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64" r:id="rId12"/>
    <p:sldId id="265" r:id="rId13"/>
    <p:sldId id="270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41"/>
    <p:restoredTop sz="94671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B7F9-819B-5C45-B6EE-4198D2FBC285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16AE-3B17-BE4F-978B-BE819293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A16AE-3B17-BE4F-978B-BE819293B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A16AE-3B17-BE4F-978B-BE819293B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66DC-D027-FF4B-8143-9D63BA393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E688C-7469-A544-92BC-319A09211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1FDA-BE4D-5A4A-BC01-C204D423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9EAA-4839-FD4C-A130-3E0351C1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D3B6-1AD0-434F-8151-1DD18D41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506F-1AF9-2146-9C7F-5CA66C0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09636-55BD-FD48-85D8-0BDE564E6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30EA-F086-EC40-871A-A4FFF91C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FB25B-8449-2D4B-8EBA-26F0D1D2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B410-D61A-F046-848E-70D30C4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5B5D1-C8C4-FE45-8549-984BAE6A7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E9A71-F793-A644-AA22-6C1E44C01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12C1A-5392-8644-B08E-7343364F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7D9F-2723-C847-AFC0-54286DD7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E9CA-D25A-1141-BE2B-6F32042B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42E9-A679-F547-AFC7-18318305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2574-2622-6447-BC57-AAA2D340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6A50E-5F17-2545-AA6A-FDCB03A9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D9297-0332-ED4D-BD25-F897DC68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7B70-287E-D942-8488-44567DAF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BDD1-7B50-5D49-8123-1C9B13AB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2AF37-7B1A-174A-943A-9718E4BCB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176F-D070-034A-9DC3-5B7FD5A9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CBD6-8769-8848-8115-5409CBD9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CB5E9-6D70-8F4C-9914-C6A7E3C4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7701-8C63-0944-A3D8-9D8A8F30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00C2-67B5-2243-8B86-D96B41287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AF35F-F297-BD4F-87C8-EF6C00E9A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3C72C-07F7-1248-A853-DB217A1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EEE25-8562-0946-888D-2AD5D5D7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333CF-400C-9E4D-8B95-2B784DA5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E3CB-7E17-E642-A888-3D162F18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589A5-A265-7443-985B-5689A1DC3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5AED1-759A-E048-8167-942A8E25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9993A-9F51-5E41-9DCC-481A8325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6F17F-7926-E745-A0F9-09E8B3BBD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012AF-835B-574E-9341-3244F1D8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7C799-9EA9-C643-A23E-81E672E4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CD7C8-D629-C043-A853-FAA622A7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3D52-02CE-B342-869D-4FBED250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E29B4-071F-4F4D-9102-3A87CC49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35161-E167-D14F-BE3C-5993F30F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A58E1-CA4D-9047-B6FE-DD7C3E46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C89E3-DAB6-C44E-9335-783FB749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99541-04AE-F04D-B5F0-5B5669DC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3F058-A748-6F47-892F-ACE5EE07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FADF-3C17-F64C-9846-7E2FC146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4C5C7-C5C8-ED44-B745-D191B1AB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55514-CA04-AE49-9587-95A3D8874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B14C6-12F7-FD41-9990-9224935F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0E88A-955B-0249-A8B6-5BEA6284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0F63D-74F4-494D-874D-8E8A83F6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6E47-F8C3-6D43-944A-FC43403F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A3226-02F0-3444-9158-C7898025B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68BB8-35D3-EC40-9679-A40A65A7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9142D-1AE9-C44F-ABF5-815C3414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8A3AE-F648-9643-AC94-4F1B85F0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7072-12F5-894E-8C44-C0D2DF5C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02D51-456B-304F-877F-ED2692D8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53A7A-1E72-834D-ADB8-3C6FA1D39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20650-947C-0946-BBB0-4BA578635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8D57-75C2-F24C-B3D2-374E7D787F7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0FF3B-51F9-734D-A8BD-36EE95F59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B9EF-A338-3241-AFF7-352FEFC6B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0118-DCB9-DF42-843F-2D711333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9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dificio_EPM(2)-Medellin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tpl/35469270512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alcahuanofotos/410945644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ntainforma/8318250708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vestiga224.blogspot.com/2016/04/la-investigacion-desde-tiempos-remoto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lopezcano.blogspot.com/2019/02/preguntas-tareas-deinvestigacion-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gcomsoc/8074621874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confaes/24658427050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ustenmystique.wordpress.com/2014/05/07/le-fin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stiopolis.com/caso-estudio-negociacion-manila/" TargetMode="Externa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www.publicdomainpictures.net/view-image.php?image=7756&amp;picture=orange-fruit-pattern&amp;large=1" TargetMode="External"/><Relationship Id="rId7" Type="http://schemas.openxmlformats.org/officeDocument/2006/relationships/hyperlink" Target="https://en.wikipedia.org/wiki/File:Frigorifico_Modelo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flickr.com/photos/usembassy_montevideo/4901035165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Owoce_Pomara%C5%84cza.jpg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Navelate.jpg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ricardoluengo/4957870930" TargetMode="External"/><Relationship Id="rId9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untoapunto/311547424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usiness-idea-planning-statistics-66009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ciascomunitat.com/2019/04/turisme-promociona-la-oferta-de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diariodigitalcolombiano.com/donald-trump-pide-recorte-los-recursos-que-usa-entrega-a-colombia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comarcadepuertollano.com/diario/noticia/2017_04_25/81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marbellaconfidencial.es/el-pp-a-aclara-que-la-unica-mesa-de-negociacion-abierta-es-con-cs-y-esta-semana-debe-ser-decisiva-49165499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clafettiscontomate.blogspot.com/2013/11/la-libertad-de-expresion-en-el-trabajo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cantabria24horas.com/noticias/buena-sintona-en-la-primera-reunin-entre-psoe-y-prc-para-formar-gobierno/78991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z.es/285453059/Los-sindicatos-miden-su-fuerza-de-cara-a-la-negociacion-con-el-Gobierno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44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E2D04-CDF7-EF41-8061-E35F6551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Caso de </a:t>
            </a:r>
            <a:r>
              <a:rPr lang="en-US" dirty="0" err="1">
                <a:solidFill>
                  <a:srgbClr val="FFFFFF"/>
                </a:solidFill>
              </a:rPr>
              <a:t>negociación</a:t>
            </a:r>
            <a:r>
              <a:rPr lang="en-US" dirty="0">
                <a:solidFill>
                  <a:srgbClr val="FFFFFF"/>
                </a:solidFill>
              </a:rPr>
              <a:t> de la </a:t>
            </a:r>
            <a:r>
              <a:rPr lang="en-US" dirty="0" err="1">
                <a:solidFill>
                  <a:srgbClr val="FFFFFF"/>
                </a:solidFill>
              </a:rPr>
              <a:t>empresa</a:t>
            </a:r>
            <a:r>
              <a:rPr lang="en-US" dirty="0">
                <a:solidFill>
                  <a:srgbClr val="FFFFFF"/>
                </a:solidFill>
              </a:rPr>
              <a:t> ”Manila”</a:t>
            </a:r>
          </a:p>
        </p:txBody>
      </p:sp>
      <p:pic>
        <p:nvPicPr>
          <p:cNvPr id="7" name="Content Placeholder 6" descr="A tall building in a city&#10;&#10;Description automatically generated">
            <a:extLst>
              <a:ext uri="{FF2B5EF4-FFF2-40B4-BE49-F238E27FC236}">
                <a16:creationId xmlns:a16="http://schemas.microsoft.com/office/drawing/2014/main" id="{52159219-08EF-7648-BD1D-0D3F1F74D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713" r="1" b="1269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89A052-CB74-48D5-AFDD-B0C2F5668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Muchos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años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el Mercado.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90% de la </a:t>
            </a:r>
            <a:r>
              <a:rPr lang="en-US" sz="2000" dirty="0" err="1">
                <a:solidFill>
                  <a:srgbClr val="FFFFFF"/>
                </a:solidFill>
              </a:rPr>
              <a:t>producción</a:t>
            </a:r>
            <a:r>
              <a:rPr lang="en-US" sz="2000" dirty="0">
                <a:solidFill>
                  <a:srgbClr val="FFFFFF"/>
                </a:solidFill>
              </a:rPr>
              <a:t> y </a:t>
            </a:r>
            <a:r>
              <a:rPr lang="en-US" sz="2000" dirty="0" err="1">
                <a:solidFill>
                  <a:srgbClr val="FFFFFF"/>
                </a:solidFill>
              </a:rPr>
              <a:t>exportación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cítricos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naranja</a:t>
            </a:r>
            <a:r>
              <a:rPr lang="en-US" sz="2000" dirty="0">
                <a:solidFill>
                  <a:srgbClr val="FFFFFF"/>
                </a:solidFill>
              </a:rPr>
              <a:t> y </a:t>
            </a:r>
            <a:r>
              <a:rPr lang="en-US" sz="2000" dirty="0" err="1">
                <a:solidFill>
                  <a:srgbClr val="FFFFFF"/>
                </a:solidFill>
              </a:rPr>
              <a:t>toronja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ya</a:t>
            </a:r>
            <a:r>
              <a:rPr lang="en-US" sz="2000" dirty="0">
                <a:solidFill>
                  <a:srgbClr val="FFFFFF"/>
                </a:solidFill>
              </a:rPr>
              <a:t> sea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jugo o </a:t>
            </a:r>
            <a:r>
              <a:rPr lang="en-US" sz="2000" dirty="0" err="1">
                <a:solidFill>
                  <a:srgbClr val="FFFFFF"/>
                </a:solidFill>
              </a:rPr>
              <a:t>zumo</a:t>
            </a:r>
            <a:r>
              <a:rPr lang="en-US" sz="2000" dirty="0">
                <a:solidFill>
                  <a:srgbClr val="FFFFFF"/>
                </a:solidFill>
              </a:rPr>
              <a:t>).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 ha Ganado el </a:t>
            </a:r>
            <a:r>
              <a:rPr lang="en-US" sz="2000" dirty="0" err="1">
                <a:solidFill>
                  <a:srgbClr val="FFFFFF"/>
                </a:solidFill>
              </a:rPr>
              <a:t>préstigio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nacional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internacional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Septiembre-Octubre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Cosecha</a:t>
            </a:r>
            <a:r>
              <a:rPr lang="en-US" sz="2000" dirty="0">
                <a:solidFill>
                  <a:srgbClr val="FFFFFF"/>
                </a:solidFill>
              </a:rPr>
              <a:t> , </a:t>
            </a:r>
            <a:r>
              <a:rPr lang="en-US" sz="2000" dirty="0" err="1">
                <a:solidFill>
                  <a:srgbClr val="FFFFFF"/>
                </a:solidFill>
              </a:rPr>
              <a:t>almacenamiento</a:t>
            </a:r>
            <a:r>
              <a:rPr lang="en-US" sz="2000" dirty="0">
                <a:solidFill>
                  <a:srgbClr val="FFFFFF"/>
                </a:solidFill>
              </a:rPr>
              <a:t> y </a:t>
            </a:r>
            <a:r>
              <a:rPr lang="en-US" sz="2000" dirty="0" err="1">
                <a:solidFill>
                  <a:srgbClr val="FFFFFF"/>
                </a:solidFill>
              </a:rPr>
              <a:t>luego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exportación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93572-1090-CB4B-AE8D-BA2690EC72BE}"/>
              </a:ext>
            </a:extLst>
          </p:cNvPr>
          <p:cNvSpPr txBox="1"/>
          <p:nvPr/>
        </p:nvSpPr>
        <p:spPr>
          <a:xfrm>
            <a:off x="5078811" y="422907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Edificio_EPM(2)-Medellin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6B4A-D364-0F4F-8A2C-5F136F2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Despues…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DD3B3A-C773-4AA5-9BE9-56DE9D674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B47D26"/>
                </a:solidFill>
              </a:rPr>
              <a:t>Todas las partes aceptaron</a:t>
            </a:r>
          </a:p>
        </p:txBody>
      </p:sp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3DDFCE91-3A7F-6746-975A-C511F8D45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040" y="485637"/>
            <a:ext cx="5455917" cy="36418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CAD0FE-E563-6042-B27D-06952D400FA3}"/>
              </a:ext>
            </a:extLst>
          </p:cNvPr>
          <p:cNvSpPr txBox="1"/>
          <p:nvPr/>
        </p:nvSpPr>
        <p:spPr>
          <a:xfrm>
            <a:off x="3335865" y="3927406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utpl/354692705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E079-03E0-8E46-8ED5-EAE0D7BE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 </a:t>
            </a:r>
            <a:r>
              <a:rPr lang="en-US" dirty="0" err="1"/>
              <a:t>Analice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dentro de la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planeación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sigue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906C4-691B-4F47-96B1-90A2B92E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3" y="1968500"/>
            <a:ext cx="10696574" cy="4351338"/>
          </a:xfrm>
        </p:spPr>
        <p:txBody>
          <a:bodyPr>
            <a:normAutofit/>
          </a:bodyPr>
          <a:lstStyle/>
          <a:p>
            <a:r>
              <a:rPr lang="en-US" dirty="0"/>
              <a:t>A) </a:t>
            </a:r>
            <a:r>
              <a:rPr lang="en-US" dirty="0" err="1"/>
              <a:t>Diagnostico</a:t>
            </a:r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negociación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: </a:t>
            </a:r>
            <a:r>
              <a:rPr lang="en-US" dirty="0" err="1"/>
              <a:t>competitiva</a:t>
            </a:r>
            <a:r>
              <a:rPr lang="en-US" dirty="0"/>
              <a:t> o </a:t>
            </a:r>
            <a:r>
              <a:rPr lang="en-US" dirty="0" err="1"/>
              <a:t>colaborativa</a:t>
            </a:r>
            <a:r>
              <a:rPr lang="en-US" dirty="0"/>
              <a:t>? </a:t>
            </a:r>
            <a:r>
              <a:rPr lang="en-US" dirty="0" err="1"/>
              <a:t>Justifique</a:t>
            </a:r>
            <a:r>
              <a:rPr lang="en-US" dirty="0"/>
              <a:t>.</a:t>
            </a:r>
          </a:p>
          <a:p>
            <a:r>
              <a:rPr lang="en-US" dirty="0"/>
              <a:t>¿</a:t>
            </a:r>
            <a:r>
              <a:rPr lang="en-US" dirty="0" err="1"/>
              <a:t>Quiénes</a:t>
            </a:r>
            <a:r>
              <a:rPr lang="en-US" dirty="0"/>
              <a:t> son los </a:t>
            </a:r>
            <a:r>
              <a:rPr lang="en-US" dirty="0" err="1"/>
              <a:t>oferentes</a:t>
            </a:r>
            <a:r>
              <a:rPr lang="en-US" dirty="0"/>
              <a:t>?</a:t>
            </a:r>
          </a:p>
          <a:p>
            <a:r>
              <a:rPr lang="en-US" dirty="0" err="1"/>
              <a:t>Realice</a:t>
            </a:r>
            <a:r>
              <a:rPr lang="en-US" dirty="0"/>
              <a:t> el </a:t>
            </a:r>
            <a:r>
              <a:rPr lang="en-US" dirty="0" err="1"/>
              <a:t>análisis</a:t>
            </a:r>
            <a:r>
              <a:rPr lang="en-US" dirty="0"/>
              <a:t> de la </a:t>
            </a:r>
            <a:r>
              <a:rPr lang="en-US" dirty="0" err="1"/>
              <a:t>Matriz</a:t>
            </a:r>
            <a:r>
              <a:rPr lang="en-US" dirty="0"/>
              <a:t> DAFO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23D55CE-65FD-F141-AF62-7CF8780C7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9638" y="1968500"/>
            <a:ext cx="2957512" cy="2238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09305-322B-8048-BF7E-7FF7F287131A}"/>
              </a:ext>
            </a:extLst>
          </p:cNvPr>
          <p:cNvSpPr txBox="1"/>
          <p:nvPr/>
        </p:nvSpPr>
        <p:spPr>
          <a:xfrm>
            <a:off x="8529638" y="4206876"/>
            <a:ext cx="2957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talcahuanofotos/410945644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3031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7C7C-B30C-7844-A1BE-BCE16082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Analiza</a:t>
            </a:r>
          </a:p>
        </p:txBody>
      </p:sp>
      <p:pic>
        <p:nvPicPr>
          <p:cNvPr id="5" name="Picture 4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2C5778B6-4D42-FB46-B58F-F17891390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57" r="22411" b="-1"/>
          <a:stretch/>
        </p:blipFill>
        <p:spPr>
          <a:xfrm>
            <a:off x="20" y="10"/>
            <a:ext cx="2917436" cy="3407764"/>
          </a:xfrm>
          <a:prstGeom prst="rect">
            <a:avLst/>
          </a:prstGeom>
        </p:spPr>
      </p:pic>
      <p:pic>
        <p:nvPicPr>
          <p:cNvPr id="7" name="Picture 6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AB57B337-EAF7-3843-85BC-7353BDC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57" r="22410" b="-1"/>
          <a:stretch/>
        </p:blipFill>
        <p:spPr>
          <a:xfrm>
            <a:off x="3008896" y="-2655"/>
            <a:ext cx="2917457" cy="3407774"/>
          </a:xfrm>
          <a:prstGeom prst="rect">
            <a:avLst/>
          </a:prstGeom>
        </p:spPr>
      </p:pic>
      <p:pic>
        <p:nvPicPr>
          <p:cNvPr id="8" name="Picture 7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B4221A5C-D8A8-B046-B678-B06B431C9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16" r="1" b="7235"/>
          <a:stretch/>
        </p:blipFill>
        <p:spPr>
          <a:xfrm>
            <a:off x="20" y="3494314"/>
            <a:ext cx="5926333" cy="33636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441AA-7BFC-B04F-953F-939724BA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121408"/>
            <a:ext cx="5118756" cy="4050792"/>
          </a:xfrm>
        </p:spPr>
        <p:txBody>
          <a:bodyPr>
            <a:normAutofit/>
          </a:bodyPr>
          <a:lstStyle/>
          <a:p>
            <a:r>
              <a:rPr lang="en-US" sz="2000"/>
              <a:t>B) Estrategia.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Cuál es la necesidad que llevó a esta negociación?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¿Cuál es el objeto o instrumento a través del cual los negociadores tratan de resolver esa necesidad?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los objetivos que se proponen alcanzar con la negociación?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¿Cuál consideras que es el MAAN (mejor alternativa de acuerdo negociado) en esta negociación?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¿Qué opciones tienen el negociador?</a:t>
            </a:r>
          </a:p>
          <a:p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4ED4D-9E78-A946-886D-8D8A4436288A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juntainforma/831825070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5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994A4-7008-BC48-B561-E6D211AB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Analiza</a:t>
            </a:r>
          </a:p>
        </p:txBody>
      </p:sp>
      <p:pic>
        <p:nvPicPr>
          <p:cNvPr id="5" name="Picture 4" descr="A picture containing person, holding, playing, game&#10;&#10;Description automatically generated">
            <a:extLst>
              <a:ext uri="{FF2B5EF4-FFF2-40B4-BE49-F238E27FC236}">
                <a16:creationId xmlns:a16="http://schemas.microsoft.com/office/drawing/2014/main" id="{18B7803C-98F4-3446-9BAE-C51386553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08" r="1" b="2445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CC60-5DFB-BE4A-849A-A76DF47F4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C) </a:t>
            </a:r>
            <a:r>
              <a:rPr lang="en-US" sz="2000" dirty="0" err="1">
                <a:solidFill>
                  <a:srgbClr val="FFFFFF"/>
                </a:solidFill>
              </a:rPr>
              <a:t>Tacticas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Valor </a:t>
            </a:r>
            <a:r>
              <a:rPr lang="en-US" sz="2000" dirty="0" err="1">
                <a:solidFill>
                  <a:srgbClr val="FFFFFF"/>
                </a:solidFill>
              </a:rPr>
              <a:t>inicial</a:t>
            </a:r>
            <a:r>
              <a:rPr lang="en-US" sz="2000" dirty="0">
                <a:solidFill>
                  <a:srgbClr val="FFFFFF"/>
                </a:solidFill>
              </a:rPr>
              <a:t> de la </a:t>
            </a:r>
            <a:r>
              <a:rPr lang="en-US" sz="2000" dirty="0" err="1">
                <a:solidFill>
                  <a:srgbClr val="FFFFFF"/>
                </a:solidFill>
              </a:rPr>
              <a:t>negociación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Valor de </a:t>
            </a:r>
            <a:r>
              <a:rPr lang="en-US" sz="2000" dirty="0" err="1">
                <a:solidFill>
                  <a:srgbClr val="FFFFFF"/>
                </a:solidFill>
              </a:rPr>
              <a:t>abandono</a:t>
            </a:r>
            <a:r>
              <a:rPr lang="en-US" sz="2000" dirty="0">
                <a:solidFill>
                  <a:srgbClr val="FFFFFF"/>
                </a:solidFill>
              </a:rPr>
              <a:t> de la </a:t>
            </a:r>
            <a:r>
              <a:rPr lang="en-US" sz="2000" dirty="0" err="1">
                <a:solidFill>
                  <a:srgbClr val="FFFFFF"/>
                </a:solidFill>
              </a:rPr>
              <a:t>negociación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¿</a:t>
            </a:r>
            <a:r>
              <a:rPr lang="en-US" sz="2000" dirty="0" err="1">
                <a:solidFill>
                  <a:srgbClr val="FFFFFF"/>
                </a:solidFill>
              </a:rPr>
              <a:t>Quién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hace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primera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oferta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Qué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actitud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siguen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negociación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r>
              <a:rPr lang="en-US" sz="2000" dirty="0" err="1">
                <a:solidFill>
                  <a:srgbClr val="FFFFFF"/>
                </a:solidFill>
              </a:rPr>
              <a:t>cerrado</a:t>
            </a:r>
            <a:r>
              <a:rPr lang="en-US" sz="2000" dirty="0">
                <a:solidFill>
                  <a:srgbClr val="FFFFFF"/>
                </a:solidFill>
              </a:rPr>
              <a:t> o </a:t>
            </a:r>
            <a:r>
              <a:rPr lang="en-US" sz="2000" dirty="0" err="1">
                <a:solidFill>
                  <a:srgbClr val="FFFFFF"/>
                </a:solidFill>
              </a:rPr>
              <a:t>abierta</a:t>
            </a:r>
            <a:r>
              <a:rPr lang="en-US" sz="2000" dirty="0">
                <a:solidFill>
                  <a:srgbClr val="FFFFFF"/>
                </a:solidFill>
              </a:rPr>
              <a:t>; suave o dura.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¿Se </a:t>
            </a:r>
            <a:r>
              <a:rPr lang="en-US" sz="2000" dirty="0" err="1">
                <a:solidFill>
                  <a:srgbClr val="FFFFFF"/>
                </a:solidFill>
              </a:rPr>
              <a:t>hacen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concesiones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negociación</a:t>
            </a:r>
            <a:r>
              <a:rPr lang="en-US" sz="2000" dirty="0">
                <a:solidFill>
                  <a:srgbClr val="FFFFFF"/>
                </a:solidFill>
              </a:rPr>
              <a:t>? ¿</a:t>
            </a:r>
            <a:r>
              <a:rPr lang="en-US" sz="2000" dirty="0" err="1">
                <a:solidFill>
                  <a:srgbClr val="FFFFFF"/>
                </a:solidFill>
              </a:rPr>
              <a:t>Cuáles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  <a:p>
            <a:r>
              <a:rPr lang="en-US" sz="2000" dirty="0">
                <a:solidFill>
                  <a:srgbClr val="FFFFFF"/>
                </a:solidFill>
              </a:rPr>
              <a:t>¿</a:t>
            </a:r>
            <a:r>
              <a:rPr lang="en-US" sz="2000" dirty="0" err="1">
                <a:solidFill>
                  <a:srgbClr val="FFFFFF"/>
                </a:solidFill>
              </a:rPr>
              <a:t>Qué</a:t>
            </a:r>
            <a:r>
              <a:rPr lang="en-US" sz="2000" dirty="0">
                <a:solidFill>
                  <a:srgbClr val="FFFFFF"/>
                </a:solidFill>
              </a:rPr>
              <a:t> roles se </a:t>
            </a:r>
            <a:r>
              <a:rPr lang="en-US" sz="2000" dirty="0" err="1">
                <a:solidFill>
                  <a:srgbClr val="FFFFFF"/>
                </a:solidFill>
              </a:rPr>
              <a:t>evidencia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esta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negociación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73CA9-61B9-A540-9C8A-4C36CE8F8BA4}"/>
              </a:ext>
            </a:extLst>
          </p:cNvPr>
          <p:cNvSpPr txBox="1"/>
          <p:nvPr/>
        </p:nvSpPr>
        <p:spPr>
          <a:xfrm>
            <a:off x="4926526" y="422907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nvestiga224.blogspot.com/2016/04/la-investigacion-desde-tiempos-remot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6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383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91DF2-2525-9A4E-9DDB-52AC9AB4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Respuestas</a:t>
            </a:r>
          </a:p>
        </p:txBody>
      </p:sp>
      <p:pic>
        <p:nvPicPr>
          <p:cNvPr id="5" name="Picture 4" descr="A picture containing sitting, white, black, red&#10;&#10;Description automatically generated">
            <a:extLst>
              <a:ext uri="{FF2B5EF4-FFF2-40B4-BE49-F238E27FC236}">
                <a16:creationId xmlns:a16="http://schemas.microsoft.com/office/drawing/2014/main" id="{EDA5FD6F-C102-9149-8EB2-63012121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98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A1E1-C453-8F44-8D81-A9842B99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 </a:t>
            </a:r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Colaborativa (ganar-ganar).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binomios nacionales-extranjeros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Disminución de costos de almacenamiento.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del Frigorífico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Obtener el frigorífico en menos de 10 meses, sin intervenir en el proceso.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MAAN: 20 mil dólares.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Inicio: 12 mil dólares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Abandono: 20 mil dólares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Primera Oferta: Realizada por la empresa de cítricos. (Tengo el poder)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Abierto: Tengo confianza y quiero llegar a un acuerdo ganar-ganar pues es la opción que más me agrada.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Suave: negociación colaborativa</a:t>
            </a:r>
          </a:p>
          <a:p>
            <a:r>
              <a:rPr lang="en-US" sz="13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hacen concesiones en la forma de pago y el precio final.</a:t>
            </a:r>
          </a:p>
          <a:p>
            <a:endParaRPr lang="en-US" sz="13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C21FF-8ABE-1148-9A16-2BCB62839D04}"/>
              </a:ext>
            </a:extLst>
          </p:cNvPr>
          <p:cNvSpPr txBox="1"/>
          <p:nvPr/>
        </p:nvSpPr>
        <p:spPr>
          <a:xfrm>
            <a:off x="4926526" y="422907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lopezcano.blogspot.com/2019/02/preguntas-tareas-deinvestigacion-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3D99-DBFF-BB4B-B6A6-EDE0ED7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 </a:t>
            </a:r>
            <a:r>
              <a:rPr lang="en-US" dirty="0" err="1"/>
              <a:t>olvide</a:t>
            </a:r>
            <a:r>
              <a:rPr lang="en-US" dirty="0"/>
              <a:t> que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negociacion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 3 </a:t>
            </a:r>
            <a:r>
              <a:rPr lang="en-US" dirty="0" err="1"/>
              <a:t>pasos</a:t>
            </a:r>
            <a:r>
              <a:rPr lang="en-US" dirty="0"/>
              <a:t>: </a:t>
            </a:r>
            <a:r>
              <a:rPr lang="en-US" dirty="0" err="1"/>
              <a:t>Planificación</a:t>
            </a:r>
            <a:r>
              <a:rPr lang="en-US" dirty="0"/>
              <a:t>, </a:t>
            </a:r>
            <a:r>
              <a:rPr lang="en-US" dirty="0" err="1"/>
              <a:t>negociación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a </a:t>
            </a:r>
            <a:r>
              <a:rPr lang="en-US" dirty="0" err="1"/>
              <a:t>cara</a:t>
            </a:r>
            <a:r>
              <a:rPr lang="en-US" dirty="0"/>
              <a:t> y </a:t>
            </a:r>
            <a:r>
              <a:rPr lang="en-US" dirty="0" err="1"/>
              <a:t>Despues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4743A66-AD06-5B49-A336-812C616B2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3062" y="1690688"/>
            <a:ext cx="4064000" cy="38973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2B3E3-DE9D-6544-8F2B-32FB96AB6BA1}"/>
              </a:ext>
            </a:extLst>
          </p:cNvPr>
          <p:cNvSpPr txBox="1"/>
          <p:nvPr/>
        </p:nvSpPr>
        <p:spPr>
          <a:xfrm>
            <a:off x="7993062" y="4395788"/>
            <a:ext cx="406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dgcomsoc/807462187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5D78F3D-A3A7-F345-A9EE-B29D76784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01631" y="1690688"/>
            <a:ext cx="4191431" cy="3897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9D3777-ECC8-0042-A879-FFF439BCB24D}"/>
              </a:ext>
            </a:extLst>
          </p:cNvPr>
          <p:cNvSpPr txBox="1"/>
          <p:nvPr/>
        </p:nvSpPr>
        <p:spPr>
          <a:xfrm>
            <a:off x="2844800" y="5588000"/>
            <a:ext cx="650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confaes/2465842705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5393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D0A9-1680-4A43-B4CC-603ED853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close up of a window&#10;&#10;Description automatically generated">
            <a:extLst>
              <a:ext uri="{FF2B5EF4-FFF2-40B4-BE49-F238E27FC236}">
                <a16:creationId xmlns:a16="http://schemas.microsoft.com/office/drawing/2014/main" id="{DF1073BD-CDE3-1E48-9601-58CF0BB8C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8613" y="1647825"/>
            <a:ext cx="5207000" cy="3886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89751-9847-E041-8F0C-C17296263661}"/>
              </a:ext>
            </a:extLst>
          </p:cNvPr>
          <p:cNvSpPr txBox="1"/>
          <p:nvPr/>
        </p:nvSpPr>
        <p:spPr>
          <a:xfrm>
            <a:off x="3492500" y="5944394"/>
            <a:ext cx="520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heaustenmystique.wordpress.com/2014/05/07/le-fi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BE2AD-5103-E441-B049-FF18C546D314}"/>
              </a:ext>
            </a:extLst>
          </p:cNvPr>
          <p:cNvSpPr txBox="1"/>
          <p:nvPr/>
        </p:nvSpPr>
        <p:spPr>
          <a:xfrm>
            <a:off x="1814513" y="3257550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https://www.gestiopolis.com/caso-estudio-negociacion-manila/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1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DDE3054-7688-403A-8800-8FA4F1B54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48156-C063-094B-84BD-2AF209CB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r>
              <a:rPr lang="en-US" sz="2800" dirty="0" err="1"/>
              <a:t>Necesidad</a:t>
            </a:r>
            <a:r>
              <a:rPr lang="en-US" sz="2800" dirty="0"/>
              <a:t> de un </a:t>
            </a:r>
            <a:r>
              <a:rPr lang="en-US" sz="2800" dirty="0" err="1"/>
              <a:t>Frigorífico</a:t>
            </a:r>
            <a:r>
              <a:rPr lang="en-US" sz="2800" dirty="0"/>
              <a:t> de </a:t>
            </a:r>
            <a:r>
              <a:rPr lang="en-US" sz="2800" dirty="0" err="1"/>
              <a:t>amoniaco</a:t>
            </a:r>
            <a:endParaRPr lang="en-US" sz="2800" dirty="0"/>
          </a:p>
        </p:txBody>
      </p:sp>
      <p:pic>
        <p:nvPicPr>
          <p:cNvPr id="10" name="Picture 9" descr="A group of oranges in a pile&#10;&#10;Description automatically generated">
            <a:extLst>
              <a:ext uri="{FF2B5EF4-FFF2-40B4-BE49-F238E27FC236}">
                <a16:creationId xmlns:a16="http://schemas.microsoft.com/office/drawing/2014/main" id="{4EF4A73F-4D0F-9840-9572-299391DEF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66" r="18403" b="2"/>
          <a:stretch/>
        </p:blipFill>
        <p:spPr>
          <a:xfrm>
            <a:off x="554415" y="365760"/>
            <a:ext cx="3584448" cy="3639935"/>
          </a:xfrm>
          <a:prstGeom prst="rect">
            <a:avLst/>
          </a:prstGeom>
        </p:spPr>
      </p:pic>
      <p:pic>
        <p:nvPicPr>
          <p:cNvPr id="5" name="Content Placeholder 4" descr="A person standing in a kitchen preparing food&#10;&#10;Description automatically generated">
            <a:extLst>
              <a:ext uri="{FF2B5EF4-FFF2-40B4-BE49-F238E27FC236}">
                <a16:creationId xmlns:a16="http://schemas.microsoft.com/office/drawing/2014/main" id="{40252AA1-AA24-5045-94D0-BD9FE1C7B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005" r="11500" b="3"/>
          <a:stretch/>
        </p:blipFill>
        <p:spPr>
          <a:xfrm>
            <a:off x="4345915" y="365759"/>
            <a:ext cx="3584448" cy="3639312"/>
          </a:xfrm>
          <a:prstGeom prst="rect">
            <a:avLst/>
          </a:prstGeom>
        </p:spPr>
      </p:pic>
      <p:pic>
        <p:nvPicPr>
          <p:cNvPr id="7" name="Picture 6" descr="A building that has a sign on the side of a road&#10;&#10;Description automatically generated">
            <a:extLst>
              <a:ext uri="{FF2B5EF4-FFF2-40B4-BE49-F238E27FC236}">
                <a16:creationId xmlns:a16="http://schemas.microsoft.com/office/drawing/2014/main" id="{1CA7884C-A325-4945-B8C2-48208E8918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560" r="8570"/>
          <a:stretch/>
        </p:blipFill>
        <p:spPr>
          <a:xfrm>
            <a:off x="8137415" y="365759"/>
            <a:ext cx="3584448" cy="363931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93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8743514-2AA7-498F-8378-4F601F2F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12 </a:t>
            </a:r>
            <a:r>
              <a:rPr lang="en-US" sz="1800" dirty="0" err="1"/>
              <a:t>toneladas</a:t>
            </a:r>
            <a:r>
              <a:rPr lang="en-US" sz="1800" dirty="0"/>
              <a:t>.</a:t>
            </a:r>
          </a:p>
          <a:p>
            <a:r>
              <a:rPr lang="en-US" sz="1800" dirty="0"/>
              <a:t>Deben </a:t>
            </a:r>
            <a:r>
              <a:rPr lang="en-US" sz="1800" dirty="0" err="1"/>
              <a:t>rentar</a:t>
            </a:r>
            <a:r>
              <a:rPr lang="en-US" sz="1800" dirty="0"/>
              <a:t> </a:t>
            </a:r>
            <a:r>
              <a:rPr lang="en-US" sz="1800" dirty="0" err="1"/>
              <a:t>uno</a:t>
            </a:r>
            <a:r>
              <a:rPr lang="en-US" sz="1800" dirty="0"/>
              <a:t> a </a:t>
            </a:r>
            <a:r>
              <a:rPr lang="en-US" sz="1800" dirty="0" err="1"/>
              <a:t>otra</a:t>
            </a:r>
            <a:r>
              <a:rPr lang="en-US" sz="1800" dirty="0"/>
              <a:t> </a:t>
            </a:r>
            <a:r>
              <a:rPr lang="en-US" sz="1800" dirty="0" err="1"/>
              <a:t>empresa</a:t>
            </a:r>
            <a:r>
              <a:rPr lang="en-US" sz="1800" dirty="0"/>
              <a:t> </a:t>
            </a:r>
            <a:r>
              <a:rPr lang="en-US" sz="1800" dirty="0" err="1"/>
              <a:t>muy</a:t>
            </a:r>
            <a:r>
              <a:rPr lang="en-US" sz="1800" dirty="0"/>
              <a:t> </a:t>
            </a:r>
            <a:r>
              <a:rPr lang="en-US" sz="1800" dirty="0" err="1"/>
              <a:t>caro</a:t>
            </a:r>
            <a:r>
              <a:rPr lang="en-US" sz="1800" dirty="0"/>
              <a:t>. </a:t>
            </a:r>
            <a:r>
              <a:rPr lang="en-US" sz="1800" dirty="0" err="1"/>
              <a:t>razones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Renta</a:t>
            </a:r>
            <a:r>
              <a:rPr lang="en-US" sz="1800" dirty="0"/>
              <a:t>, </a:t>
            </a:r>
            <a:r>
              <a:rPr lang="en-US" sz="1800" dirty="0" err="1"/>
              <a:t>transporte</a:t>
            </a:r>
            <a:r>
              <a:rPr lang="en-US" sz="1800" dirty="0"/>
              <a:t>, </a:t>
            </a:r>
            <a:r>
              <a:rPr lang="en-US" sz="1800" dirty="0" err="1"/>
              <a:t>concentración</a:t>
            </a:r>
            <a:r>
              <a:rPr lang="en-US" sz="1800" dirty="0"/>
              <a:t> del </a:t>
            </a:r>
            <a:r>
              <a:rPr lang="en-US" sz="1800" dirty="0" err="1"/>
              <a:t>producto</a:t>
            </a:r>
            <a:r>
              <a:rPr lang="en-US" sz="1800" dirty="0"/>
              <a:t> </a:t>
            </a:r>
            <a:r>
              <a:rPr lang="en-US" sz="1800" dirty="0" err="1"/>
              <a:t>más</a:t>
            </a:r>
            <a:r>
              <a:rPr lang="en-US" sz="1800" dirty="0"/>
              <a:t> fees </a:t>
            </a:r>
            <a:r>
              <a:rPr lang="en-US" sz="1800" dirty="0" err="1"/>
              <a:t>si</a:t>
            </a:r>
            <a:r>
              <a:rPr lang="en-US" sz="1800" dirty="0"/>
              <a:t> el </a:t>
            </a:r>
            <a:r>
              <a:rPr lang="en-US" sz="1800" dirty="0" err="1"/>
              <a:t>embarque</a:t>
            </a:r>
            <a:r>
              <a:rPr lang="en-US" sz="1800" dirty="0"/>
              <a:t> se </a:t>
            </a:r>
            <a:r>
              <a:rPr lang="en-US" sz="1800" dirty="0" err="1"/>
              <a:t>tarda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Beneficios</a:t>
            </a:r>
            <a:r>
              <a:rPr lang="en-US" sz="1800" dirty="0"/>
              <a:t> </a:t>
            </a:r>
            <a:r>
              <a:rPr lang="en-US" sz="1800" dirty="0" err="1"/>
              <a:t>anuales</a:t>
            </a:r>
            <a:r>
              <a:rPr lang="en-US" sz="1800" dirty="0"/>
              <a:t> 15,000 </a:t>
            </a:r>
            <a:r>
              <a:rPr lang="en-US" sz="1800" dirty="0" err="1"/>
              <a:t>dólares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68014-0F87-8247-B3F5-A64E2D07F65F}"/>
              </a:ext>
            </a:extLst>
          </p:cNvPr>
          <p:cNvSpPr txBox="1"/>
          <p:nvPr/>
        </p:nvSpPr>
        <p:spPr>
          <a:xfrm>
            <a:off x="9414821" y="380501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en.wikipedia.org/wiki/File:Frigorifico_Modelo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0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flower&#10;&#10;Description automatically generated">
            <a:extLst>
              <a:ext uri="{FF2B5EF4-FFF2-40B4-BE49-F238E27FC236}">
                <a16:creationId xmlns:a16="http://schemas.microsoft.com/office/drawing/2014/main" id="{F6321A8A-080F-C740-AA7C-A22FE5FFC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33" r="23060" b="-1"/>
          <a:stretch/>
        </p:blipFill>
        <p:spPr>
          <a:xfrm>
            <a:off x="743117" y="643467"/>
            <a:ext cx="3194527" cy="3280212"/>
          </a:xfrm>
          <a:prstGeom prst="rect">
            <a:avLst/>
          </a:prstGeom>
        </p:spPr>
      </p:pic>
      <p:pic>
        <p:nvPicPr>
          <p:cNvPr id="21" name="Picture 20" descr="A group of oranges hanging from a branch&#10;&#10;Description automatically generated">
            <a:extLst>
              <a:ext uri="{FF2B5EF4-FFF2-40B4-BE49-F238E27FC236}">
                <a16:creationId xmlns:a16="http://schemas.microsoft.com/office/drawing/2014/main" id="{32A75ECD-93BA-6446-87D7-E893340D7C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686" r="17307" b="-1"/>
          <a:stretch/>
        </p:blipFill>
        <p:spPr>
          <a:xfrm>
            <a:off x="4492418" y="643467"/>
            <a:ext cx="3194528" cy="3280212"/>
          </a:xfrm>
          <a:prstGeom prst="rect">
            <a:avLst/>
          </a:prstGeom>
        </p:spPr>
      </p:pic>
      <p:pic>
        <p:nvPicPr>
          <p:cNvPr id="12" name="Picture 11" descr="A bowl of oranges on a table&#10;&#10;Description automatically generated">
            <a:extLst>
              <a:ext uri="{FF2B5EF4-FFF2-40B4-BE49-F238E27FC236}">
                <a16:creationId xmlns:a16="http://schemas.microsoft.com/office/drawing/2014/main" id="{920AD096-5496-9C47-BA1D-154D5CFF07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646" r="-2" b="-2"/>
          <a:stretch/>
        </p:blipFill>
        <p:spPr>
          <a:xfrm>
            <a:off x="8241621" y="643467"/>
            <a:ext cx="3193419" cy="3280212"/>
          </a:xfrm>
          <a:prstGeom prst="rect">
            <a:avLst/>
          </a:prstGeom>
        </p:spPr>
      </p:pic>
      <p:sp>
        <p:nvSpPr>
          <p:cNvPr id="52" name="Rectangle 45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31295-AE30-A54D-84BC-D65DDC49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499616"/>
          </a:xfrm>
        </p:spPr>
        <p:txBody>
          <a:bodyPr anchor="t">
            <a:normAutofit/>
          </a:bodyPr>
          <a:lstStyle/>
          <a:p>
            <a:r>
              <a:rPr lang="en-US" sz="3400" dirty="0" err="1">
                <a:solidFill>
                  <a:schemeClr val="bg1"/>
                </a:solidFill>
              </a:rPr>
              <a:t>Problemas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3FE89CB-0253-4364-8271-D5B239C6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3"/>
            <a:ext cx="4930626" cy="15861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Frigorifico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afectaría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producción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cítrico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atención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completa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r>
              <a:rPr lang="en-US" sz="2000" dirty="0">
                <a:solidFill>
                  <a:schemeClr val="bg1"/>
                </a:solidFill>
              </a:rPr>
              <a:t>No </a:t>
            </a:r>
            <a:r>
              <a:rPr lang="en-US" sz="2000" dirty="0" err="1">
                <a:solidFill>
                  <a:schemeClr val="bg1"/>
                </a:solidFill>
              </a:rPr>
              <a:t>tenían</a:t>
            </a:r>
            <a:r>
              <a:rPr lang="en-US" sz="2000" dirty="0">
                <a:solidFill>
                  <a:schemeClr val="bg1"/>
                </a:solidFill>
              </a:rPr>
              <a:t> el </a:t>
            </a:r>
            <a:r>
              <a:rPr lang="en-US" sz="2000" dirty="0" err="1">
                <a:solidFill>
                  <a:schemeClr val="bg1"/>
                </a:solidFill>
              </a:rPr>
              <a:t>dinero</a:t>
            </a:r>
            <a:r>
              <a:rPr lang="en-US" sz="2000" dirty="0">
                <a:solidFill>
                  <a:schemeClr val="bg1"/>
                </a:solidFill>
              </a:rPr>
              <a:t> cash para </a:t>
            </a:r>
            <a:r>
              <a:rPr lang="en-US" sz="2000" dirty="0" err="1">
                <a:solidFill>
                  <a:schemeClr val="bg1"/>
                </a:solidFill>
              </a:rPr>
              <a:t>hacerlo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Regulaciones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hipotecarias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pais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duras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No </a:t>
            </a:r>
            <a:r>
              <a:rPr lang="en-US" sz="2000" dirty="0" err="1">
                <a:solidFill>
                  <a:schemeClr val="bg1"/>
                </a:solidFill>
              </a:rPr>
              <a:t>préstamos</a:t>
            </a:r>
            <a:r>
              <a:rPr lang="en-US" sz="2000" dirty="0">
                <a:solidFill>
                  <a:schemeClr val="bg1"/>
                </a:solidFill>
              </a:rPr>
              <a:t>. Solo </a:t>
            </a:r>
            <a:r>
              <a:rPr lang="en-US" sz="2000" dirty="0" err="1">
                <a:solidFill>
                  <a:schemeClr val="bg1"/>
                </a:solidFill>
              </a:rPr>
              <a:t>extranjero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5566D30-BCC4-4D45-97A9-B73772C2F1E4}"/>
              </a:ext>
            </a:extLst>
          </p:cNvPr>
          <p:cNvSpPr txBox="1"/>
          <p:nvPr/>
        </p:nvSpPr>
        <p:spPr>
          <a:xfrm>
            <a:off x="1478316" y="3723624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ricardoluengo/49578709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A2602-86BB-CE46-8778-2383EE648F87}"/>
              </a:ext>
            </a:extLst>
          </p:cNvPr>
          <p:cNvSpPr txBox="1"/>
          <p:nvPr/>
        </p:nvSpPr>
        <p:spPr>
          <a:xfrm>
            <a:off x="9127998" y="372362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commons.wikimedia.org/wiki/File:Owoce_Pomara%C5%84cz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E2A79-83BA-8947-8453-48056A743763}"/>
              </a:ext>
            </a:extLst>
          </p:cNvPr>
          <p:cNvSpPr txBox="1"/>
          <p:nvPr/>
        </p:nvSpPr>
        <p:spPr>
          <a:xfrm>
            <a:off x="5379904" y="372362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commons.wikimedia.org/wiki/File:Navelat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3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standing in front of a crowd&#10;&#10;Description automatically generated">
            <a:extLst>
              <a:ext uri="{FF2B5EF4-FFF2-40B4-BE49-F238E27FC236}">
                <a16:creationId xmlns:a16="http://schemas.microsoft.com/office/drawing/2014/main" id="{9D2D31E8-8D51-1C47-B45E-18A531493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388" r="5639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00840-BC3C-4B40-AA47-C5575FBE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 err="1"/>
              <a:t>Solución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8AC75B-6B03-49A0-A07E-08441215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Manila </a:t>
            </a:r>
            <a:r>
              <a:rPr lang="en-US" sz="1800" dirty="0" err="1"/>
              <a:t>tiene</a:t>
            </a:r>
            <a:r>
              <a:rPr lang="en-US" sz="1800" dirty="0"/>
              <a:t> un </a:t>
            </a:r>
            <a:r>
              <a:rPr lang="en-US" sz="1800" dirty="0" err="1"/>
              <a:t>terreno</a:t>
            </a:r>
            <a:endParaRPr lang="en-US" sz="1800" dirty="0"/>
          </a:p>
          <a:p>
            <a:r>
              <a:rPr lang="en-US" sz="1800" dirty="0" err="1"/>
              <a:t>Oferta</a:t>
            </a:r>
            <a:r>
              <a:rPr lang="en-US" sz="1800" dirty="0"/>
              <a:t> de </a:t>
            </a:r>
            <a:r>
              <a:rPr lang="en-US" sz="1800" dirty="0" err="1"/>
              <a:t>alquiler</a:t>
            </a:r>
            <a:r>
              <a:rPr lang="en-US" sz="1800" dirty="0"/>
              <a:t> del </a:t>
            </a:r>
            <a:r>
              <a:rPr lang="en-US" sz="1800" dirty="0" err="1"/>
              <a:t>terreno</a:t>
            </a:r>
            <a:r>
              <a:rPr lang="en-US" sz="1800" dirty="0"/>
              <a:t> por 20 mil.</a:t>
            </a:r>
          </a:p>
          <a:p>
            <a:r>
              <a:rPr lang="en-US" sz="1800" dirty="0"/>
              <a:t>No. Manila </a:t>
            </a:r>
            <a:r>
              <a:rPr lang="en-US" sz="1800" dirty="0" err="1"/>
              <a:t>opta</a:t>
            </a:r>
            <a:r>
              <a:rPr lang="en-US" sz="1800" dirty="0"/>
              <a:t> por la </a:t>
            </a:r>
            <a:r>
              <a:rPr lang="en-US" sz="1800" dirty="0" err="1"/>
              <a:t>construcción</a:t>
            </a:r>
            <a:endParaRPr lang="en-US" sz="1800" dirty="0"/>
          </a:p>
          <a:p>
            <a:r>
              <a:rPr lang="en-US" sz="1800" dirty="0"/>
              <a:t>Socio </a:t>
            </a:r>
            <a:r>
              <a:rPr lang="en-US" sz="1800" dirty="0" err="1"/>
              <a:t>extranjero</a:t>
            </a:r>
            <a:r>
              <a:rPr lang="en-US" sz="1800" dirty="0"/>
              <a:t> de </a:t>
            </a:r>
            <a:r>
              <a:rPr lang="en-US" sz="1800" dirty="0" err="1"/>
              <a:t>varios</a:t>
            </a:r>
            <a:r>
              <a:rPr lang="en-US" sz="1800" dirty="0"/>
              <a:t> </a:t>
            </a:r>
            <a:r>
              <a:rPr lang="en-US" sz="1800" dirty="0" err="1"/>
              <a:t>años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Propuesta</a:t>
            </a:r>
            <a:r>
              <a:rPr lang="en-US" sz="1800" dirty="0"/>
              <a:t> y </a:t>
            </a:r>
            <a:r>
              <a:rPr lang="en-US" sz="1800" dirty="0" err="1"/>
              <a:t>explicación</a:t>
            </a:r>
            <a:r>
              <a:rPr lang="en-US" sz="1800" dirty="0"/>
              <a:t> de  </a:t>
            </a:r>
            <a:r>
              <a:rPr lang="en-US" sz="1800" dirty="0" err="1"/>
              <a:t>beneficios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Aceptación</a:t>
            </a:r>
            <a:r>
              <a:rPr lang="en-US" sz="1800" dirty="0"/>
              <a:t> por los </a:t>
            </a:r>
            <a:r>
              <a:rPr lang="en-US" sz="1800" dirty="0" err="1"/>
              <a:t>beneficios</a:t>
            </a:r>
            <a:r>
              <a:rPr lang="en-US" sz="1800" dirty="0"/>
              <a:t> </a:t>
            </a:r>
            <a:r>
              <a:rPr lang="en-US" sz="1800" dirty="0" err="1"/>
              <a:t>asegurados</a:t>
            </a:r>
            <a:r>
              <a:rPr lang="en-US" sz="1800" dirty="0"/>
              <a:t>.</a:t>
            </a:r>
          </a:p>
          <a:p>
            <a:r>
              <a:rPr lang="en-US" sz="1800" dirty="0"/>
              <a:t>Y </a:t>
            </a:r>
            <a:r>
              <a:rPr lang="en-US" sz="1800" dirty="0" err="1"/>
              <a:t>promesa</a:t>
            </a:r>
            <a:r>
              <a:rPr lang="en-US" sz="1800" dirty="0"/>
              <a:t> de </a:t>
            </a:r>
            <a:r>
              <a:rPr lang="en-US" sz="1800" dirty="0" err="1"/>
              <a:t>financiamiento</a:t>
            </a:r>
            <a:r>
              <a:rPr lang="en-US" sz="1800" dirty="0"/>
              <a:t> y </a:t>
            </a:r>
            <a:r>
              <a:rPr lang="en-US" sz="1800" dirty="0" err="1"/>
              <a:t>garantía</a:t>
            </a:r>
            <a:r>
              <a:rPr lang="en-US" sz="1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DFE73-F8D1-E94E-ADF6-A8A53F47FEEA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puntoapunto/31154742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3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holding, standing, people, sign&#10;&#10;Description automatically generated">
            <a:extLst>
              <a:ext uri="{FF2B5EF4-FFF2-40B4-BE49-F238E27FC236}">
                <a16:creationId xmlns:a16="http://schemas.microsoft.com/office/drawing/2014/main" id="{A8870C75-8BE2-0748-AA4A-83FCDFFB0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68" r="13236"/>
          <a:stretch/>
        </p:blipFill>
        <p:spPr>
          <a:xfrm>
            <a:off x="4117521" y="24074"/>
            <a:ext cx="8074479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FC2E7-7842-2640-A40D-C4EAF221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 err="1"/>
              <a:t>Planificación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D8A684-8952-4B85-B67B-098C0905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 err="1"/>
              <a:t>Regulaciones</a:t>
            </a:r>
            <a:r>
              <a:rPr lang="en-US" sz="2000" dirty="0"/>
              <a:t> de </a:t>
            </a:r>
            <a:r>
              <a:rPr lang="en-US" sz="2000" dirty="0" err="1"/>
              <a:t>construcción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pais</a:t>
            </a:r>
            <a:r>
              <a:rPr lang="en-US" sz="2000" dirty="0"/>
              <a:t>. (solo </a:t>
            </a:r>
            <a:r>
              <a:rPr lang="en-US" sz="2000" dirty="0" err="1"/>
              <a:t>nacional</a:t>
            </a:r>
            <a:r>
              <a:rPr lang="en-US" sz="2000" dirty="0"/>
              <a:t>).</a:t>
            </a:r>
          </a:p>
          <a:p>
            <a:r>
              <a:rPr lang="en-US" sz="2000" dirty="0"/>
              <a:t>Debe ser </a:t>
            </a:r>
            <a:r>
              <a:rPr lang="en-US" sz="2000" dirty="0" err="1"/>
              <a:t>en</a:t>
            </a:r>
            <a:r>
              <a:rPr lang="en-US" sz="2000" dirty="0"/>
              <a:t> 10 </a:t>
            </a:r>
            <a:r>
              <a:rPr lang="en-US" sz="2000" dirty="0" err="1"/>
              <a:t>meses</a:t>
            </a:r>
            <a:r>
              <a:rPr lang="en-US" sz="2000" dirty="0"/>
              <a:t>.</a:t>
            </a:r>
          </a:p>
          <a:p>
            <a:r>
              <a:rPr lang="en-US" sz="2000" dirty="0"/>
              <a:t>Se </a:t>
            </a:r>
            <a:r>
              <a:rPr lang="en-US" sz="2000" dirty="0" err="1"/>
              <a:t>abre</a:t>
            </a:r>
            <a:r>
              <a:rPr lang="en-US" sz="2000" dirty="0"/>
              <a:t> la puja y </a:t>
            </a:r>
            <a:r>
              <a:rPr lang="en-US" sz="2000" dirty="0" err="1"/>
              <a:t>varias</a:t>
            </a:r>
            <a:r>
              <a:rPr lang="en-US" sz="2000" dirty="0"/>
              <a:t> </a:t>
            </a:r>
            <a:r>
              <a:rPr lang="en-US" sz="2000" dirty="0" err="1"/>
              <a:t>empresas</a:t>
            </a:r>
            <a:r>
              <a:rPr lang="en-US" sz="2000" dirty="0"/>
              <a:t> </a:t>
            </a:r>
            <a:r>
              <a:rPr lang="en-US" sz="2000" dirty="0" err="1"/>
              <a:t>nacionales</a:t>
            </a:r>
            <a:r>
              <a:rPr lang="en-US" sz="2000" dirty="0"/>
              <a:t> </a:t>
            </a:r>
            <a:r>
              <a:rPr lang="en-US" sz="2000" dirty="0" err="1"/>
              <a:t>luchan</a:t>
            </a:r>
            <a:r>
              <a:rPr lang="en-US" sz="2000" dirty="0"/>
              <a:t>.</a:t>
            </a:r>
          </a:p>
          <a:p>
            <a:r>
              <a:rPr lang="en-US" sz="2000" dirty="0"/>
              <a:t>No </a:t>
            </a:r>
            <a:r>
              <a:rPr lang="en-US" sz="2000" dirty="0" err="1"/>
              <a:t>podemos</a:t>
            </a:r>
            <a:r>
              <a:rPr lang="en-US" sz="2000" dirty="0"/>
              <a:t> solos. No </a:t>
            </a:r>
            <a:r>
              <a:rPr lang="en-US" sz="2000" dirty="0" err="1"/>
              <a:t>dinero</a:t>
            </a:r>
            <a:r>
              <a:rPr lang="en-US" sz="2000" dirty="0"/>
              <a:t>, </a:t>
            </a:r>
            <a:r>
              <a:rPr lang="en-US" sz="2000" dirty="0" err="1"/>
              <a:t>tecnología</a:t>
            </a:r>
            <a:r>
              <a:rPr lang="en-US" sz="2000" dirty="0"/>
              <a:t>. </a:t>
            </a:r>
            <a:r>
              <a:rPr lang="en-US" sz="2000" dirty="0" err="1"/>
              <a:t>Debemos</a:t>
            </a:r>
            <a:r>
              <a:rPr lang="en-US" sz="2000" dirty="0"/>
              <a:t> </a:t>
            </a:r>
            <a:r>
              <a:rPr lang="en-US" sz="2000" dirty="0" err="1"/>
              <a:t>asociarnos</a:t>
            </a:r>
            <a:r>
              <a:rPr lang="en-US" sz="2000" dirty="0"/>
              <a:t> con una </a:t>
            </a:r>
            <a:r>
              <a:rPr lang="en-US" sz="2000" dirty="0" err="1"/>
              <a:t>extranjera</a:t>
            </a:r>
            <a:r>
              <a:rPr lang="en-US" sz="2000" dirty="0"/>
              <a:t>.</a:t>
            </a:r>
          </a:p>
          <a:p>
            <a:r>
              <a:rPr lang="en-US" sz="2000" dirty="0"/>
              <a:t>Se </a:t>
            </a:r>
            <a:r>
              <a:rPr lang="en-US" sz="2000" dirty="0" err="1"/>
              <a:t>escoje</a:t>
            </a:r>
            <a:r>
              <a:rPr lang="en-US" sz="2000" dirty="0"/>
              <a:t> la </a:t>
            </a:r>
            <a:r>
              <a:rPr lang="en-US" sz="2000" dirty="0" err="1"/>
              <a:t>nacional</a:t>
            </a:r>
            <a:r>
              <a:rPr lang="en-US" sz="2000" dirty="0"/>
              <a:t>. </a:t>
            </a:r>
            <a:r>
              <a:rPr lang="en-US" sz="2000" dirty="0" err="1"/>
              <a:t>Razones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Elección</a:t>
            </a:r>
            <a:r>
              <a:rPr lang="en-US" sz="2000" dirty="0"/>
              <a:t> de la </a:t>
            </a:r>
            <a:r>
              <a:rPr lang="en-US" sz="2000" dirty="0" err="1"/>
              <a:t>extranjera</a:t>
            </a:r>
            <a:r>
              <a:rPr lang="en-US" sz="2000" dirty="0"/>
              <a:t>. </a:t>
            </a:r>
            <a:r>
              <a:rPr lang="en-US" sz="2000" dirty="0" err="1"/>
              <a:t>Razones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2507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F1441-1377-AE40-99BB-E5045F1F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Oferta de Manila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32CCA2-408F-FD45-89CA-15A6B1B0C3D2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12,000 </a:t>
            </a:r>
            <a:r>
              <a:rPr lang="en-US" sz="2000" dirty="0" err="1">
                <a:solidFill>
                  <a:schemeClr val="bg1"/>
                </a:solidFill>
              </a:rPr>
              <a:t>dólares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10 </a:t>
            </a:r>
            <a:r>
              <a:rPr lang="en-US" sz="2000" dirty="0" err="1">
                <a:solidFill>
                  <a:schemeClr val="bg1"/>
                </a:solidFill>
              </a:rPr>
              <a:t>meses</a:t>
            </a:r>
            <a:r>
              <a:rPr lang="en-US" sz="2000" dirty="0">
                <a:solidFill>
                  <a:schemeClr val="bg1"/>
                </a:solidFill>
              </a:rPr>
              <a:t> para la </a:t>
            </a:r>
            <a:r>
              <a:rPr lang="en-US" sz="2000" dirty="0" err="1">
                <a:solidFill>
                  <a:schemeClr val="bg1"/>
                </a:solidFill>
              </a:rPr>
              <a:t>construcción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25% down payment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10% al </a:t>
            </a:r>
            <a:r>
              <a:rPr lang="en-US" sz="2000" dirty="0" err="1">
                <a:solidFill>
                  <a:schemeClr val="bg1"/>
                </a:solidFill>
              </a:rPr>
              <a:t>terminar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El resto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8 </a:t>
            </a:r>
            <a:r>
              <a:rPr lang="en-US" sz="2000" dirty="0" err="1">
                <a:solidFill>
                  <a:schemeClr val="bg1"/>
                </a:solidFill>
              </a:rPr>
              <a:t>pagos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iguales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</a:t>
            </a:r>
            <a:r>
              <a:rPr lang="en-US" sz="2000" dirty="0" err="1">
                <a:solidFill>
                  <a:schemeClr val="bg1"/>
                </a:solidFill>
              </a:rPr>
              <a:t>involucramiento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directo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Companía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intermediaria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supervisaria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construcción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Terminación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incluye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puesta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marcha</a:t>
            </a:r>
            <a:r>
              <a:rPr lang="en-US" sz="2000" dirty="0">
                <a:solidFill>
                  <a:schemeClr val="bg1"/>
                </a:solidFill>
              </a:rPr>
              <a:t> de los </a:t>
            </a:r>
            <a:r>
              <a:rPr lang="en-US" sz="2000" dirty="0" err="1">
                <a:solidFill>
                  <a:schemeClr val="bg1"/>
                </a:solidFill>
              </a:rPr>
              <a:t>equipos</a:t>
            </a:r>
            <a:r>
              <a:rPr lang="en-US" sz="2000" dirty="0">
                <a:solidFill>
                  <a:schemeClr val="bg1"/>
                </a:solidFill>
              </a:rPr>
              <a:t>. Socio </a:t>
            </a:r>
            <a:r>
              <a:rPr lang="en-US" sz="2000" dirty="0" err="1">
                <a:solidFill>
                  <a:schemeClr val="bg1"/>
                </a:solidFill>
              </a:rPr>
              <a:t>extranjero</a:t>
            </a:r>
            <a:r>
              <a:rPr lang="en-US" sz="2000" dirty="0">
                <a:solidFill>
                  <a:schemeClr val="bg1"/>
                </a:solidFill>
              </a:rPr>
              <a:t> es el  </a:t>
            </a:r>
            <a:r>
              <a:rPr lang="en-US" sz="2000" dirty="0" err="1">
                <a:solidFill>
                  <a:schemeClr val="bg1"/>
                </a:solidFill>
              </a:rPr>
              <a:t>garante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pago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Content Placeholder 4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22E9F03B-8A62-CB42-B4BF-DF5C02849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20043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2E9723F-01F1-CF45-B6E6-91E1828EBF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250" r="-2" b="-2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7476E1-D8D6-A248-8BE9-CA826185C8EB}"/>
              </a:ext>
            </a:extLst>
          </p:cNvPr>
          <p:cNvSpPr txBox="1"/>
          <p:nvPr/>
        </p:nvSpPr>
        <p:spPr>
          <a:xfrm>
            <a:off x="9732672" y="3197970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noticiascomunitat.com/2019/04/turisme-promociona-la-oferta-d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B533D-F634-0A43-ABD9-32D336857201}"/>
              </a:ext>
            </a:extLst>
          </p:cNvPr>
          <p:cNvSpPr txBox="1"/>
          <p:nvPr/>
        </p:nvSpPr>
        <p:spPr>
          <a:xfrm>
            <a:off x="9884958" y="66670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diariodigitalcolombiano.com/donald-trump-pide-recorte-los-recursos-que-usa-entrega-a-colomb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7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4A43F-4226-0544-9108-3C692D70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425" y="453645"/>
            <a:ext cx="4984665" cy="10584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Negociación</a:t>
            </a: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Cara-</a:t>
            </a:r>
            <a:r>
              <a:rPr lang="en-US" sz="3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cara</a:t>
            </a: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D148A104-19E6-3D4E-87F2-D1558A1BE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356" b="5917"/>
          <a:stretch/>
        </p:blipFill>
        <p:spPr>
          <a:xfrm>
            <a:off x="20" y="-1"/>
            <a:ext cx="4917198" cy="29191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CF03BDF-BAB0-4895-98AF-E26EE081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79264" y="-929399"/>
            <a:ext cx="2408650" cy="4367176"/>
            <a:chOff x="6833344" y="1502572"/>
            <a:chExt cx="2408650" cy="43437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98CC8A-F5E2-4B20-8E5A-5C9F77B0E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 flipH="1">
              <a:off x="4661474" y="3674442"/>
              <a:ext cx="434374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6EFDDC-4D10-40E2-B179-928889F8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>
              <a:off x="8039282" y="308817"/>
              <a:ext cx="0" cy="2405424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95425" y="1512087"/>
            <a:ext cx="579657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C8E5F93-C9CF-9242-8F8B-AED1429C9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993" r="-3" b="2550"/>
          <a:stretch/>
        </p:blipFill>
        <p:spPr>
          <a:xfrm>
            <a:off x="20" y="3325517"/>
            <a:ext cx="5517385" cy="3532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6F03B7-F138-F34B-B17F-FD149DDF0579}"/>
              </a:ext>
            </a:extLst>
          </p:cNvPr>
          <p:cNvSpPr txBox="1"/>
          <p:nvPr/>
        </p:nvSpPr>
        <p:spPr>
          <a:xfrm>
            <a:off x="6395425" y="1781070"/>
            <a:ext cx="4984666" cy="17487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La </a:t>
            </a:r>
            <a:r>
              <a:rPr lang="en-US" sz="1400" dirty="0" err="1">
                <a:solidFill>
                  <a:schemeClr val="bg1"/>
                </a:solidFill>
              </a:rPr>
              <a:t>nacional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Acepta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La </a:t>
            </a:r>
            <a:r>
              <a:rPr lang="en-US" sz="1400" dirty="0" err="1">
                <a:solidFill>
                  <a:schemeClr val="bg1"/>
                </a:solidFill>
              </a:rPr>
              <a:t>extrajera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no.Yo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quiero</a:t>
            </a:r>
            <a:r>
              <a:rPr lang="en-US" sz="1400" dirty="0">
                <a:solidFill>
                  <a:schemeClr val="bg1"/>
                </a:solidFill>
              </a:rPr>
              <a:t> 20,000. </a:t>
            </a:r>
            <a:r>
              <a:rPr lang="en-US" sz="1400" dirty="0" err="1">
                <a:solidFill>
                  <a:schemeClr val="bg1"/>
                </a:solidFill>
              </a:rPr>
              <a:t>miedo</a:t>
            </a:r>
            <a:r>
              <a:rPr lang="en-US" sz="1400" dirty="0">
                <a:solidFill>
                  <a:schemeClr val="bg1"/>
                </a:solidFill>
              </a:rPr>
              <a:t> al </a:t>
            </a:r>
            <a:r>
              <a:rPr lang="en-US" sz="1400" dirty="0" err="1">
                <a:solidFill>
                  <a:schemeClr val="bg1"/>
                </a:solidFill>
              </a:rPr>
              <a:t>tiempo</a:t>
            </a:r>
            <a:r>
              <a:rPr lang="en-US" sz="1400" dirty="0">
                <a:solidFill>
                  <a:schemeClr val="bg1"/>
                </a:solidFill>
              </a:rPr>
              <a:t> y </a:t>
            </a:r>
            <a:r>
              <a:rPr lang="en-US" sz="1400" dirty="0" err="1">
                <a:solidFill>
                  <a:schemeClr val="bg1"/>
                </a:solidFill>
              </a:rPr>
              <a:t>perder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</a:t>
            </a:r>
            <a:r>
              <a:rPr lang="en-US" sz="1400" dirty="0">
                <a:solidFill>
                  <a:schemeClr val="bg1"/>
                </a:solidFill>
              </a:rPr>
              <a:t>  socio </a:t>
            </a:r>
            <a:r>
              <a:rPr lang="en-US" sz="1400" dirty="0" err="1">
                <a:solidFill>
                  <a:schemeClr val="bg1"/>
                </a:solidFill>
              </a:rPr>
              <a:t>extranjero</a:t>
            </a:r>
            <a:r>
              <a:rPr lang="en-US" sz="1400" dirty="0">
                <a:solidFill>
                  <a:schemeClr val="bg1"/>
                </a:solidFill>
              </a:rPr>
              <a:t>, medio </a:t>
            </a:r>
            <a:r>
              <a:rPr lang="en-US" sz="1400" dirty="0" err="1">
                <a:solidFill>
                  <a:schemeClr val="bg1"/>
                </a:solidFill>
              </a:rPr>
              <a:t>ambiente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licitaciones</a:t>
            </a:r>
            <a:r>
              <a:rPr lang="en-US" sz="1400" dirty="0">
                <a:solidFill>
                  <a:schemeClr val="bg1"/>
                </a:solidFill>
              </a:rPr>
              <a:t>, etc.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Manila </a:t>
            </a:r>
            <a:r>
              <a:rPr lang="en-US" sz="1400" dirty="0" err="1">
                <a:solidFill>
                  <a:schemeClr val="bg1"/>
                </a:solidFill>
              </a:rPr>
              <a:t>elimina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</a:t>
            </a:r>
            <a:r>
              <a:rPr lang="en-US" sz="1400" dirty="0">
                <a:solidFill>
                  <a:schemeClr val="bg1"/>
                </a:solidFill>
              </a:rPr>
              <a:t> Puente 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Entra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juego</a:t>
            </a:r>
            <a:endParaRPr lang="en-US" sz="1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3852756"/>
            <a:ext cx="4913995" cy="3005244"/>
            <a:chOff x="6836570" y="1502570"/>
            <a:chExt cx="4913995" cy="300524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42352" y="1502573"/>
              <a:ext cx="0" cy="300524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769C97D8-993F-1040-BD71-4354795DEC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9617" b="27726"/>
          <a:stretch/>
        </p:blipFill>
        <p:spPr>
          <a:xfrm>
            <a:off x="6027179" y="4423358"/>
            <a:ext cx="6164819" cy="243464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9805232-5777-4A85-942E-6BB80CF20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73977" y="4853728"/>
            <a:ext cx="4800563" cy="2004272"/>
            <a:chOff x="6836571" y="1502570"/>
            <a:chExt cx="4800563" cy="200427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826189-C92E-4884-BA98-A2156BB5B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7848" y="1502574"/>
              <a:ext cx="0" cy="2004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9EC6AF7-21E3-4FF6-A839-F8004D2D7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1" y="1502570"/>
              <a:ext cx="48005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4F76C5-2A49-4D49-A693-B726131A72B4}"/>
              </a:ext>
            </a:extLst>
          </p:cNvPr>
          <p:cNvSpPr txBox="1"/>
          <p:nvPr/>
        </p:nvSpPr>
        <p:spPr>
          <a:xfrm>
            <a:off x="9751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marbellaconfidencial.es/el-pp-a-aclara-que-la-unica-mesa-de-negociacion-abierta-es-con-cs-y-esta-semana-debe-ser-decisiva-49165499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0811A-2F80-7D43-944B-1709829545BE}"/>
              </a:ext>
            </a:extLst>
          </p:cNvPr>
          <p:cNvSpPr txBox="1"/>
          <p:nvPr/>
        </p:nvSpPr>
        <p:spPr>
          <a:xfrm>
            <a:off x="7299118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marbellaconfidencial.es/el-pp-a-aclara-que-la-unica-mesa-de-negociacion-abierta-es-con-cs-y-esta-semana-debe-ser-decisiva-49165499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F4287-E611-FD4F-9BB1-364A0A98F38C}"/>
              </a:ext>
            </a:extLst>
          </p:cNvPr>
          <p:cNvSpPr txBox="1"/>
          <p:nvPr/>
        </p:nvSpPr>
        <p:spPr>
          <a:xfrm>
            <a:off x="9751907" y="6657948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www.lacomarcadepuertollano.com/diario/noticia/2017_04_25/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indoor, man, holding&#10;&#10;Description automatically generated">
            <a:extLst>
              <a:ext uri="{FF2B5EF4-FFF2-40B4-BE49-F238E27FC236}">
                <a16:creationId xmlns:a16="http://schemas.microsoft.com/office/drawing/2014/main" id="{34E54055-B217-534F-9527-251A83A23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25" r="18715" b="1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BAAAD9-5E73-CE4B-84C6-998513AFB8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937" r="-3" b="-3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A05B30-E026-1A40-ABDA-C23951F66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0" r="13910" b="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4E03A36-A797-C840-9E49-67881889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17" r="1" b="1"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2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806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EC6-F344-2643-BCC6-2B448E12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Contrato en mano</a:t>
            </a:r>
          </a:p>
        </p:txBody>
      </p:sp>
      <p:pic>
        <p:nvPicPr>
          <p:cNvPr id="9" name="Picture 8" descr="A picture containing person, indoor, man, holding&#10;&#10;Description automatically generated">
            <a:extLst>
              <a:ext uri="{FF2B5EF4-FFF2-40B4-BE49-F238E27FC236}">
                <a16:creationId xmlns:a16="http://schemas.microsoft.com/office/drawing/2014/main" id="{0F285BDC-7C73-474D-9D50-C07902892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09" r="17095" b="-3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BF493-F27F-6240-9E68-9F17349370D9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sclafettiscontomate.blogspot.com/2013/11/la-libertad-de-expresion-en-el-trabaj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D190D-3CF7-B44B-9C1F-30937D8563AC}"/>
              </a:ext>
            </a:extLst>
          </p:cNvPr>
          <p:cNvSpPr txBox="1"/>
          <p:nvPr/>
        </p:nvSpPr>
        <p:spPr>
          <a:xfrm>
            <a:off x="2386013" y="3100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CEEFE-B9F1-8B43-947F-873AC48A3E82}"/>
              </a:ext>
            </a:extLst>
          </p:cNvPr>
          <p:cNvSpPr txBox="1"/>
          <p:nvPr/>
        </p:nvSpPr>
        <p:spPr>
          <a:xfrm>
            <a:off x="7260646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sclafettiscontomate.blogspot.com/2013/11/la-libertad-de-expresion-en-el-trabaj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E7F04-1C4B-1648-9836-6F68E50545DD}"/>
              </a:ext>
            </a:extLst>
          </p:cNvPr>
          <p:cNvSpPr txBox="1"/>
          <p:nvPr/>
        </p:nvSpPr>
        <p:spPr>
          <a:xfrm>
            <a:off x="5061130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cantabria24horas.com/noticias/buena-sintona-en-la-primera-reunin-entre-psoe-y-prc-para-formar-gobierno/7899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B85E0-94B4-9A46-AE02-FB9227922B44}"/>
              </a:ext>
            </a:extLst>
          </p:cNvPr>
          <p:cNvSpPr txBox="1"/>
          <p:nvPr/>
        </p:nvSpPr>
        <p:spPr>
          <a:xfrm>
            <a:off x="258910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sclafettiscontomate.blogspot.com/2013/11/la-libertad-de-expresion-en-el-trabaj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FABE3-4E48-844C-B547-679887277208}"/>
              </a:ext>
            </a:extLst>
          </p:cNvPr>
          <p:cNvSpPr txBox="1"/>
          <p:nvPr/>
        </p:nvSpPr>
        <p:spPr>
          <a:xfrm>
            <a:off x="389587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cantabria24horas.com/noticias/buena-sintona-en-la-primera-reunin-entre-psoe-y-prc-para-formar-gobierno/7899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8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3C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23512-DB3E-F44A-936B-F16C9EBB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Ganar-ganar. 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A98F3F-DECE-2B40-9E7F-B2DE2BDCA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7" r="136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CBB75-BBDF-4D4A-B6B5-8AC3A21C5F5B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La compania extranjera supervisaria a 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Nacionalla nacional contruye. El pago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Debia ser punctual a los contaratistas.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La extranjera recibiria el pago total 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Dos años. Mas 1% para ayuda de intereses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Por possible prestamo.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1848F-3171-F843-A3BF-DD26E22F7BA5}"/>
              </a:ext>
            </a:extLst>
          </p:cNvPr>
          <p:cNvSpPr txBox="1"/>
          <p:nvPr/>
        </p:nvSpPr>
        <p:spPr>
          <a:xfrm>
            <a:off x="4926525" y="4229070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ez.es/285453059/Los-sindicatos-miden-su-fuerza-de-cara-a-la-negociacion-con-el-Gobiern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925</Words>
  <Application>Microsoft Macintosh PowerPoint</Application>
  <PresentationFormat>Widescreen</PresentationFormat>
  <Paragraphs>119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Caso de negociación de la empresa ”Manila”</vt:lpstr>
      <vt:lpstr>Necesidad de un Frigorífico de amoniaco</vt:lpstr>
      <vt:lpstr>Problemas</vt:lpstr>
      <vt:lpstr>Solución</vt:lpstr>
      <vt:lpstr>Planificación</vt:lpstr>
      <vt:lpstr>Oferta de Manila</vt:lpstr>
      <vt:lpstr>Negociación Cara-cara</vt:lpstr>
      <vt:lpstr>Contrato en mano</vt:lpstr>
      <vt:lpstr>Ganar-ganar. </vt:lpstr>
      <vt:lpstr>Despues…</vt:lpstr>
      <vt:lpstr>1- Analice cada fase presente dentro de la etapa de planeación como sigue</vt:lpstr>
      <vt:lpstr>Analiza</vt:lpstr>
      <vt:lpstr>Analiza</vt:lpstr>
      <vt:lpstr>Respuestas</vt:lpstr>
      <vt:lpstr>No olvide que todo proceso de negociacion tienes 3 pasos: Planificación, negociación cara a cara y Despues.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de negociacion de la empresa ”Manila”</dc:title>
  <dc:creator>Bianelys Lara</dc:creator>
  <cp:lastModifiedBy>Bianelys Lara</cp:lastModifiedBy>
  <cp:revision>3</cp:revision>
  <dcterms:created xsi:type="dcterms:W3CDTF">2020-02-21T06:38:24Z</dcterms:created>
  <dcterms:modified xsi:type="dcterms:W3CDTF">2020-02-21T17:40:09Z</dcterms:modified>
</cp:coreProperties>
</file>