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3C26-52A0-41D7-B400-E930BC589E11}" type="datetimeFigureOut">
              <a:rPr lang="en-TT" smtClean="0"/>
              <a:t>21/02/2020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F576-B61A-4DE1-97AB-00B93EE7E84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2028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3C26-52A0-41D7-B400-E930BC589E11}" type="datetimeFigureOut">
              <a:rPr lang="en-TT" smtClean="0"/>
              <a:t>21/02/2020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F576-B61A-4DE1-97AB-00B93EE7E84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06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3C26-52A0-41D7-B400-E930BC589E11}" type="datetimeFigureOut">
              <a:rPr lang="en-TT" smtClean="0"/>
              <a:t>21/02/2020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F576-B61A-4DE1-97AB-00B93EE7E84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56938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41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3C26-52A0-41D7-B400-E930BC589E11}" type="datetimeFigureOut">
              <a:rPr lang="en-TT" smtClean="0"/>
              <a:t>21/02/2020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F576-B61A-4DE1-97AB-00B93EE7E84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9203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3C26-52A0-41D7-B400-E930BC589E11}" type="datetimeFigureOut">
              <a:rPr lang="en-TT" smtClean="0"/>
              <a:t>21/02/2020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F576-B61A-4DE1-97AB-00B93EE7E84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1797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3C26-52A0-41D7-B400-E930BC589E11}" type="datetimeFigureOut">
              <a:rPr lang="en-TT" smtClean="0"/>
              <a:t>21/02/2020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F576-B61A-4DE1-97AB-00B93EE7E84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3728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3C26-52A0-41D7-B400-E930BC589E11}" type="datetimeFigureOut">
              <a:rPr lang="en-TT" smtClean="0"/>
              <a:t>21/02/2020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F576-B61A-4DE1-97AB-00B93EE7E84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54802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3C26-52A0-41D7-B400-E930BC589E11}" type="datetimeFigureOut">
              <a:rPr lang="en-TT" smtClean="0"/>
              <a:t>21/02/2020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F576-B61A-4DE1-97AB-00B93EE7E84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6014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3C26-52A0-41D7-B400-E930BC589E11}" type="datetimeFigureOut">
              <a:rPr lang="en-TT" smtClean="0"/>
              <a:t>21/02/2020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F576-B61A-4DE1-97AB-00B93EE7E84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67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3C26-52A0-41D7-B400-E930BC589E11}" type="datetimeFigureOut">
              <a:rPr lang="en-TT" smtClean="0"/>
              <a:t>21/02/2020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F576-B61A-4DE1-97AB-00B93EE7E84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2191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3C26-52A0-41D7-B400-E930BC589E11}" type="datetimeFigureOut">
              <a:rPr lang="en-TT" smtClean="0"/>
              <a:t>21/02/2020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F576-B61A-4DE1-97AB-00B93EE7E84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2736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53C26-52A0-41D7-B400-E930BC589E11}" type="datetimeFigureOut">
              <a:rPr lang="en-TT" smtClean="0"/>
              <a:t>21/02/2020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0F576-B61A-4DE1-97AB-00B93EE7E84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183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image" Target="../media/image7.wmf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15.png"/><Relationship Id="rId7" Type="http://schemas.openxmlformats.org/officeDocument/2006/relationships/image" Target="../media/image12.wmf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10" Type="http://schemas.openxmlformats.org/officeDocument/2006/relationships/image" Target="../media/image13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wmf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733" name="Picture 29" descr="2nd-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2" y="-205153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706" name="Text Box 2"/>
          <p:cNvSpPr txBox="1">
            <a:spLocks noChangeArrowheads="1"/>
          </p:cNvSpPr>
          <p:nvPr/>
        </p:nvSpPr>
        <p:spPr bwMode="auto">
          <a:xfrm>
            <a:off x="1049581" y="1536478"/>
            <a:ext cx="470058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A05DA5"/>
                </a:solidFill>
              </a:rPr>
              <a:t>UNIVERSIDAD DE MONTEMORELOS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A05DA5"/>
                </a:solidFill>
              </a:rPr>
              <a:t>ECONOMICS PRESENTATION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A05DA5"/>
                </a:solidFill>
              </a:rPr>
              <a:t>PHD PRE-REQUISITE CERTIFICATE PROGRAM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A05DA5"/>
                </a:solidFill>
              </a:rPr>
              <a:t>-----------------------------------------------------</a:t>
            </a:r>
          </a:p>
        </p:txBody>
      </p:sp>
      <p:sp>
        <p:nvSpPr>
          <p:cNvPr id="584748" name="Rectangle 44"/>
          <p:cNvSpPr>
            <a:spLocks noChangeArrowheads="1"/>
          </p:cNvSpPr>
          <p:nvPr/>
        </p:nvSpPr>
        <p:spPr bwMode="auto">
          <a:xfrm>
            <a:off x="1049581" y="3554556"/>
            <a:ext cx="5977231" cy="7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508000"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defTabSz="50800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defTabSz="5080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08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08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Presented by: Dr. Stephen Pilgrim</a:t>
            </a:r>
            <a:r>
              <a:rPr lang="en-US" altLang="en-US" sz="1600" i="1" dirty="0">
                <a:solidFill>
                  <a:schemeClr val="tx1"/>
                </a:solidFill>
              </a:rPr>
              <a:t>, Ph. D (Econ)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TT" altLang="en-US" sz="1600" dirty="0">
                <a:solidFill>
                  <a:schemeClr val="tx1"/>
                </a:solidFill>
              </a:rPr>
              <a:t>Materials: Prentice Hall Publishers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7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4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4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6" grpId="0" autoUpdateAnimBg="0"/>
      <p:bldP spid="58474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2057401" y="1752600"/>
            <a:ext cx="6672263" cy="3962400"/>
          </a:xfrm>
          <a:prstGeom prst="rect">
            <a:avLst/>
          </a:prstGeom>
          <a:solidFill>
            <a:srgbClr val="F9F5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grpSp>
        <p:nvGrpSpPr>
          <p:cNvPr id="23555" name="Group 5"/>
          <p:cNvGrpSpPr>
            <a:grpSpLocks/>
          </p:cNvGrpSpPr>
          <p:nvPr/>
        </p:nvGrpSpPr>
        <p:grpSpPr bwMode="auto">
          <a:xfrm>
            <a:off x="1981200" y="381001"/>
            <a:ext cx="8229600" cy="487363"/>
            <a:chOff x="288" y="240"/>
            <a:chExt cx="5184" cy="307"/>
          </a:xfrm>
        </p:grpSpPr>
        <p:sp>
          <p:nvSpPr>
            <p:cNvPr id="23562" name="Rectangle 6"/>
            <p:cNvSpPr>
              <a:spLocks noChangeArrowheads="1"/>
            </p:cNvSpPr>
            <p:nvPr/>
          </p:nvSpPr>
          <p:spPr bwMode="auto">
            <a:xfrm>
              <a:off x="288" y="240"/>
              <a:ext cx="528" cy="307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53BE95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 i="1">
                  <a:solidFill>
                    <a:srgbClr val="F7955A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chemeClr val="bg1"/>
                  </a:solidFill>
                </a:rPr>
                <a:t>1.2</a:t>
              </a:r>
            </a:p>
          </p:txBody>
        </p:sp>
        <p:sp>
          <p:nvSpPr>
            <p:cNvPr id="23563" name="Line 7"/>
            <p:cNvSpPr>
              <a:spLocks noChangeShapeType="1"/>
            </p:cNvSpPr>
            <p:nvPr/>
          </p:nvSpPr>
          <p:spPr bwMode="auto">
            <a:xfrm>
              <a:off x="288" y="240"/>
              <a:ext cx="5184" cy="0"/>
            </a:xfrm>
            <a:prstGeom prst="line">
              <a:avLst/>
            </a:prstGeom>
            <a:noFill/>
            <a:ln w="9525">
              <a:solidFill>
                <a:srgbClr val="53BE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556" name="Picture 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388938"/>
            <a:ext cx="127317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27241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53000" y="1854200"/>
            <a:ext cx="3429000" cy="2014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dirty="0">
                <a:latin typeface="+mj-lt"/>
              </a:rPr>
              <a:t>Markets are usually defined in terms of </a:t>
            </a:r>
            <a:r>
              <a:rPr lang="en-US" b="1" i="1" u="sng" dirty="0">
                <a:latin typeface="+mj-lt"/>
              </a:rPr>
              <a:t>therapeutic classes</a:t>
            </a:r>
            <a:r>
              <a:rPr lang="en-US" b="1" u="sng" dirty="0">
                <a:latin typeface="+mj-lt"/>
              </a:rPr>
              <a:t> of drugs.</a:t>
            </a:r>
          </a:p>
          <a:p>
            <a:pPr>
              <a:buFontTx/>
              <a:buNone/>
              <a:defRPr/>
            </a:pPr>
            <a:endParaRPr lang="en-US" dirty="0">
              <a:latin typeface="+mj-lt"/>
            </a:endParaRPr>
          </a:p>
          <a:p>
            <a:pPr>
              <a:buFontTx/>
              <a:buNone/>
              <a:defRPr/>
            </a:pPr>
            <a:r>
              <a:rPr lang="en-US" dirty="0">
                <a:latin typeface="+mj-lt"/>
              </a:rPr>
              <a:t>For example, there is a market for </a:t>
            </a:r>
            <a:r>
              <a:rPr lang="en-US" i="1" dirty="0">
                <a:latin typeface="+mj-lt"/>
              </a:rPr>
              <a:t>antiulcer drugs </a:t>
            </a:r>
            <a:r>
              <a:rPr lang="en-US" dirty="0">
                <a:latin typeface="+mj-lt"/>
              </a:rPr>
              <a:t>that is very clearly defined.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57400" y="4064000"/>
            <a:ext cx="63246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Palatino-Roman"/>
              </a:rPr>
              <a:t>Sometimes, however, pharmaceutical market boundaries are more ambiguous, like </a:t>
            </a:r>
            <a:r>
              <a:rPr lang="en-US" altLang="en-US" sz="1800" i="1" dirty="0">
                <a:solidFill>
                  <a:schemeClr val="tx1"/>
                </a:solidFill>
                <a:latin typeface="Palatino-Italic"/>
              </a:rPr>
              <a:t>painkillers.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 dirty="0">
              <a:solidFill>
                <a:schemeClr val="tx1"/>
              </a:solidFill>
              <a:latin typeface="Palatino-Italic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Palatino-Roman"/>
              </a:rPr>
              <a:t>There are many </a:t>
            </a:r>
            <a:r>
              <a:rPr lang="en-US" altLang="en-US" sz="1800" b="1" i="1" u="sng" dirty="0">
                <a:solidFill>
                  <a:schemeClr val="tx1"/>
                </a:solidFill>
                <a:latin typeface="Palatino-Roman"/>
              </a:rPr>
              <a:t>types of painkillers</a:t>
            </a:r>
            <a:r>
              <a:rPr lang="en-US" altLang="en-US" sz="1800" dirty="0">
                <a:solidFill>
                  <a:schemeClr val="tx1"/>
                </a:solidFill>
                <a:latin typeface="Palatino-Roman"/>
              </a:rPr>
              <a:t>, and some work better than others for certain types of pain.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Palatino-Roman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23560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381001"/>
            <a:ext cx="7315200" cy="487363"/>
          </a:xfrm>
          <a:noFill/>
        </p:spPr>
        <p:txBody>
          <a:bodyPr/>
          <a:lstStyle/>
          <a:p>
            <a:pPr eaLnBrk="1" hangingPunct="1"/>
            <a:r>
              <a:rPr lang="en-US" altLang="en-US" sz="2000"/>
              <a:t>WHAT IS A MARKET?</a:t>
            </a:r>
          </a:p>
        </p:txBody>
      </p:sp>
      <p:pic>
        <p:nvPicPr>
          <p:cNvPr id="25613" name="Picture 13" descr="example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33500"/>
            <a:ext cx="6629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49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  <p:bldP spid="10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5"/>
          <p:cNvGrpSpPr>
            <a:grpSpLocks/>
          </p:cNvGrpSpPr>
          <p:nvPr/>
        </p:nvGrpSpPr>
        <p:grpSpPr bwMode="auto">
          <a:xfrm>
            <a:off x="1981200" y="381001"/>
            <a:ext cx="8229600" cy="487363"/>
            <a:chOff x="288" y="240"/>
            <a:chExt cx="5184" cy="307"/>
          </a:xfrm>
        </p:grpSpPr>
        <p:sp>
          <p:nvSpPr>
            <p:cNvPr id="24584" name="Rectangle 6"/>
            <p:cNvSpPr>
              <a:spLocks noChangeArrowheads="1"/>
            </p:cNvSpPr>
            <p:nvPr/>
          </p:nvSpPr>
          <p:spPr bwMode="auto">
            <a:xfrm>
              <a:off x="288" y="240"/>
              <a:ext cx="528" cy="307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53BE95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 i="1">
                  <a:solidFill>
                    <a:srgbClr val="F7955A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chemeClr val="bg1"/>
                  </a:solidFill>
                </a:rPr>
                <a:t>1.2</a:t>
              </a:r>
            </a:p>
          </p:txBody>
        </p:sp>
        <p:sp>
          <p:nvSpPr>
            <p:cNvPr id="24585" name="Line 7"/>
            <p:cNvSpPr>
              <a:spLocks noChangeShapeType="1"/>
            </p:cNvSpPr>
            <p:nvPr/>
          </p:nvSpPr>
          <p:spPr bwMode="auto">
            <a:xfrm>
              <a:off x="288" y="240"/>
              <a:ext cx="5184" cy="0"/>
            </a:xfrm>
            <a:prstGeom prst="line">
              <a:avLst/>
            </a:prstGeom>
            <a:noFill/>
            <a:ln w="9525">
              <a:solidFill>
                <a:srgbClr val="53BE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579" name="Picture 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388938"/>
            <a:ext cx="127317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057401" y="3549134"/>
            <a:ext cx="6672263" cy="369332"/>
          </a:xfrm>
          <a:prstGeom prst="rect">
            <a:avLst/>
          </a:prstGeom>
          <a:solidFill>
            <a:srgbClr val="F9F5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09800" y="1600201"/>
            <a:ext cx="63246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Palatino-Roman"/>
              </a:rPr>
              <a:t>In 1990, the Archer-Daniels-Midland Company (ADM) acquired the Clinton Corn Processing Company (CCP).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Palatino-Roman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Palatino-Roman"/>
              </a:rPr>
              <a:t>The U.S. Department of Justice (DOJ) challenged the  acquisition on the grounds that it would lead to a dominant producer of corn syrup with the power to push prices above competitive levels.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Palatino-Roman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Palatino-Roman"/>
              </a:rPr>
              <a:t>ADM fought the DOJ decision, and the case went to court. The basic issue was whether corn syrup represented a  distinct market.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Palatino-Roman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Palatino-Roman"/>
              </a:rPr>
              <a:t>ADM argued that sugar and corn syrup should be considered part of the same market because they are used interchangeably to sweeten a vast array of food products.</a:t>
            </a: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24582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381001"/>
            <a:ext cx="7315200" cy="487363"/>
          </a:xfrm>
          <a:noFill/>
        </p:spPr>
        <p:txBody>
          <a:bodyPr/>
          <a:lstStyle/>
          <a:p>
            <a:pPr eaLnBrk="1" hangingPunct="1"/>
            <a:r>
              <a:rPr lang="en-US" altLang="en-US" sz="2000"/>
              <a:t>WHAT IS A MARKET?</a:t>
            </a:r>
          </a:p>
        </p:txBody>
      </p:sp>
      <p:pic>
        <p:nvPicPr>
          <p:cNvPr id="26635" name="Picture 11" descr="exampl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28700"/>
            <a:ext cx="6629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62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381001"/>
            <a:ext cx="7315200" cy="487363"/>
          </a:xfrm>
          <a:noFill/>
        </p:spPr>
        <p:txBody>
          <a:bodyPr/>
          <a:lstStyle/>
          <a:p>
            <a:pPr eaLnBrk="1" hangingPunct="1"/>
            <a:r>
              <a:rPr lang="en-US" altLang="en-US" sz="2000"/>
              <a:t>REAL VERSUS NOMINAL PRICES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81200" y="381001"/>
            <a:ext cx="8229600" cy="487363"/>
            <a:chOff x="288" y="240"/>
            <a:chExt cx="5184" cy="307"/>
          </a:xfrm>
        </p:grpSpPr>
        <p:sp>
          <p:nvSpPr>
            <p:cNvPr id="25609" name="Rectangle 6"/>
            <p:cNvSpPr>
              <a:spLocks noChangeArrowheads="1"/>
            </p:cNvSpPr>
            <p:nvPr/>
          </p:nvSpPr>
          <p:spPr bwMode="auto">
            <a:xfrm>
              <a:off x="288" y="240"/>
              <a:ext cx="528" cy="307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53BE95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 i="1">
                  <a:solidFill>
                    <a:srgbClr val="F7955A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chemeClr val="bg1"/>
                  </a:solidFill>
                </a:rPr>
                <a:t>1.3</a:t>
              </a:r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288" y="240"/>
              <a:ext cx="5184" cy="0"/>
            </a:xfrm>
            <a:prstGeom prst="line">
              <a:avLst/>
            </a:prstGeom>
            <a:noFill/>
            <a:ln w="9525">
              <a:solidFill>
                <a:srgbClr val="53BE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628" name="Picture 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388938"/>
            <a:ext cx="127317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2"/>
          <p:cNvSpPr txBox="1">
            <a:spLocks noChangeArrowheads="1"/>
          </p:cNvSpPr>
          <p:nvPr/>
        </p:nvSpPr>
        <p:spPr bwMode="auto">
          <a:xfrm>
            <a:off x="2438400" y="1590675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Palatino" pitchFamily="2" charset="0"/>
              </a:rPr>
              <a:t>●</a:t>
            </a:r>
            <a:r>
              <a:rPr lang="en-US" altLang="en-US" sz="1800" dirty="0">
                <a:solidFill>
                  <a:schemeClr val="tx1"/>
                </a:solidFill>
                <a:latin typeface="Palatino" pitchFamily="2" charset="0"/>
              </a:rPr>
              <a:t> </a:t>
            </a:r>
            <a:r>
              <a:rPr lang="en-US" altLang="en-US" sz="1800" b="1" dirty="0">
                <a:solidFill>
                  <a:srgbClr val="382344"/>
                </a:solidFill>
              </a:rPr>
              <a:t>nominal price    </a:t>
            </a:r>
            <a:r>
              <a:rPr lang="en-US" altLang="en-US" sz="1800" dirty="0">
                <a:solidFill>
                  <a:schemeClr val="tx1"/>
                </a:solidFill>
              </a:rPr>
              <a:t>Absolute price of a good, unadjusted for inflation.</a:t>
            </a:r>
          </a:p>
        </p:txBody>
      </p:sp>
      <p:sp>
        <p:nvSpPr>
          <p:cNvPr id="10" name="Text Box 62"/>
          <p:cNvSpPr txBox="1">
            <a:spLocks noChangeArrowheads="1"/>
          </p:cNvSpPr>
          <p:nvPr/>
        </p:nvSpPr>
        <p:spPr bwMode="auto">
          <a:xfrm>
            <a:off x="2438400" y="2581275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Palatino" pitchFamily="2" charset="0"/>
              </a:rPr>
              <a:t>●</a:t>
            </a:r>
            <a:r>
              <a:rPr lang="en-US" altLang="en-US" sz="1800" dirty="0">
                <a:solidFill>
                  <a:schemeClr val="tx1"/>
                </a:solidFill>
                <a:latin typeface="Palatino" pitchFamily="2" charset="0"/>
              </a:rPr>
              <a:t> </a:t>
            </a:r>
            <a:r>
              <a:rPr lang="en-US" altLang="en-US" sz="1800" b="1" dirty="0">
                <a:solidFill>
                  <a:srgbClr val="382344"/>
                </a:solidFill>
              </a:rPr>
              <a:t>_______________ </a:t>
            </a:r>
            <a:r>
              <a:rPr lang="en-US" altLang="en-US" sz="1800" dirty="0">
                <a:solidFill>
                  <a:schemeClr val="tx1"/>
                </a:solidFill>
              </a:rPr>
              <a:t>Price of a good relative to an aggregate  measure of prices; price adjusted for inflation.</a:t>
            </a:r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2438400" y="3571875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Palatino" pitchFamily="2" charset="0"/>
              </a:rPr>
              <a:t>●</a:t>
            </a:r>
            <a:r>
              <a:rPr lang="en-US" altLang="en-US" sz="1800" dirty="0">
                <a:solidFill>
                  <a:schemeClr val="tx1"/>
                </a:solidFill>
                <a:latin typeface="Palatino" pitchFamily="2" charset="0"/>
              </a:rPr>
              <a:t> </a:t>
            </a:r>
            <a:r>
              <a:rPr lang="en-US" altLang="en-US" sz="1800" b="1" dirty="0">
                <a:solidFill>
                  <a:srgbClr val="382344"/>
                </a:solidFill>
              </a:rPr>
              <a:t>Consumer Price Index / ________   </a:t>
            </a:r>
            <a:r>
              <a:rPr lang="en-US" altLang="en-US" sz="1800" dirty="0">
                <a:solidFill>
                  <a:schemeClr val="tx1"/>
                </a:solidFill>
              </a:rPr>
              <a:t>Measure of the aggregate price level.</a:t>
            </a:r>
          </a:p>
        </p:txBody>
      </p:sp>
      <p:sp>
        <p:nvSpPr>
          <p:cNvPr id="12" name="Text Box 62"/>
          <p:cNvSpPr txBox="1">
            <a:spLocks noChangeArrowheads="1"/>
          </p:cNvSpPr>
          <p:nvPr/>
        </p:nvSpPr>
        <p:spPr bwMode="auto">
          <a:xfrm>
            <a:off x="2438400" y="4562475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latin typeface="Palatino" pitchFamily="2" charset="0"/>
              </a:rPr>
              <a:t>●</a:t>
            </a:r>
            <a:r>
              <a:rPr lang="en-US" altLang="en-US" sz="1800">
                <a:solidFill>
                  <a:schemeClr val="tx1"/>
                </a:solidFill>
                <a:latin typeface="Palatino" pitchFamily="2" charset="0"/>
              </a:rPr>
              <a:t> </a:t>
            </a:r>
            <a:r>
              <a:rPr lang="en-US" altLang="en-US" sz="1800" b="1">
                <a:solidFill>
                  <a:srgbClr val="382344"/>
                </a:solidFill>
              </a:rPr>
              <a:t>Producer Price Index    </a:t>
            </a:r>
            <a:r>
              <a:rPr lang="en-US" altLang="en-US" sz="1800">
                <a:solidFill>
                  <a:schemeClr val="tx1"/>
                </a:solidFill>
              </a:rPr>
              <a:t>Measure of the aggregate price level for intermediate products and wholesale goods.</a:t>
            </a:r>
          </a:p>
        </p:txBody>
      </p:sp>
    </p:spTree>
    <p:extLst>
      <p:ext uri="{BB962C8B-B14F-4D97-AF65-F5344CB8AC3E}">
        <p14:creationId xmlns:p14="http://schemas.microsoft.com/office/powerpoint/2010/main" val="361091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" name="Picture 94" descr="exampl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57264"/>
            <a:ext cx="6629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94"/>
          <p:cNvSpPr>
            <a:spLocks noChangeArrowheads="1"/>
          </p:cNvSpPr>
          <p:nvPr/>
        </p:nvSpPr>
        <p:spPr bwMode="auto">
          <a:xfrm>
            <a:off x="2057400" y="1600200"/>
            <a:ext cx="8001000" cy="4953000"/>
          </a:xfrm>
          <a:prstGeom prst="rect">
            <a:avLst/>
          </a:prstGeom>
          <a:solidFill>
            <a:srgbClr val="F7F4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579686" name="Rectangle 102"/>
          <p:cNvSpPr>
            <a:spLocks noChangeArrowheads="1"/>
          </p:cNvSpPr>
          <p:nvPr/>
        </p:nvSpPr>
        <p:spPr bwMode="auto">
          <a:xfrm>
            <a:off x="7543800" y="5867400"/>
            <a:ext cx="1905000" cy="609600"/>
          </a:xfrm>
          <a:prstGeom prst="rect">
            <a:avLst/>
          </a:prstGeom>
          <a:solidFill>
            <a:srgbClr val="CC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graphicFrame>
        <p:nvGraphicFramePr>
          <p:cNvPr id="579676" name="Object 92"/>
          <p:cNvGraphicFramePr>
            <a:graphicFrameLocks noChangeAspect="1"/>
          </p:cNvGraphicFramePr>
          <p:nvPr/>
        </p:nvGraphicFramePr>
        <p:xfrm>
          <a:off x="7500939" y="5867400"/>
          <a:ext cx="1952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4" imgW="1459866" imgH="393529" progId="Equation.DSMT4">
                  <p:embed/>
                </p:oleObj>
              </mc:Choice>
              <mc:Fallback>
                <p:oleObj name="Equation" r:id="rId4" imgW="1459866" imgH="393529" progId="Equation.DSMT4">
                  <p:embed/>
                  <p:pic>
                    <p:nvPicPr>
                      <p:cNvPr id="579676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39" y="5867400"/>
                        <a:ext cx="19526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99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9682" name="Rectangle 98"/>
          <p:cNvSpPr>
            <a:spLocks noChangeArrowheads="1"/>
          </p:cNvSpPr>
          <p:nvPr/>
        </p:nvSpPr>
        <p:spPr bwMode="auto">
          <a:xfrm>
            <a:off x="7543800" y="5181600"/>
            <a:ext cx="1905000" cy="6096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graphicFrame>
        <p:nvGraphicFramePr>
          <p:cNvPr id="1206" name="Group 182"/>
          <p:cNvGraphicFramePr>
            <a:graphicFrameLocks noGrp="1"/>
          </p:cNvGraphicFramePr>
          <p:nvPr/>
        </p:nvGraphicFramePr>
        <p:xfrm>
          <a:off x="2057400" y="1660526"/>
          <a:ext cx="6954838" cy="2835675"/>
        </p:xfrm>
        <a:graphic>
          <a:graphicData uri="http://schemas.openxmlformats.org/drawingml/2006/table">
            <a:tbl>
              <a:tblPr/>
              <a:tblGrid>
                <a:gridCol w="2154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205"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Table 1.1  The Real Price of Eggs and of a College Education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4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1970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4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1980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4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1990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4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2000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4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2007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Consumer Price Index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38.8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82.4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130.7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172.2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205.8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pitchFamily="34" charset="0"/>
                        </a:rPr>
                        <a:t>Nominal Prices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Grade A Large Eggs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$0.61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$0.84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$1.01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$0.91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$1.64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College Education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$2,530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$4,912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$12,018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$20,186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$27,560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pitchFamily="34" charset="0"/>
                        </a:rPr>
                        <a:t>Real Prices ($1970)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Grade A Large Eggs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$0.61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$0.40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$0.30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$0.21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$0.31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College Education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$2,530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$2,313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$3,568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$4,548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$5,196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F4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6692" name="Group 85"/>
          <p:cNvGrpSpPr>
            <a:grpSpLocks/>
          </p:cNvGrpSpPr>
          <p:nvPr/>
        </p:nvGrpSpPr>
        <p:grpSpPr bwMode="auto">
          <a:xfrm>
            <a:off x="1981200" y="381001"/>
            <a:ext cx="8229600" cy="487363"/>
            <a:chOff x="288" y="240"/>
            <a:chExt cx="5184" cy="307"/>
          </a:xfrm>
        </p:grpSpPr>
        <p:sp>
          <p:nvSpPr>
            <p:cNvPr id="26708" name="Rectangle 86"/>
            <p:cNvSpPr>
              <a:spLocks noChangeArrowheads="1"/>
            </p:cNvSpPr>
            <p:nvPr/>
          </p:nvSpPr>
          <p:spPr bwMode="auto">
            <a:xfrm>
              <a:off x="288" y="240"/>
              <a:ext cx="528" cy="307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53BE95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 i="1">
                  <a:solidFill>
                    <a:srgbClr val="F7955A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chemeClr val="bg1"/>
                  </a:solidFill>
                </a:rPr>
                <a:t>1.3</a:t>
              </a:r>
            </a:p>
          </p:txBody>
        </p:sp>
        <p:sp>
          <p:nvSpPr>
            <p:cNvPr id="26709" name="Line 87"/>
            <p:cNvSpPr>
              <a:spLocks noChangeShapeType="1"/>
            </p:cNvSpPr>
            <p:nvPr/>
          </p:nvSpPr>
          <p:spPr bwMode="auto">
            <a:xfrm>
              <a:off x="288" y="240"/>
              <a:ext cx="5184" cy="0"/>
            </a:xfrm>
            <a:prstGeom prst="line">
              <a:avLst/>
            </a:prstGeom>
            <a:noFill/>
            <a:ln w="9525">
              <a:solidFill>
                <a:srgbClr val="53BE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79673" name="Object 89"/>
          <p:cNvGraphicFramePr>
            <a:graphicFrameLocks noChangeAspect="1"/>
          </p:cNvGraphicFramePr>
          <p:nvPr/>
        </p:nvGraphicFramePr>
        <p:xfrm>
          <a:off x="2514601" y="5213350"/>
          <a:ext cx="49752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6" imgW="3721100" imgH="431800" progId="Equation.DSMT4">
                  <p:embed/>
                </p:oleObj>
              </mc:Choice>
              <mc:Fallback>
                <p:oleObj name="Equation" r:id="rId6" imgW="3721100" imgH="431800" progId="Equation.DSMT4">
                  <p:embed/>
                  <p:pic>
                    <p:nvPicPr>
                      <p:cNvPr id="579673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5213350"/>
                        <a:ext cx="497522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9674" name="Object 90"/>
          <p:cNvGraphicFramePr>
            <a:graphicFrameLocks noChangeAspect="1"/>
          </p:cNvGraphicFramePr>
          <p:nvPr/>
        </p:nvGraphicFramePr>
        <p:xfrm>
          <a:off x="2514601" y="5899150"/>
          <a:ext cx="49768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8" imgW="3721100" imgH="431800" progId="Equation.DSMT4">
                  <p:embed/>
                </p:oleObj>
              </mc:Choice>
              <mc:Fallback>
                <p:oleObj name="Equation" r:id="rId8" imgW="3721100" imgH="431800" progId="Equation.DSMT4">
                  <p:embed/>
                  <p:pic>
                    <p:nvPicPr>
                      <p:cNvPr id="579674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5899150"/>
                        <a:ext cx="49768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9675" name="Object 91"/>
          <p:cNvGraphicFramePr>
            <a:graphicFrameLocks noChangeAspect="1"/>
          </p:cNvGraphicFramePr>
          <p:nvPr/>
        </p:nvGraphicFramePr>
        <p:xfrm>
          <a:off x="7543800" y="5213350"/>
          <a:ext cx="18669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10" imgW="1396394" imgH="393529" progId="Equation.DSMT4">
                  <p:embed/>
                </p:oleObj>
              </mc:Choice>
              <mc:Fallback>
                <p:oleObj name="Equation" r:id="rId10" imgW="1396394" imgH="393529" progId="Equation.DSMT4">
                  <p:embed/>
                  <p:pic>
                    <p:nvPicPr>
                      <p:cNvPr id="579675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213350"/>
                        <a:ext cx="18669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9677" name="Rectangle 93"/>
          <p:cNvSpPr>
            <a:spLocks noChangeArrowheads="1"/>
          </p:cNvSpPr>
          <p:nvPr/>
        </p:nvSpPr>
        <p:spPr bwMode="auto">
          <a:xfrm>
            <a:off x="2057400" y="4800600"/>
            <a:ext cx="8001000" cy="304800"/>
          </a:xfrm>
          <a:prstGeom prst="rect">
            <a:avLst/>
          </a:prstGeom>
          <a:solidFill>
            <a:srgbClr val="F1E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The real price of eggs in </a:t>
            </a:r>
            <a:r>
              <a:rPr lang="en-US" altLang="en-US" sz="1400" i="1">
                <a:solidFill>
                  <a:srgbClr val="FF0000"/>
                </a:solidFill>
              </a:rPr>
              <a:t>1970</a:t>
            </a:r>
            <a:r>
              <a:rPr lang="en-US" altLang="en-US" sz="1400" i="1">
                <a:solidFill>
                  <a:schemeClr val="tx1"/>
                </a:solidFill>
              </a:rPr>
              <a:t> </a:t>
            </a:r>
            <a:r>
              <a:rPr lang="en-US" altLang="en-US" sz="1400" i="1">
                <a:solidFill>
                  <a:srgbClr val="FF0000"/>
                </a:solidFill>
              </a:rPr>
              <a:t>dollars</a:t>
            </a:r>
            <a:r>
              <a:rPr lang="en-US" altLang="en-US" sz="1400">
                <a:solidFill>
                  <a:schemeClr val="tx1"/>
                </a:solidFill>
              </a:rPr>
              <a:t> is calculated as follows:</a:t>
            </a:r>
          </a:p>
        </p:txBody>
      </p:sp>
      <p:sp>
        <p:nvSpPr>
          <p:cNvPr id="26697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381001"/>
            <a:ext cx="7315200" cy="487363"/>
          </a:xfrm>
          <a:noFill/>
        </p:spPr>
        <p:txBody>
          <a:bodyPr/>
          <a:lstStyle/>
          <a:p>
            <a:pPr eaLnBrk="1" hangingPunct="1"/>
            <a:r>
              <a:rPr lang="en-US" altLang="en-US" sz="2000"/>
              <a:t>REAL VERSUS NOMINAL PRICES</a:t>
            </a:r>
          </a:p>
        </p:txBody>
      </p:sp>
      <p:pic>
        <p:nvPicPr>
          <p:cNvPr id="26698" name="Picture 14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388938"/>
            <a:ext cx="127317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688" name="Rectangle 104"/>
          <p:cNvSpPr>
            <a:spLocks noChangeArrowheads="1"/>
          </p:cNvSpPr>
          <p:nvPr/>
        </p:nvSpPr>
        <p:spPr bwMode="auto">
          <a:xfrm>
            <a:off x="7696200" y="5900738"/>
            <a:ext cx="457200" cy="2286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579678" name="Rectangle 94"/>
          <p:cNvSpPr>
            <a:spLocks noChangeArrowheads="1"/>
          </p:cNvSpPr>
          <p:nvPr/>
        </p:nvSpPr>
        <p:spPr bwMode="auto">
          <a:xfrm>
            <a:off x="4419600" y="2376488"/>
            <a:ext cx="457200" cy="2286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579687" name="Rectangle 103"/>
          <p:cNvSpPr>
            <a:spLocks noChangeArrowheads="1"/>
          </p:cNvSpPr>
          <p:nvPr/>
        </p:nvSpPr>
        <p:spPr bwMode="auto">
          <a:xfrm>
            <a:off x="7696200" y="5243513"/>
            <a:ext cx="457200" cy="2286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579679" name="Rectangle 95"/>
          <p:cNvSpPr>
            <a:spLocks noChangeArrowheads="1"/>
          </p:cNvSpPr>
          <p:nvPr/>
        </p:nvSpPr>
        <p:spPr bwMode="auto">
          <a:xfrm>
            <a:off x="5334000" y="2376488"/>
            <a:ext cx="4572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579680" name="Rectangle 96"/>
          <p:cNvSpPr>
            <a:spLocks noChangeArrowheads="1"/>
          </p:cNvSpPr>
          <p:nvPr/>
        </p:nvSpPr>
        <p:spPr bwMode="auto">
          <a:xfrm>
            <a:off x="5276850" y="2990850"/>
            <a:ext cx="5334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579681" name="Rectangle 97"/>
          <p:cNvSpPr>
            <a:spLocks noChangeArrowheads="1"/>
          </p:cNvSpPr>
          <p:nvPr/>
        </p:nvSpPr>
        <p:spPr bwMode="auto">
          <a:xfrm>
            <a:off x="5276851" y="3905250"/>
            <a:ext cx="542925" cy="20955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579683" name="Rectangle 99"/>
          <p:cNvSpPr>
            <a:spLocks noChangeArrowheads="1"/>
          </p:cNvSpPr>
          <p:nvPr/>
        </p:nvSpPr>
        <p:spPr bwMode="auto">
          <a:xfrm>
            <a:off x="6324600" y="2376488"/>
            <a:ext cx="457200" cy="228600"/>
          </a:xfrm>
          <a:prstGeom prst="rect">
            <a:avLst/>
          </a:prstGeom>
          <a:solidFill>
            <a:srgbClr val="CC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579684" name="Rectangle 100"/>
          <p:cNvSpPr>
            <a:spLocks noChangeArrowheads="1"/>
          </p:cNvSpPr>
          <p:nvPr/>
        </p:nvSpPr>
        <p:spPr bwMode="auto">
          <a:xfrm>
            <a:off x="6267450" y="2990850"/>
            <a:ext cx="533400" cy="228600"/>
          </a:xfrm>
          <a:prstGeom prst="rect">
            <a:avLst/>
          </a:prstGeom>
          <a:solidFill>
            <a:srgbClr val="CC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579685" name="Rectangle 101"/>
          <p:cNvSpPr>
            <a:spLocks noChangeArrowheads="1"/>
          </p:cNvSpPr>
          <p:nvPr/>
        </p:nvSpPr>
        <p:spPr bwMode="auto">
          <a:xfrm>
            <a:off x="6267451" y="3905250"/>
            <a:ext cx="542925" cy="209550"/>
          </a:xfrm>
          <a:prstGeom prst="rect">
            <a:avLst/>
          </a:prstGeom>
          <a:solidFill>
            <a:srgbClr val="CC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7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7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7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7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7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7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7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7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9686" grpId="0" animBg="1"/>
      <p:bldP spid="579682" grpId="0" animBg="1"/>
      <p:bldP spid="579677" grpId="0" animBg="1"/>
      <p:bldP spid="579688" grpId="0" animBg="1"/>
      <p:bldP spid="579678" grpId="0" animBg="1"/>
      <p:bldP spid="579687" grpId="0" animBg="1"/>
      <p:bldP spid="579679" grpId="0" animBg="1"/>
      <p:bldP spid="579680" grpId="0" animBg="1"/>
      <p:bldP spid="579681" grpId="0" animBg="1"/>
      <p:bldP spid="579683" grpId="0" animBg="1"/>
      <p:bldP spid="579684" grpId="0" animBg="1"/>
      <p:bldP spid="5796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0" descr="exampl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57264"/>
            <a:ext cx="6629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94"/>
          <p:cNvSpPr>
            <a:spLocks noChangeArrowheads="1"/>
          </p:cNvSpPr>
          <p:nvPr/>
        </p:nvSpPr>
        <p:spPr bwMode="auto">
          <a:xfrm>
            <a:off x="2057400" y="1600200"/>
            <a:ext cx="8001000" cy="4953000"/>
          </a:xfrm>
          <a:prstGeom prst="rect">
            <a:avLst/>
          </a:prstGeom>
          <a:solidFill>
            <a:srgbClr val="F7F4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56406" name="Rectangle 86"/>
          <p:cNvSpPr>
            <a:spLocks noChangeArrowheads="1"/>
          </p:cNvSpPr>
          <p:nvPr/>
        </p:nvSpPr>
        <p:spPr bwMode="auto">
          <a:xfrm>
            <a:off x="2895600" y="381001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Tx/>
              <a:buNone/>
              <a:defRPr/>
            </a:pPr>
            <a:r>
              <a:rPr lang="en-US" sz="2000" cap="all" dirty="0">
                <a:solidFill>
                  <a:srgbClr val="0066B3"/>
                </a:solidFill>
                <a:latin typeface="Arial" pitchFamily="34" charset="0"/>
              </a:rPr>
              <a:t>Real versus Nominal Prices</a:t>
            </a:r>
          </a:p>
        </p:txBody>
      </p:sp>
      <p:graphicFrame>
        <p:nvGraphicFramePr>
          <p:cNvPr id="2299" name="Group 251"/>
          <p:cNvGraphicFramePr>
            <a:graphicFrameLocks noGrp="1"/>
          </p:cNvGraphicFramePr>
          <p:nvPr/>
        </p:nvGraphicFramePr>
        <p:xfrm>
          <a:off x="2057400" y="1654176"/>
          <a:ext cx="6954838" cy="2846391"/>
        </p:xfrm>
        <a:graphic>
          <a:graphicData uri="http://schemas.openxmlformats.org/drawingml/2006/table">
            <a:tbl>
              <a:tblPr/>
              <a:tblGrid>
                <a:gridCol w="2154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1313"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The Real Price of Eggs and of a College Education (continued)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1970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1980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1990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2007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Consumer Price 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38.8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82.4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130.7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172.2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205.8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pitchFamily="34" charset="0"/>
                        </a:rPr>
                        <a:t>Nominal Prices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Grade A Large Eggs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$0.61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$0.84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$1.01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$0.91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$1.64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College Education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$2,530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$4,912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$12,018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$20,186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$27,560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pitchFamily="34" charset="0"/>
                        </a:rPr>
                        <a:t>Real Prices ($1980)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Grade A Large Eggs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$2.05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$1.33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$1.01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$0.69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$1.04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College Education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$2,530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$2,313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$3,568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$4,548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$5,196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7717" name="Group 87"/>
          <p:cNvGrpSpPr>
            <a:grpSpLocks/>
          </p:cNvGrpSpPr>
          <p:nvPr/>
        </p:nvGrpSpPr>
        <p:grpSpPr bwMode="auto">
          <a:xfrm>
            <a:off x="1981200" y="381001"/>
            <a:ext cx="8229600" cy="487363"/>
            <a:chOff x="288" y="240"/>
            <a:chExt cx="5184" cy="307"/>
          </a:xfrm>
        </p:grpSpPr>
        <p:sp>
          <p:nvSpPr>
            <p:cNvPr id="27735" name="Rectangle 88"/>
            <p:cNvSpPr>
              <a:spLocks noChangeArrowheads="1"/>
            </p:cNvSpPr>
            <p:nvPr/>
          </p:nvSpPr>
          <p:spPr bwMode="auto">
            <a:xfrm>
              <a:off x="288" y="240"/>
              <a:ext cx="528" cy="307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53BE95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 i="1">
                  <a:solidFill>
                    <a:srgbClr val="F7955A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chemeClr val="bg1"/>
                  </a:solidFill>
                </a:rPr>
                <a:t>1.3</a:t>
              </a:r>
            </a:p>
          </p:txBody>
        </p:sp>
        <p:sp>
          <p:nvSpPr>
            <p:cNvPr id="27736" name="Line 89"/>
            <p:cNvSpPr>
              <a:spLocks noChangeShapeType="1"/>
            </p:cNvSpPr>
            <p:nvPr/>
          </p:nvSpPr>
          <p:spPr bwMode="auto">
            <a:xfrm>
              <a:off x="288" y="240"/>
              <a:ext cx="5184" cy="0"/>
            </a:xfrm>
            <a:prstGeom prst="line">
              <a:avLst/>
            </a:prstGeom>
            <a:noFill/>
            <a:ln w="9525">
              <a:solidFill>
                <a:srgbClr val="53BE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6410" name="Object 90"/>
          <p:cNvGraphicFramePr>
            <a:graphicFrameLocks noChangeAspect="1"/>
          </p:cNvGraphicFramePr>
          <p:nvPr/>
        </p:nvGraphicFramePr>
        <p:xfrm>
          <a:off x="2514601" y="5137150"/>
          <a:ext cx="49752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3721100" imgH="431800" progId="Equation.DSMT4">
                  <p:embed/>
                </p:oleObj>
              </mc:Choice>
              <mc:Fallback>
                <p:oleObj name="Equation" r:id="rId4" imgW="3721100" imgH="431800" progId="Equation.DSMT4">
                  <p:embed/>
                  <p:pic>
                    <p:nvPicPr>
                      <p:cNvPr id="5641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5137150"/>
                        <a:ext cx="497522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11" name="Object 91"/>
          <p:cNvGraphicFramePr>
            <a:graphicFrameLocks noChangeAspect="1"/>
          </p:cNvGraphicFramePr>
          <p:nvPr/>
        </p:nvGraphicFramePr>
        <p:xfrm>
          <a:off x="2489201" y="5822950"/>
          <a:ext cx="50276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6" imgW="3759200" imgH="431800" progId="Equation.DSMT4">
                  <p:embed/>
                </p:oleObj>
              </mc:Choice>
              <mc:Fallback>
                <p:oleObj name="Equation" r:id="rId6" imgW="3759200" imgH="431800" progId="Equation.DSMT4">
                  <p:embed/>
                  <p:pic>
                    <p:nvPicPr>
                      <p:cNvPr id="56411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1" y="5822950"/>
                        <a:ext cx="50276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413" name="Rectangle 93"/>
          <p:cNvSpPr>
            <a:spLocks noChangeArrowheads="1"/>
          </p:cNvSpPr>
          <p:nvPr/>
        </p:nvSpPr>
        <p:spPr bwMode="auto">
          <a:xfrm>
            <a:off x="2057400" y="4800600"/>
            <a:ext cx="8001000" cy="304800"/>
          </a:xfrm>
          <a:prstGeom prst="rect">
            <a:avLst/>
          </a:prstGeom>
          <a:solidFill>
            <a:srgbClr val="F1E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The real price of eggs in </a:t>
            </a:r>
            <a:r>
              <a:rPr lang="en-US" altLang="en-US" sz="1400" i="1">
                <a:solidFill>
                  <a:srgbClr val="FF0000"/>
                </a:solidFill>
              </a:rPr>
              <a:t>1990</a:t>
            </a:r>
            <a:r>
              <a:rPr lang="en-US" altLang="en-US" sz="1400" i="1">
                <a:solidFill>
                  <a:schemeClr val="tx1"/>
                </a:solidFill>
              </a:rPr>
              <a:t> </a:t>
            </a:r>
            <a:r>
              <a:rPr lang="en-US" altLang="en-US" sz="1400" i="1">
                <a:solidFill>
                  <a:srgbClr val="FF0000"/>
                </a:solidFill>
              </a:rPr>
              <a:t>dollars</a:t>
            </a:r>
            <a:r>
              <a:rPr lang="en-US" altLang="en-US" sz="1400">
                <a:solidFill>
                  <a:schemeClr val="tx1"/>
                </a:solidFill>
              </a:rPr>
              <a:t> is calculated as follows:</a:t>
            </a:r>
          </a:p>
        </p:txBody>
      </p:sp>
      <p:pic>
        <p:nvPicPr>
          <p:cNvPr id="27721" name="Picture 1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388938"/>
            <a:ext cx="127317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7543800" y="5791200"/>
            <a:ext cx="1905000" cy="609600"/>
          </a:xfrm>
          <a:prstGeom prst="rect">
            <a:avLst/>
          </a:prstGeom>
          <a:solidFill>
            <a:srgbClr val="CC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7696200" y="5838825"/>
            <a:ext cx="457200" cy="2286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7493000" y="5822950"/>
          <a:ext cx="19700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9" imgW="1473200" imgH="393700" progId="Equation.DSMT4">
                  <p:embed/>
                </p:oleObj>
              </mc:Choice>
              <mc:Fallback>
                <p:oleObj name="Equation" r:id="rId9" imgW="1473200" imgH="393700" progId="Equation.DSMT4">
                  <p:embed/>
                  <p:pic>
                    <p:nvPicPr>
                      <p:cNvPr id="56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0" y="5822950"/>
                        <a:ext cx="197008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99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7543800" y="5105400"/>
            <a:ext cx="1905000" cy="6096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6319838" y="2376488"/>
            <a:ext cx="457200" cy="2286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7696200" y="5143500"/>
            <a:ext cx="457200" cy="2286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4419600" y="2390775"/>
            <a:ext cx="4572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4367213" y="2971800"/>
            <a:ext cx="533400" cy="2286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4357689" y="3932238"/>
            <a:ext cx="542925" cy="20955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8277225" y="2387600"/>
            <a:ext cx="457200" cy="228600"/>
          </a:xfrm>
          <a:prstGeom prst="rect">
            <a:avLst/>
          </a:prstGeom>
          <a:solidFill>
            <a:srgbClr val="CC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8229600" y="2973388"/>
            <a:ext cx="533400" cy="228600"/>
          </a:xfrm>
          <a:prstGeom prst="rect">
            <a:avLst/>
          </a:prstGeom>
          <a:solidFill>
            <a:srgbClr val="CC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8220076" y="3948113"/>
            <a:ext cx="542925" cy="209550"/>
          </a:xfrm>
          <a:prstGeom prst="rect">
            <a:avLst/>
          </a:prstGeom>
          <a:solidFill>
            <a:srgbClr val="CC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graphicFrame>
        <p:nvGraphicFramePr>
          <p:cNvPr id="56412" name="Object 92"/>
          <p:cNvGraphicFramePr>
            <a:graphicFrameLocks noChangeAspect="1"/>
          </p:cNvGraphicFramePr>
          <p:nvPr/>
        </p:nvGraphicFramePr>
        <p:xfrm>
          <a:off x="7510463" y="5137150"/>
          <a:ext cx="193516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11" imgW="1447172" imgH="393529" progId="Equation.DSMT4">
                  <p:embed/>
                </p:oleObj>
              </mc:Choice>
              <mc:Fallback>
                <p:oleObj name="Equation" r:id="rId11" imgW="1447172" imgH="393529" progId="Equation.DSMT4">
                  <p:embed/>
                  <p:pic>
                    <p:nvPicPr>
                      <p:cNvPr id="56412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463" y="5137150"/>
                        <a:ext cx="193516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277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13" grpId="0" animBg="1"/>
      <p:bldP spid="56322" grpId="0" animBg="1"/>
      <p:bldP spid="56323" grpId="0" animBg="1"/>
      <p:bldP spid="56325" grpId="0" animBg="1"/>
      <p:bldP spid="56326" grpId="0" animBg="1"/>
      <p:bldP spid="56327" grpId="0" animBg="1"/>
      <p:bldP spid="56328" grpId="0" animBg="1"/>
      <p:bldP spid="56329" grpId="0" animBg="1"/>
      <p:bldP spid="56330" grpId="0" animBg="1"/>
      <p:bldP spid="56331" grpId="0" animBg="1"/>
      <p:bldP spid="56332" grpId="0" animBg="1"/>
      <p:bldP spid="563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3" descr="exampl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57264"/>
            <a:ext cx="6629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94"/>
          <p:cNvSpPr>
            <a:spLocks noChangeArrowheads="1"/>
          </p:cNvSpPr>
          <p:nvPr/>
        </p:nvSpPr>
        <p:spPr bwMode="auto">
          <a:xfrm>
            <a:off x="2057400" y="1600200"/>
            <a:ext cx="8001000" cy="4953000"/>
          </a:xfrm>
          <a:prstGeom prst="rect">
            <a:avLst/>
          </a:prstGeom>
          <a:solidFill>
            <a:srgbClr val="F7F4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56406" name="Rectangle 86"/>
          <p:cNvSpPr>
            <a:spLocks noChangeArrowheads="1"/>
          </p:cNvSpPr>
          <p:nvPr/>
        </p:nvSpPr>
        <p:spPr bwMode="auto">
          <a:xfrm>
            <a:off x="2895600" y="381001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buFontTx/>
              <a:buNone/>
              <a:defRPr/>
            </a:pPr>
            <a:r>
              <a:rPr lang="en-US" sz="2000" cap="all" dirty="0">
                <a:solidFill>
                  <a:srgbClr val="0066B3"/>
                </a:solidFill>
                <a:latin typeface="Arial" pitchFamily="34" charset="0"/>
              </a:rPr>
              <a:t>Real versus Nominal Prices</a:t>
            </a:r>
          </a:p>
        </p:txBody>
      </p:sp>
      <p:graphicFrame>
        <p:nvGraphicFramePr>
          <p:cNvPr id="57552" name="Group 208"/>
          <p:cNvGraphicFramePr>
            <a:graphicFrameLocks noGrp="1"/>
          </p:cNvGraphicFramePr>
          <p:nvPr/>
        </p:nvGraphicFramePr>
        <p:xfrm>
          <a:off x="2057400" y="1654176"/>
          <a:ext cx="6954838" cy="2846391"/>
        </p:xfrm>
        <a:graphic>
          <a:graphicData uri="http://schemas.openxmlformats.org/drawingml/2006/table">
            <a:tbl>
              <a:tblPr/>
              <a:tblGrid>
                <a:gridCol w="2154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1313"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The Real Price of Eggs and of a College Education (continued)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1970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1980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1990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2007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Consumer Price 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38.8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82.4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130.7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172.2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205.8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pitchFamily="34" charset="0"/>
                        </a:rPr>
                        <a:t>Nominal Prices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Grade A Large Eggs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$0.61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$0.84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$1.01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$0.91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$1.64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College Education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$2,530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$4,912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$12,018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$20,186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$27,560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pitchFamily="34" charset="0"/>
                        </a:rPr>
                        <a:t>Real Prices ($1980)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Grade A Large Eggs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$2.05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$1.33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$1.01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$0.69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$1.04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College Education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$2,530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$2,313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$3,568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$4,548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53BE95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b="1" i="1">
                          <a:solidFill>
                            <a:srgbClr val="F7955A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$5,196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8741" name="Group 87"/>
          <p:cNvGrpSpPr>
            <a:grpSpLocks/>
          </p:cNvGrpSpPr>
          <p:nvPr/>
        </p:nvGrpSpPr>
        <p:grpSpPr bwMode="auto">
          <a:xfrm>
            <a:off x="1981200" y="381001"/>
            <a:ext cx="8229600" cy="487363"/>
            <a:chOff x="288" y="240"/>
            <a:chExt cx="5184" cy="307"/>
          </a:xfrm>
        </p:grpSpPr>
        <p:sp>
          <p:nvSpPr>
            <p:cNvPr id="28748" name="Rectangle 88"/>
            <p:cNvSpPr>
              <a:spLocks noChangeArrowheads="1"/>
            </p:cNvSpPr>
            <p:nvPr/>
          </p:nvSpPr>
          <p:spPr bwMode="auto">
            <a:xfrm>
              <a:off x="288" y="240"/>
              <a:ext cx="528" cy="307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53BE95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 i="1">
                  <a:solidFill>
                    <a:srgbClr val="F7955A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chemeClr val="bg1"/>
                  </a:solidFill>
                </a:rPr>
                <a:t>1.3</a:t>
              </a:r>
            </a:p>
          </p:txBody>
        </p:sp>
        <p:sp>
          <p:nvSpPr>
            <p:cNvPr id="28749" name="Line 89"/>
            <p:cNvSpPr>
              <a:spLocks noChangeShapeType="1"/>
            </p:cNvSpPr>
            <p:nvPr/>
          </p:nvSpPr>
          <p:spPr bwMode="auto">
            <a:xfrm>
              <a:off x="288" y="240"/>
              <a:ext cx="5184" cy="0"/>
            </a:xfrm>
            <a:prstGeom prst="line">
              <a:avLst/>
            </a:prstGeom>
            <a:noFill/>
            <a:ln w="9525">
              <a:solidFill>
                <a:srgbClr val="53BE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6410" name="Object 90"/>
          <p:cNvGraphicFramePr>
            <a:graphicFrameLocks noChangeAspect="1"/>
          </p:cNvGraphicFramePr>
          <p:nvPr/>
        </p:nvGraphicFramePr>
        <p:xfrm>
          <a:off x="2073275" y="5230814"/>
          <a:ext cx="5856288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4" imgW="4381500" imgH="419100" progId="Equation.DSMT4">
                  <p:embed/>
                </p:oleObj>
              </mc:Choice>
              <mc:Fallback>
                <p:oleObj name="Equation" r:id="rId4" imgW="4381500" imgH="419100" progId="Equation.DSMT4">
                  <p:embed/>
                  <p:pic>
                    <p:nvPicPr>
                      <p:cNvPr id="5641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5230814"/>
                        <a:ext cx="5856288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413" name="Rectangle 93"/>
          <p:cNvSpPr>
            <a:spLocks noChangeArrowheads="1"/>
          </p:cNvSpPr>
          <p:nvPr/>
        </p:nvSpPr>
        <p:spPr bwMode="auto">
          <a:xfrm>
            <a:off x="2057400" y="4810125"/>
            <a:ext cx="8001000" cy="304800"/>
          </a:xfrm>
          <a:prstGeom prst="rect">
            <a:avLst/>
          </a:prstGeom>
          <a:solidFill>
            <a:srgbClr val="F1E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The percentage change in real price is calculated as follows:</a:t>
            </a:r>
          </a:p>
        </p:txBody>
      </p:sp>
      <p:pic>
        <p:nvPicPr>
          <p:cNvPr id="28744" name="Picture 1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388938"/>
            <a:ext cx="127317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4357689" y="3914775"/>
            <a:ext cx="542925" cy="20955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8220076" y="3930650"/>
            <a:ext cx="542925" cy="209550"/>
          </a:xfrm>
          <a:prstGeom prst="rect">
            <a:avLst/>
          </a:prstGeom>
          <a:solidFill>
            <a:srgbClr val="CC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graphicFrame>
        <p:nvGraphicFramePr>
          <p:cNvPr id="56412" name="Object 92"/>
          <p:cNvGraphicFramePr>
            <a:graphicFrameLocks noChangeAspect="1"/>
          </p:cNvGraphicFramePr>
          <p:nvPr/>
        </p:nvGraphicFramePr>
        <p:xfrm>
          <a:off x="8029576" y="5233988"/>
          <a:ext cx="18002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7" imgW="1345616" imgH="393529" progId="Equation.DSMT4">
                  <p:embed/>
                </p:oleObj>
              </mc:Choice>
              <mc:Fallback>
                <p:oleObj name="Equation" r:id="rId7" imgW="1345616" imgH="393529" progId="Equation.DSMT4">
                  <p:embed/>
                  <p:pic>
                    <p:nvPicPr>
                      <p:cNvPr id="56412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9576" y="5233988"/>
                        <a:ext cx="180022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297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13" grpId="0" animBg="1"/>
      <p:bldP spid="56330" grpId="0" animBg="1"/>
      <p:bldP spid="563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9" name="Picture 17" descr="exampl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1"/>
            <a:ext cx="66294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8" name="Rectangle 94"/>
          <p:cNvSpPr>
            <a:spLocks noChangeArrowheads="1"/>
          </p:cNvSpPr>
          <p:nvPr/>
        </p:nvSpPr>
        <p:spPr bwMode="auto">
          <a:xfrm>
            <a:off x="2057400" y="1600200"/>
            <a:ext cx="8382000" cy="4953000"/>
          </a:xfrm>
          <a:prstGeom prst="rect">
            <a:avLst/>
          </a:prstGeom>
          <a:solidFill>
            <a:srgbClr val="F7F4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Palatino" pitchFamily="2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381001"/>
            <a:ext cx="7315200" cy="487363"/>
          </a:xfrm>
          <a:noFill/>
        </p:spPr>
        <p:txBody>
          <a:bodyPr/>
          <a:lstStyle/>
          <a:p>
            <a:pPr eaLnBrk="1" hangingPunct="1"/>
            <a:r>
              <a:rPr lang="en-US" altLang="en-US" sz="2000"/>
              <a:t>REAL VERSUS NOMINAL PRICES</a:t>
            </a:r>
          </a:p>
        </p:txBody>
      </p:sp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1981200" y="381001"/>
            <a:ext cx="8229600" cy="487363"/>
            <a:chOff x="288" y="240"/>
            <a:chExt cx="5184" cy="307"/>
          </a:xfrm>
        </p:grpSpPr>
        <p:sp>
          <p:nvSpPr>
            <p:cNvPr id="29711" name="Rectangle 6"/>
            <p:cNvSpPr>
              <a:spLocks noChangeArrowheads="1"/>
            </p:cNvSpPr>
            <p:nvPr/>
          </p:nvSpPr>
          <p:spPr bwMode="auto">
            <a:xfrm>
              <a:off x="288" y="240"/>
              <a:ext cx="528" cy="307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53BE95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 i="1">
                  <a:solidFill>
                    <a:srgbClr val="F7955A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chemeClr val="bg1"/>
                  </a:solidFill>
                </a:rPr>
                <a:t>1.3</a:t>
              </a:r>
            </a:p>
          </p:txBody>
        </p:sp>
        <p:sp>
          <p:nvSpPr>
            <p:cNvPr id="29712" name="Line 7"/>
            <p:cNvSpPr>
              <a:spLocks noChangeShapeType="1"/>
            </p:cNvSpPr>
            <p:nvPr/>
          </p:nvSpPr>
          <p:spPr bwMode="auto">
            <a:xfrm>
              <a:off x="288" y="240"/>
              <a:ext cx="5184" cy="0"/>
            </a:xfrm>
            <a:prstGeom prst="line">
              <a:avLst/>
            </a:prstGeom>
            <a:noFill/>
            <a:ln w="9525">
              <a:solidFill>
                <a:srgbClr val="53BE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9702" name="Picture 1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388938"/>
            <a:ext cx="127317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362200" y="2276476"/>
            <a:ext cx="1828800" cy="314325"/>
          </a:xfrm>
          <a:prstGeom prst="rect">
            <a:avLst/>
          </a:prstGeom>
          <a:solidFill>
            <a:srgbClr val="B27CB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marL="342900" indent="-342900"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The Minimum Wage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343150" y="2657476"/>
            <a:ext cx="1847850" cy="3286125"/>
          </a:xfrm>
          <a:prstGeom prst="rect">
            <a:avLst/>
          </a:prstGeom>
          <a:solidFill>
            <a:srgbClr val="F7F4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In nominal terms, the minimum wage has increased steadily over the past 70 years.</a:t>
            </a:r>
          </a:p>
          <a:p>
            <a:pPr eaLnBrk="1" hangingPunct="1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However, in real terms its expected 2010 level is below that of the 1970s.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362200" y="197167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marL="342900" indent="-342900"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200" b="1">
                <a:solidFill>
                  <a:srgbClr val="B27CB6"/>
                </a:solidFill>
              </a:rPr>
              <a:t>Figure 1.1</a:t>
            </a:r>
          </a:p>
        </p:txBody>
      </p:sp>
      <p:pic>
        <p:nvPicPr>
          <p:cNvPr id="27665" name="Picture 17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61912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18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61912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19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61912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0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61912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1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61912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2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" grpId="0" animBg="1"/>
      <p:bldP spid="13" grpId="0" animBg="1"/>
      <p:bldP spid="14" grpId="0" build="p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381001"/>
            <a:ext cx="7315200" cy="487363"/>
          </a:xfrm>
          <a:noFill/>
        </p:spPr>
        <p:txBody>
          <a:bodyPr/>
          <a:lstStyle/>
          <a:p>
            <a:pPr eaLnBrk="1" hangingPunct="1"/>
            <a:r>
              <a:rPr lang="en-US" altLang="en-US" sz="2000"/>
              <a:t>WHY STUDY MICROECONOMICS?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81200" y="381001"/>
            <a:ext cx="8229600" cy="487363"/>
            <a:chOff x="288" y="240"/>
            <a:chExt cx="5184" cy="307"/>
          </a:xfrm>
        </p:grpSpPr>
        <p:sp>
          <p:nvSpPr>
            <p:cNvPr id="30727" name="Rectangle 6"/>
            <p:cNvSpPr>
              <a:spLocks noChangeArrowheads="1"/>
            </p:cNvSpPr>
            <p:nvPr/>
          </p:nvSpPr>
          <p:spPr bwMode="auto">
            <a:xfrm>
              <a:off x="288" y="240"/>
              <a:ext cx="528" cy="307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53BE95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 i="1">
                  <a:solidFill>
                    <a:srgbClr val="F7955A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chemeClr val="bg1"/>
                  </a:solidFill>
                </a:rPr>
                <a:t>1.4</a:t>
              </a:r>
            </a:p>
          </p:txBody>
        </p:sp>
        <p:sp>
          <p:nvSpPr>
            <p:cNvPr id="30728" name="Line 7"/>
            <p:cNvSpPr>
              <a:spLocks noChangeShapeType="1"/>
            </p:cNvSpPr>
            <p:nvPr/>
          </p:nvSpPr>
          <p:spPr bwMode="auto">
            <a:xfrm>
              <a:off x="288" y="240"/>
              <a:ext cx="5184" cy="0"/>
            </a:xfrm>
            <a:prstGeom prst="line">
              <a:avLst/>
            </a:prstGeom>
            <a:noFill/>
            <a:ln w="9525">
              <a:solidFill>
                <a:srgbClr val="53BE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676" name="Picture 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388938"/>
            <a:ext cx="127317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8612" name="Rectangle 52"/>
          <p:cNvSpPr>
            <a:spLocks noChangeArrowheads="1"/>
          </p:cNvSpPr>
          <p:nvPr/>
        </p:nvSpPr>
        <p:spPr bwMode="auto">
          <a:xfrm>
            <a:off x="1981200" y="990601"/>
            <a:ext cx="65532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/>
              <a:t>Corporate Decision Making: Ford’s Sport Utility Vehicles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95600" y="1905001"/>
            <a:ext cx="6400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FF0000"/>
                </a:solidFill>
              </a:rPr>
              <a:t>The design and efficient production of Ford’s SUVs involved not only some impressive engineering, but a lot of economics as well.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---------------------------------------------------------------------------------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First, Ford had to think carefully about </a:t>
            </a:r>
            <a:r>
              <a:rPr lang="en-US" altLang="en-US" sz="1800" i="1" u="sng" dirty="0">
                <a:solidFill>
                  <a:schemeClr val="tx1"/>
                </a:solidFill>
              </a:rPr>
              <a:t>how the public would react</a:t>
            </a:r>
            <a:r>
              <a:rPr lang="en-US" altLang="en-US" sz="1800" dirty="0">
                <a:solidFill>
                  <a:schemeClr val="tx1"/>
                </a:solidFill>
              </a:rPr>
              <a:t> to the design and performance of its new products.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Next, Ford had to be concerned with the </a:t>
            </a:r>
            <a:r>
              <a:rPr lang="en-US" altLang="en-US" sz="1800" i="1" u="sng" dirty="0">
                <a:solidFill>
                  <a:schemeClr val="tx1"/>
                </a:solidFill>
              </a:rPr>
              <a:t>cost of manufacturing</a:t>
            </a:r>
            <a:r>
              <a:rPr lang="en-US" altLang="en-US" sz="1800" dirty="0">
                <a:solidFill>
                  <a:schemeClr val="tx1"/>
                </a:solidFill>
              </a:rPr>
              <a:t> these cars.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Finally, Ford had to think about its relationship to the government and the effects of </a:t>
            </a:r>
            <a:r>
              <a:rPr lang="en-US" altLang="en-US" sz="1800" i="1" u="sng" dirty="0">
                <a:solidFill>
                  <a:schemeClr val="tx1"/>
                </a:solidFill>
              </a:rPr>
              <a:t>regulatory policies</a:t>
            </a:r>
            <a:r>
              <a:rPr lang="en-US" altLang="en-US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757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578612" grpId="0" build="p"/>
      <p:bldP spid="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381001"/>
            <a:ext cx="7315200" cy="487363"/>
          </a:xfrm>
          <a:noFill/>
        </p:spPr>
        <p:txBody>
          <a:bodyPr/>
          <a:lstStyle/>
          <a:p>
            <a:pPr eaLnBrk="1" hangingPunct="1"/>
            <a:r>
              <a:rPr lang="en-US" altLang="en-US" sz="2000"/>
              <a:t>WHY STUDY MICROECONOMICS?</a:t>
            </a:r>
          </a:p>
        </p:txBody>
      </p:sp>
      <p:grpSp>
        <p:nvGrpSpPr>
          <p:cNvPr id="31747" name="Group 5"/>
          <p:cNvGrpSpPr>
            <a:grpSpLocks/>
          </p:cNvGrpSpPr>
          <p:nvPr/>
        </p:nvGrpSpPr>
        <p:grpSpPr bwMode="auto">
          <a:xfrm>
            <a:off x="1981200" y="381001"/>
            <a:ext cx="8229600" cy="487363"/>
            <a:chOff x="288" y="240"/>
            <a:chExt cx="5184" cy="307"/>
          </a:xfrm>
        </p:grpSpPr>
        <p:sp>
          <p:nvSpPr>
            <p:cNvPr id="31751" name="Rectangle 6"/>
            <p:cNvSpPr>
              <a:spLocks noChangeArrowheads="1"/>
            </p:cNvSpPr>
            <p:nvPr/>
          </p:nvSpPr>
          <p:spPr bwMode="auto">
            <a:xfrm>
              <a:off x="288" y="240"/>
              <a:ext cx="528" cy="307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53BE95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 i="1">
                  <a:solidFill>
                    <a:srgbClr val="F7955A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chemeClr val="bg1"/>
                  </a:solidFill>
                </a:rPr>
                <a:t>1.4</a:t>
              </a:r>
            </a:p>
          </p:txBody>
        </p:sp>
        <p:sp>
          <p:nvSpPr>
            <p:cNvPr id="31752" name="Line 7"/>
            <p:cNvSpPr>
              <a:spLocks noChangeShapeType="1"/>
            </p:cNvSpPr>
            <p:nvPr/>
          </p:nvSpPr>
          <p:spPr bwMode="auto">
            <a:xfrm>
              <a:off x="288" y="240"/>
              <a:ext cx="5184" cy="0"/>
            </a:xfrm>
            <a:prstGeom prst="line">
              <a:avLst/>
            </a:prstGeom>
            <a:noFill/>
            <a:ln w="9525">
              <a:solidFill>
                <a:srgbClr val="53BE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748" name="Picture 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388938"/>
            <a:ext cx="127317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8612" name="Rectangle 52"/>
          <p:cNvSpPr>
            <a:spLocks noChangeArrowheads="1"/>
          </p:cNvSpPr>
          <p:nvPr/>
        </p:nvSpPr>
        <p:spPr bwMode="auto">
          <a:xfrm>
            <a:off x="1981200" y="990601"/>
            <a:ext cx="65532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4763"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/>
              <a:t>Public Policy Design: Automobile Emission Standards for the Twenty-First Century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95600" y="1905001"/>
            <a:ext cx="64008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FF0000"/>
                </a:solidFill>
              </a:rPr>
              <a:t>The design of a program like the Clean Air Act involves a good deal of economics.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________________________________________________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First, the government must evaluate the </a:t>
            </a:r>
            <a:r>
              <a:rPr lang="en-US" altLang="en-US" sz="1800" i="1" u="sng" dirty="0">
                <a:solidFill>
                  <a:schemeClr val="tx1"/>
                </a:solidFill>
              </a:rPr>
              <a:t>monetary impact </a:t>
            </a:r>
            <a:r>
              <a:rPr lang="en-US" altLang="en-US" sz="1800" dirty="0">
                <a:solidFill>
                  <a:schemeClr val="tx1"/>
                </a:solidFill>
              </a:rPr>
              <a:t>of the program on consumers.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The government must determine how new standards will affect the </a:t>
            </a:r>
            <a:r>
              <a:rPr lang="en-US" altLang="en-US" sz="1800" i="1" u="sng" dirty="0">
                <a:solidFill>
                  <a:schemeClr val="tx1"/>
                </a:solidFill>
              </a:rPr>
              <a:t>cost of producing </a:t>
            </a:r>
            <a:r>
              <a:rPr lang="en-US" altLang="en-US" sz="1800" dirty="0">
                <a:solidFill>
                  <a:schemeClr val="tx1"/>
                </a:solidFill>
              </a:rPr>
              <a:t>cars.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Finally, the government must ask why the problems related to </a:t>
            </a:r>
            <a:r>
              <a:rPr lang="en-US" altLang="en-US" sz="1800" i="1" u="sng" dirty="0">
                <a:solidFill>
                  <a:schemeClr val="tx1"/>
                </a:solidFill>
              </a:rPr>
              <a:t>air pollution </a:t>
            </a:r>
            <a:r>
              <a:rPr lang="en-US" altLang="en-US" sz="1800" dirty="0">
                <a:solidFill>
                  <a:schemeClr val="tx1"/>
                </a:solidFill>
              </a:rPr>
              <a:t>are not solved by our market-oriented economy.</a:t>
            </a:r>
          </a:p>
        </p:txBody>
      </p:sp>
    </p:spTree>
    <p:extLst>
      <p:ext uri="{BB962C8B-B14F-4D97-AF65-F5344CB8AC3E}">
        <p14:creationId xmlns:p14="http://schemas.microsoft.com/office/powerpoint/2010/main" val="407620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612" grpId="0" build="p"/>
      <p:bldP spid="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733" name="Picture 29" descr="2nd-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706" name="Text Box 2"/>
          <p:cNvSpPr txBox="1">
            <a:spLocks noChangeArrowheads="1"/>
          </p:cNvSpPr>
          <p:nvPr/>
        </p:nvSpPr>
        <p:spPr bwMode="auto">
          <a:xfrm>
            <a:off x="2819401" y="464314"/>
            <a:ext cx="5051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A05DA5"/>
                </a:solidFill>
              </a:rPr>
              <a:t>LECTURE 1 – PART 1 - OUTLINE</a:t>
            </a:r>
          </a:p>
        </p:txBody>
      </p:sp>
      <p:sp>
        <p:nvSpPr>
          <p:cNvPr id="584748" name="Rectangle 44"/>
          <p:cNvSpPr>
            <a:spLocks noChangeArrowheads="1"/>
          </p:cNvSpPr>
          <p:nvPr/>
        </p:nvSpPr>
        <p:spPr bwMode="auto">
          <a:xfrm>
            <a:off x="2819400" y="1328739"/>
            <a:ext cx="51816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508000"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defTabSz="50800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defTabSz="5080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08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08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0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1.1	The Themes of Microeconomics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1.2	What Is a Market?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1.3	Real versus Nominal Prices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1.4	Why Study Microeconomics?</a:t>
            </a:r>
          </a:p>
        </p:txBody>
      </p:sp>
    </p:spTree>
    <p:extLst>
      <p:ext uri="{BB962C8B-B14F-4D97-AF65-F5344CB8AC3E}">
        <p14:creationId xmlns:p14="http://schemas.microsoft.com/office/powerpoint/2010/main" val="344598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4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4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4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4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6" grpId="0" autoUpdateAnimBg="0"/>
      <p:bldP spid="58474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title"/>
          </p:nvPr>
        </p:nvSpPr>
        <p:spPr>
          <a:xfrm>
            <a:off x="1981200" y="381001"/>
            <a:ext cx="8229600" cy="487363"/>
          </a:xfrm>
          <a:noFill/>
        </p:spPr>
        <p:txBody>
          <a:bodyPr/>
          <a:lstStyle/>
          <a:p>
            <a:pPr eaLnBrk="1" hangingPunct="1"/>
            <a:r>
              <a:rPr lang="en-US" altLang="en-US" sz="2000"/>
              <a:t>Preliminaries</a:t>
            </a:r>
          </a:p>
        </p:txBody>
      </p:sp>
      <p:sp>
        <p:nvSpPr>
          <p:cNvPr id="17411" name="Line 17"/>
          <p:cNvSpPr>
            <a:spLocks noChangeShapeType="1"/>
          </p:cNvSpPr>
          <p:nvPr/>
        </p:nvSpPr>
        <p:spPr bwMode="auto">
          <a:xfrm>
            <a:off x="1981200" y="381000"/>
            <a:ext cx="8229600" cy="0"/>
          </a:xfrm>
          <a:prstGeom prst="line">
            <a:avLst/>
          </a:prstGeom>
          <a:noFill/>
          <a:ln w="9525">
            <a:solidFill>
              <a:srgbClr val="53B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006" name="Text Box 62"/>
          <p:cNvSpPr txBox="1">
            <a:spLocks noChangeArrowheads="1"/>
          </p:cNvSpPr>
          <p:nvPr/>
        </p:nvSpPr>
        <p:spPr bwMode="auto">
          <a:xfrm>
            <a:off x="1594338" y="1336431"/>
            <a:ext cx="801565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Palatino" pitchFamily="2" charset="0"/>
              </a:rPr>
              <a:t>●</a:t>
            </a:r>
            <a:r>
              <a:rPr lang="en-US" altLang="en-US" sz="1800" dirty="0">
                <a:solidFill>
                  <a:schemeClr val="tx1"/>
                </a:solidFill>
                <a:latin typeface="Palatino" pitchFamily="2" charset="0"/>
              </a:rPr>
              <a:t> </a:t>
            </a:r>
            <a:r>
              <a:rPr lang="en-US" altLang="en-US" b="1" dirty="0">
                <a:solidFill>
                  <a:srgbClr val="382344"/>
                </a:solidFill>
              </a:rPr>
              <a:t>___________economics    </a:t>
            </a:r>
            <a:r>
              <a:rPr lang="en-US" altLang="en-US" dirty="0">
                <a:solidFill>
                  <a:schemeClr val="tx1"/>
                </a:solidFill>
              </a:rPr>
              <a:t>Branch of economics that deals with the behavior of individual economic units—consumers, firms, workers, and investors—as well as the markets that these units comprise.</a:t>
            </a:r>
          </a:p>
        </p:txBody>
      </p:sp>
      <p:pic>
        <p:nvPicPr>
          <p:cNvPr id="17413" name="Picture 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388938"/>
            <a:ext cx="127317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2"/>
          <p:cNvSpPr txBox="1">
            <a:spLocks noChangeArrowheads="1"/>
          </p:cNvSpPr>
          <p:nvPr/>
        </p:nvSpPr>
        <p:spPr bwMode="auto">
          <a:xfrm>
            <a:off x="1682262" y="4460631"/>
            <a:ext cx="8384930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Palatino" pitchFamily="2" charset="0"/>
              </a:rPr>
              <a:t>●</a:t>
            </a:r>
            <a:r>
              <a:rPr lang="en-US" altLang="en-US" sz="1800" dirty="0">
                <a:solidFill>
                  <a:schemeClr val="tx1"/>
                </a:solidFill>
                <a:latin typeface="Palatino" pitchFamily="2" charset="0"/>
              </a:rPr>
              <a:t> </a:t>
            </a:r>
            <a:r>
              <a:rPr lang="en-US" altLang="en-US" sz="1800" b="1" dirty="0">
                <a:solidFill>
                  <a:srgbClr val="382344"/>
                </a:solidFill>
              </a:rPr>
              <a:t>______________</a:t>
            </a:r>
            <a:r>
              <a:rPr lang="en-US" altLang="en-US" b="1" dirty="0">
                <a:solidFill>
                  <a:srgbClr val="382344"/>
                </a:solidFill>
              </a:rPr>
              <a:t>economics    </a:t>
            </a:r>
            <a:r>
              <a:rPr lang="en-US" altLang="en-US" dirty="0">
                <a:solidFill>
                  <a:schemeClr val="tx1"/>
                </a:solidFill>
              </a:rPr>
              <a:t>Branch of economics that deals with aggregate economic variables, such as the level and  growth rate of national output, interest rates, unemployment, and inflation.</a:t>
            </a:r>
          </a:p>
        </p:txBody>
      </p:sp>
    </p:spTree>
    <p:extLst>
      <p:ext uri="{BB962C8B-B14F-4D97-AF65-F5344CB8AC3E}">
        <p14:creationId xmlns:p14="http://schemas.microsoft.com/office/powerpoint/2010/main" val="347715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7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animBg="1"/>
      <p:bldP spid="46700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381001"/>
            <a:ext cx="7315200" cy="487363"/>
          </a:xfrm>
          <a:noFill/>
        </p:spPr>
        <p:txBody>
          <a:bodyPr/>
          <a:lstStyle/>
          <a:p>
            <a:pPr eaLnBrk="1" hangingPunct="1"/>
            <a:r>
              <a:rPr lang="en-US" altLang="en-US" sz="2000"/>
              <a:t>THE THEMES OF MICROECONOMICS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81200" y="381001"/>
            <a:ext cx="8229600" cy="487363"/>
            <a:chOff x="288" y="240"/>
            <a:chExt cx="5184" cy="307"/>
          </a:xfrm>
        </p:grpSpPr>
        <p:sp>
          <p:nvSpPr>
            <p:cNvPr id="17420" name="Rectangle 6"/>
            <p:cNvSpPr>
              <a:spLocks noChangeArrowheads="1"/>
            </p:cNvSpPr>
            <p:nvPr/>
          </p:nvSpPr>
          <p:spPr bwMode="auto">
            <a:xfrm>
              <a:off x="288" y="240"/>
              <a:ext cx="528" cy="307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53BE95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 i="1">
                  <a:solidFill>
                    <a:srgbClr val="F7955A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chemeClr val="bg1"/>
                  </a:solidFill>
                </a:rPr>
                <a:t>1.1</a:t>
              </a:r>
            </a:p>
          </p:txBody>
        </p:sp>
        <p:sp>
          <p:nvSpPr>
            <p:cNvPr id="17421" name="Line 7"/>
            <p:cNvSpPr>
              <a:spLocks noChangeShapeType="1"/>
            </p:cNvSpPr>
            <p:nvPr/>
          </p:nvSpPr>
          <p:spPr bwMode="auto">
            <a:xfrm>
              <a:off x="288" y="240"/>
              <a:ext cx="5184" cy="0"/>
            </a:xfrm>
            <a:prstGeom prst="line">
              <a:avLst/>
            </a:prstGeom>
            <a:noFill/>
            <a:ln w="9525">
              <a:solidFill>
                <a:srgbClr val="53BE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8612" name="Rectangle 52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3581400" cy="511175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b="1"/>
              <a:t>Trade-Offs</a:t>
            </a:r>
          </a:p>
        </p:txBody>
      </p:sp>
      <p:pic>
        <p:nvPicPr>
          <p:cNvPr id="18437" name="Picture 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388938"/>
            <a:ext cx="127317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52"/>
          <p:cNvSpPr txBox="1">
            <a:spLocks noChangeArrowheads="1"/>
          </p:cNvSpPr>
          <p:nvPr/>
        </p:nvSpPr>
        <p:spPr bwMode="auto">
          <a:xfrm>
            <a:off x="2209800" y="1600201"/>
            <a:ext cx="35814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0066B3"/>
                </a:solidFill>
              </a:rPr>
              <a:t>Consumers</a:t>
            </a:r>
          </a:p>
        </p:txBody>
      </p:sp>
      <p:sp>
        <p:nvSpPr>
          <p:cNvPr id="48" name="Rectangle 52"/>
          <p:cNvSpPr txBox="1">
            <a:spLocks noChangeArrowheads="1"/>
          </p:cNvSpPr>
          <p:nvPr/>
        </p:nvSpPr>
        <p:spPr bwMode="auto">
          <a:xfrm>
            <a:off x="2209800" y="2819401"/>
            <a:ext cx="35814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0066B3"/>
                </a:solidFill>
              </a:rPr>
              <a:t>Workers</a:t>
            </a:r>
          </a:p>
        </p:txBody>
      </p:sp>
      <p:sp>
        <p:nvSpPr>
          <p:cNvPr id="50" name="Rectangle 52"/>
          <p:cNvSpPr txBox="1">
            <a:spLocks noChangeArrowheads="1"/>
          </p:cNvSpPr>
          <p:nvPr/>
        </p:nvSpPr>
        <p:spPr bwMode="auto">
          <a:xfrm>
            <a:off x="2209800" y="5029201"/>
            <a:ext cx="35814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0066B3"/>
                </a:solidFill>
              </a:rPr>
              <a:t>Firms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14600" y="1958976"/>
            <a:ext cx="6400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dirty="0">
                <a:latin typeface="+mj-lt"/>
              </a:rPr>
              <a:t>Consumers have limited ___________, which can be spent on a wide variety of goods and services, or saved for the future.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14600" y="3163889"/>
            <a:ext cx="64008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dirty="0">
                <a:latin typeface="+mj-lt"/>
              </a:rPr>
              <a:t>Workers also face _____________ and ___________________. First, people must decide whether and when to enter the workforce. Second, workers face trade-offs in their choice of</a:t>
            </a:r>
          </a:p>
          <a:p>
            <a:pPr>
              <a:buFontTx/>
              <a:buNone/>
              <a:defRPr/>
            </a:pPr>
            <a:r>
              <a:rPr lang="en-US" dirty="0">
                <a:latin typeface="+mj-lt"/>
              </a:rPr>
              <a:t>employment. Finally, workers must sometimes decide how many hours per week they wish to work, thereby trading off  </a:t>
            </a:r>
          </a:p>
          <a:p>
            <a:pPr>
              <a:buFontTx/>
              <a:buNone/>
              <a:defRPr/>
            </a:pPr>
            <a:r>
              <a:rPr lang="en-US" dirty="0">
                <a:latin typeface="+mj-lt"/>
              </a:rPr>
              <a:t>labor for leisure.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514600" y="5373689"/>
            <a:ext cx="6400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dirty="0">
                <a:latin typeface="+mj-lt"/>
              </a:rPr>
              <a:t>Firms also face limits in terms of the kinds </a:t>
            </a:r>
            <a:r>
              <a:rPr lang="en-US" dirty="0" err="1">
                <a:latin typeface="+mj-lt"/>
              </a:rPr>
              <a:t>of____________that</a:t>
            </a:r>
            <a:r>
              <a:rPr lang="en-US" dirty="0">
                <a:latin typeface="+mj-lt"/>
              </a:rPr>
              <a:t> they can produce, and the ____________ available to produce  them.</a:t>
            </a:r>
          </a:p>
        </p:txBody>
      </p:sp>
    </p:spTree>
    <p:extLst>
      <p:ext uri="{BB962C8B-B14F-4D97-AF65-F5344CB8AC3E}">
        <p14:creationId xmlns:p14="http://schemas.microsoft.com/office/powerpoint/2010/main" val="239144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578612" grpId="0" build="p"/>
      <p:bldP spid="47" grpId="0" build="p"/>
      <p:bldP spid="48" grpId="0" build="p"/>
      <p:bldP spid="50" grpId="0" build="p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5"/>
          <p:cNvGrpSpPr>
            <a:grpSpLocks/>
          </p:cNvGrpSpPr>
          <p:nvPr/>
        </p:nvGrpSpPr>
        <p:grpSpPr bwMode="auto">
          <a:xfrm>
            <a:off x="1981200" y="381001"/>
            <a:ext cx="8229600" cy="487363"/>
            <a:chOff x="288" y="240"/>
            <a:chExt cx="5184" cy="307"/>
          </a:xfrm>
        </p:grpSpPr>
        <p:sp>
          <p:nvSpPr>
            <p:cNvPr id="18439" name="Rectangle 6"/>
            <p:cNvSpPr>
              <a:spLocks noChangeArrowheads="1"/>
            </p:cNvSpPr>
            <p:nvPr/>
          </p:nvSpPr>
          <p:spPr bwMode="auto">
            <a:xfrm>
              <a:off x="288" y="240"/>
              <a:ext cx="528" cy="307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53BE95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 i="1">
                  <a:solidFill>
                    <a:srgbClr val="F7955A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chemeClr val="bg1"/>
                  </a:solidFill>
                </a:rPr>
                <a:t>1.1</a:t>
              </a:r>
            </a:p>
          </p:txBody>
        </p:sp>
        <p:sp>
          <p:nvSpPr>
            <p:cNvPr id="18440" name="Line 7"/>
            <p:cNvSpPr>
              <a:spLocks noChangeShapeType="1"/>
            </p:cNvSpPr>
            <p:nvPr/>
          </p:nvSpPr>
          <p:spPr bwMode="auto">
            <a:xfrm>
              <a:off x="288" y="240"/>
              <a:ext cx="5184" cy="0"/>
            </a:xfrm>
            <a:prstGeom prst="line">
              <a:avLst/>
            </a:prstGeom>
            <a:noFill/>
            <a:ln w="9525">
              <a:solidFill>
                <a:srgbClr val="53BE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8612" name="Rectangle 52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3581400" cy="511175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b="1"/>
              <a:t>Prices and Markets</a:t>
            </a:r>
          </a:p>
        </p:txBody>
      </p:sp>
      <p:pic>
        <p:nvPicPr>
          <p:cNvPr id="18436" name="Picture 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388938"/>
            <a:ext cx="127317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82515" y="1905000"/>
            <a:ext cx="805668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Microeconomics describes how prices are determined.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In a centrally planned economy, prices are set by the government.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In a market economy, prices are determined by  the interactions of consumers, workers, and firms.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These interactions occur in </a:t>
            </a:r>
            <a:r>
              <a:rPr lang="en-US" altLang="en-US" sz="1800" i="1" dirty="0">
                <a:solidFill>
                  <a:schemeClr val="tx1"/>
                </a:solidFill>
              </a:rPr>
              <a:t>markets</a:t>
            </a:r>
            <a:r>
              <a:rPr lang="en-US" altLang="en-US" sz="1800" dirty="0">
                <a:solidFill>
                  <a:schemeClr val="tx1"/>
                </a:solidFill>
              </a:rPr>
              <a:t>—collections of buyers and sellers that together determine the price of a good.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381001"/>
            <a:ext cx="7315200" cy="487363"/>
          </a:xfrm>
          <a:noFill/>
        </p:spPr>
        <p:txBody>
          <a:bodyPr/>
          <a:lstStyle/>
          <a:p>
            <a:pPr eaLnBrk="1" hangingPunct="1"/>
            <a:r>
              <a:rPr lang="en-US" altLang="en-US" sz="2000"/>
              <a:t>THE THEMES OF MICROECONOMICS</a:t>
            </a:r>
          </a:p>
        </p:txBody>
      </p:sp>
    </p:spTree>
    <p:extLst>
      <p:ext uri="{BB962C8B-B14F-4D97-AF65-F5344CB8AC3E}">
        <p14:creationId xmlns:p14="http://schemas.microsoft.com/office/powerpoint/2010/main" val="343795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612" grpId="0" build="p"/>
      <p:bldP spid="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5"/>
          <p:cNvGrpSpPr>
            <a:grpSpLocks/>
          </p:cNvGrpSpPr>
          <p:nvPr/>
        </p:nvGrpSpPr>
        <p:grpSpPr bwMode="auto">
          <a:xfrm>
            <a:off x="1981200" y="381001"/>
            <a:ext cx="8229600" cy="487363"/>
            <a:chOff x="288" y="240"/>
            <a:chExt cx="5184" cy="307"/>
          </a:xfrm>
        </p:grpSpPr>
        <p:sp>
          <p:nvSpPr>
            <p:cNvPr id="19466" name="Rectangle 6"/>
            <p:cNvSpPr>
              <a:spLocks noChangeArrowheads="1"/>
            </p:cNvSpPr>
            <p:nvPr/>
          </p:nvSpPr>
          <p:spPr bwMode="auto">
            <a:xfrm>
              <a:off x="288" y="240"/>
              <a:ext cx="528" cy="307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53BE95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 i="1">
                  <a:solidFill>
                    <a:srgbClr val="F7955A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chemeClr val="bg1"/>
                  </a:solidFill>
                </a:rPr>
                <a:t>1.1</a:t>
              </a:r>
            </a:p>
          </p:txBody>
        </p:sp>
        <p:sp>
          <p:nvSpPr>
            <p:cNvPr id="19467" name="Line 7"/>
            <p:cNvSpPr>
              <a:spLocks noChangeShapeType="1"/>
            </p:cNvSpPr>
            <p:nvPr/>
          </p:nvSpPr>
          <p:spPr bwMode="auto">
            <a:xfrm>
              <a:off x="288" y="240"/>
              <a:ext cx="5184" cy="0"/>
            </a:xfrm>
            <a:prstGeom prst="line">
              <a:avLst/>
            </a:prstGeom>
            <a:noFill/>
            <a:ln w="9525">
              <a:solidFill>
                <a:srgbClr val="53BE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8612" name="Rectangle 52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3581400" cy="511175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b="1"/>
              <a:t>Theories and Models</a:t>
            </a:r>
          </a:p>
        </p:txBody>
      </p:sp>
      <p:pic>
        <p:nvPicPr>
          <p:cNvPr id="19460" name="Picture 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388938"/>
            <a:ext cx="127317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2438400" y="1524000"/>
            <a:ext cx="64008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dirty="0">
                <a:latin typeface="+mj-lt"/>
              </a:rPr>
              <a:t>In economics, explanation and prediction are based on </a:t>
            </a:r>
            <a:r>
              <a:rPr lang="en-US" i="1" u="sng" dirty="0">
                <a:latin typeface="+mj-lt"/>
              </a:rPr>
              <a:t>________</a:t>
            </a:r>
          </a:p>
          <a:p>
            <a:pPr>
              <a:buFontTx/>
              <a:buNone/>
              <a:defRPr/>
            </a:pPr>
            <a:r>
              <a:rPr lang="en-US" dirty="0">
                <a:latin typeface="+mj-lt"/>
              </a:rPr>
              <a:t>Theories are developed to explain observed phenomena in terms of a set of basic rules and assumptions.</a:t>
            </a:r>
          </a:p>
          <a:p>
            <a:pPr>
              <a:buFontTx/>
              <a:buNone/>
              <a:defRPr/>
            </a:pPr>
            <a:endParaRPr lang="en-US" dirty="0">
              <a:latin typeface="+mj-lt"/>
            </a:endParaRPr>
          </a:p>
          <a:p>
            <a:pPr>
              <a:buFontTx/>
              <a:buNone/>
              <a:defRPr/>
            </a:pPr>
            <a:r>
              <a:rPr lang="en-US" dirty="0">
                <a:latin typeface="+mj-lt"/>
              </a:rPr>
              <a:t>A </a:t>
            </a:r>
            <a:r>
              <a:rPr lang="en-US" i="1" dirty="0">
                <a:latin typeface="+mj-lt"/>
              </a:rPr>
              <a:t>__________</a:t>
            </a:r>
            <a:r>
              <a:rPr lang="en-US" dirty="0">
                <a:latin typeface="+mj-lt"/>
              </a:rPr>
              <a:t>is a mathematical representation, based on  economic theory, of a firm, a market, or some other entity.</a:t>
            </a:r>
          </a:p>
        </p:txBody>
      </p:sp>
      <p:sp>
        <p:nvSpPr>
          <p:cNvPr id="9" name="Rectangle 52"/>
          <p:cNvSpPr txBox="1">
            <a:spLocks noChangeArrowheads="1"/>
          </p:cNvSpPr>
          <p:nvPr/>
        </p:nvSpPr>
        <p:spPr bwMode="auto">
          <a:xfrm>
            <a:off x="1981200" y="3527426"/>
            <a:ext cx="51054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53BE95"/>
                </a:solidFill>
              </a:rPr>
              <a:t>Positive versus Normative Analysis</a:t>
            </a:r>
          </a:p>
        </p:txBody>
      </p:sp>
      <p:sp>
        <p:nvSpPr>
          <p:cNvPr id="10" name="Text Box 62"/>
          <p:cNvSpPr txBox="1">
            <a:spLocks noChangeArrowheads="1"/>
          </p:cNvSpPr>
          <p:nvPr/>
        </p:nvSpPr>
        <p:spPr bwMode="auto">
          <a:xfrm>
            <a:off x="2514600" y="4097338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Palatino" pitchFamily="2" charset="0"/>
              </a:rPr>
              <a:t>●</a:t>
            </a:r>
            <a:r>
              <a:rPr lang="en-US" altLang="en-US" sz="1800" dirty="0">
                <a:solidFill>
                  <a:schemeClr val="tx1"/>
                </a:solidFill>
                <a:latin typeface="Palatino" pitchFamily="2" charset="0"/>
              </a:rPr>
              <a:t> </a:t>
            </a:r>
            <a:r>
              <a:rPr lang="en-US" altLang="en-US" sz="1800" b="1" dirty="0">
                <a:solidFill>
                  <a:srgbClr val="382344"/>
                </a:solidFill>
              </a:rPr>
              <a:t>___________ analysis    </a:t>
            </a:r>
            <a:r>
              <a:rPr lang="en-US" altLang="en-US" sz="1800" dirty="0" err="1">
                <a:solidFill>
                  <a:schemeClr val="tx1"/>
                </a:solidFill>
              </a:rPr>
              <a:t>Analysis</a:t>
            </a:r>
            <a:r>
              <a:rPr lang="en-US" altLang="en-US" sz="1800" dirty="0">
                <a:solidFill>
                  <a:schemeClr val="tx1"/>
                </a:solidFill>
              </a:rPr>
              <a:t> describing relationships of cause and effect.</a:t>
            </a:r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2514600" y="4992688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Palatino" pitchFamily="2" charset="0"/>
              </a:rPr>
              <a:t>●</a:t>
            </a:r>
            <a:r>
              <a:rPr lang="en-US" altLang="en-US" sz="1800" dirty="0">
                <a:solidFill>
                  <a:schemeClr val="tx1"/>
                </a:solidFill>
                <a:latin typeface="Palatino" pitchFamily="2" charset="0"/>
              </a:rPr>
              <a:t> </a:t>
            </a:r>
            <a:r>
              <a:rPr lang="en-US" altLang="en-US" sz="1800" b="1" dirty="0">
                <a:solidFill>
                  <a:srgbClr val="382344"/>
                </a:solidFill>
              </a:rPr>
              <a:t>___________ analysis    </a:t>
            </a:r>
            <a:r>
              <a:rPr lang="en-US" altLang="en-US" sz="1800" dirty="0" err="1">
                <a:solidFill>
                  <a:schemeClr val="tx1"/>
                </a:solidFill>
              </a:rPr>
              <a:t>Analysis</a:t>
            </a:r>
            <a:r>
              <a:rPr lang="en-US" altLang="en-US" sz="1800" dirty="0">
                <a:solidFill>
                  <a:schemeClr val="tx1"/>
                </a:solidFill>
              </a:rPr>
              <a:t> examining questions of what ought to be.</a:t>
            </a:r>
          </a:p>
        </p:txBody>
      </p:sp>
      <p:sp>
        <p:nvSpPr>
          <p:cNvPr id="19465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381001"/>
            <a:ext cx="7315200" cy="487363"/>
          </a:xfrm>
          <a:noFill/>
        </p:spPr>
        <p:txBody>
          <a:bodyPr/>
          <a:lstStyle/>
          <a:p>
            <a:pPr eaLnBrk="1" hangingPunct="1"/>
            <a:r>
              <a:rPr lang="en-US" altLang="en-US" sz="2000"/>
              <a:t>THE THEMES OF MICROECONOMICS</a:t>
            </a:r>
          </a:p>
        </p:txBody>
      </p:sp>
    </p:spTree>
    <p:extLst>
      <p:ext uri="{BB962C8B-B14F-4D97-AF65-F5344CB8AC3E}">
        <p14:creationId xmlns:p14="http://schemas.microsoft.com/office/powerpoint/2010/main" val="124645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612" grpId="0" build="p"/>
      <p:bldP spid="51" grpId="0" build="p"/>
      <p:bldP spid="9" grpId="0" build="p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381001"/>
            <a:ext cx="7315200" cy="487363"/>
          </a:xfrm>
          <a:noFill/>
        </p:spPr>
        <p:txBody>
          <a:bodyPr/>
          <a:lstStyle/>
          <a:p>
            <a:pPr eaLnBrk="1" hangingPunct="1"/>
            <a:r>
              <a:rPr lang="en-US" altLang="en-US" sz="2000"/>
              <a:t>WHAT IS A MARKET?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81200" y="381001"/>
            <a:ext cx="8229600" cy="487363"/>
            <a:chOff x="288" y="240"/>
            <a:chExt cx="5184" cy="307"/>
          </a:xfrm>
        </p:grpSpPr>
        <p:sp>
          <p:nvSpPr>
            <p:cNvPr id="20488" name="Rectangle 6"/>
            <p:cNvSpPr>
              <a:spLocks noChangeArrowheads="1"/>
            </p:cNvSpPr>
            <p:nvPr/>
          </p:nvSpPr>
          <p:spPr bwMode="auto">
            <a:xfrm>
              <a:off x="288" y="240"/>
              <a:ext cx="528" cy="307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53BE95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 i="1">
                  <a:solidFill>
                    <a:srgbClr val="F7955A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chemeClr val="bg1"/>
                  </a:solidFill>
                </a:rPr>
                <a:t>1.2</a:t>
              </a:r>
            </a:p>
          </p:txBody>
        </p:sp>
        <p:sp>
          <p:nvSpPr>
            <p:cNvPr id="20489" name="Line 7"/>
            <p:cNvSpPr>
              <a:spLocks noChangeShapeType="1"/>
            </p:cNvSpPr>
            <p:nvPr/>
          </p:nvSpPr>
          <p:spPr bwMode="auto">
            <a:xfrm>
              <a:off x="288" y="240"/>
              <a:ext cx="5184" cy="0"/>
            </a:xfrm>
            <a:prstGeom prst="line">
              <a:avLst/>
            </a:prstGeom>
            <a:noFill/>
            <a:ln w="9525">
              <a:solidFill>
                <a:srgbClr val="53BE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508" name="Picture 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388938"/>
            <a:ext cx="127317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2"/>
          <p:cNvSpPr txBox="1">
            <a:spLocks noChangeArrowheads="1"/>
          </p:cNvSpPr>
          <p:nvPr/>
        </p:nvSpPr>
        <p:spPr bwMode="auto">
          <a:xfrm>
            <a:off x="2895600" y="1676400"/>
            <a:ext cx="6248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Palatino" pitchFamily="2" charset="0"/>
              </a:rPr>
              <a:t>●</a:t>
            </a:r>
            <a:r>
              <a:rPr lang="en-US" altLang="en-US" sz="1800" dirty="0">
                <a:solidFill>
                  <a:schemeClr val="tx1"/>
                </a:solidFill>
                <a:latin typeface="Palatino" pitchFamily="2" charset="0"/>
              </a:rPr>
              <a:t> </a:t>
            </a:r>
            <a:r>
              <a:rPr lang="en-US" altLang="en-US" sz="1800" b="1" dirty="0">
                <a:solidFill>
                  <a:srgbClr val="382344"/>
                </a:solidFill>
              </a:rPr>
              <a:t>___________   </a:t>
            </a:r>
            <a:r>
              <a:rPr lang="en-US" altLang="en-US" sz="1800" dirty="0">
                <a:solidFill>
                  <a:schemeClr val="tx1"/>
                </a:solidFill>
              </a:rPr>
              <a:t>Collection of buyers and sellers that, through  their actual or potential interactions, determine the price of  a product or set of products.</a:t>
            </a:r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2895600" y="2895600"/>
            <a:ext cx="6248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Palatino" pitchFamily="2" charset="0"/>
              </a:rPr>
              <a:t>●</a:t>
            </a:r>
            <a:r>
              <a:rPr lang="en-US" altLang="en-US" sz="1800" dirty="0">
                <a:solidFill>
                  <a:schemeClr val="tx1"/>
                </a:solidFill>
                <a:latin typeface="Palatino" pitchFamily="2" charset="0"/>
              </a:rPr>
              <a:t> </a:t>
            </a:r>
            <a:r>
              <a:rPr lang="en-US" altLang="en-US" sz="1800" b="1" dirty="0">
                <a:solidFill>
                  <a:srgbClr val="382344"/>
                </a:solidFill>
              </a:rPr>
              <a:t>market definition    </a:t>
            </a:r>
            <a:r>
              <a:rPr lang="en-US" altLang="en-US" sz="1800" dirty="0">
                <a:solidFill>
                  <a:schemeClr val="tx1"/>
                </a:solidFill>
              </a:rPr>
              <a:t>Determination of the buyers, sellers, and range of products that should be included in a particular market.</a:t>
            </a:r>
          </a:p>
        </p:txBody>
      </p:sp>
      <p:sp>
        <p:nvSpPr>
          <p:cNvPr id="9" name="Text Box 62"/>
          <p:cNvSpPr txBox="1">
            <a:spLocks noChangeArrowheads="1"/>
          </p:cNvSpPr>
          <p:nvPr/>
        </p:nvSpPr>
        <p:spPr bwMode="auto">
          <a:xfrm>
            <a:off x="2895600" y="4105275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Palatino" pitchFamily="2" charset="0"/>
              </a:rPr>
              <a:t>●</a:t>
            </a:r>
            <a:r>
              <a:rPr lang="en-US" altLang="en-US" sz="1800" dirty="0">
                <a:solidFill>
                  <a:schemeClr val="tx1"/>
                </a:solidFill>
                <a:latin typeface="Palatino" pitchFamily="2" charset="0"/>
              </a:rPr>
              <a:t> </a:t>
            </a:r>
            <a:r>
              <a:rPr lang="en-US" altLang="en-US" sz="1800" b="1" dirty="0">
                <a:solidFill>
                  <a:srgbClr val="382344"/>
                </a:solidFill>
              </a:rPr>
              <a:t>___________    </a:t>
            </a:r>
            <a:r>
              <a:rPr lang="en-US" altLang="en-US" sz="1800" dirty="0">
                <a:solidFill>
                  <a:schemeClr val="tx1"/>
                </a:solidFill>
              </a:rPr>
              <a:t>Practice of buying at a low price at one location and selling at a higher price in another.</a:t>
            </a:r>
          </a:p>
        </p:txBody>
      </p:sp>
    </p:spTree>
    <p:extLst>
      <p:ext uri="{BB962C8B-B14F-4D97-AF65-F5344CB8AC3E}">
        <p14:creationId xmlns:p14="http://schemas.microsoft.com/office/powerpoint/2010/main" val="38688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10" grpId="0"/>
      <p:bldP spid="11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5"/>
          <p:cNvGrpSpPr>
            <a:grpSpLocks/>
          </p:cNvGrpSpPr>
          <p:nvPr/>
        </p:nvGrpSpPr>
        <p:grpSpPr bwMode="auto">
          <a:xfrm>
            <a:off x="1981200" y="381001"/>
            <a:ext cx="8229600" cy="487363"/>
            <a:chOff x="288" y="240"/>
            <a:chExt cx="5184" cy="307"/>
          </a:xfrm>
        </p:grpSpPr>
        <p:sp>
          <p:nvSpPr>
            <p:cNvPr id="21513" name="Rectangle 6"/>
            <p:cNvSpPr>
              <a:spLocks noChangeArrowheads="1"/>
            </p:cNvSpPr>
            <p:nvPr/>
          </p:nvSpPr>
          <p:spPr bwMode="auto">
            <a:xfrm>
              <a:off x="288" y="240"/>
              <a:ext cx="528" cy="307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53BE95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 i="1">
                  <a:solidFill>
                    <a:srgbClr val="F7955A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chemeClr val="bg1"/>
                  </a:solidFill>
                </a:rPr>
                <a:t>1.2</a:t>
              </a:r>
            </a:p>
          </p:txBody>
        </p:sp>
        <p:sp>
          <p:nvSpPr>
            <p:cNvPr id="21514" name="Line 7"/>
            <p:cNvSpPr>
              <a:spLocks noChangeShapeType="1"/>
            </p:cNvSpPr>
            <p:nvPr/>
          </p:nvSpPr>
          <p:spPr bwMode="auto">
            <a:xfrm>
              <a:off x="288" y="240"/>
              <a:ext cx="5184" cy="0"/>
            </a:xfrm>
            <a:prstGeom prst="line">
              <a:avLst/>
            </a:prstGeom>
            <a:noFill/>
            <a:ln w="9525">
              <a:solidFill>
                <a:srgbClr val="53BE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8612" name="Rectangle 52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1"/>
            <a:ext cx="6553200" cy="511175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b="1"/>
              <a:t>Competitive versus Noncompetitive Markets</a:t>
            </a:r>
          </a:p>
        </p:txBody>
      </p:sp>
      <p:pic>
        <p:nvPicPr>
          <p:cNvPr id="21508" name="Picture 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388938"/>
            <a:ext cx="127317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2"/>
          <p:cNvSpPr txBox="1">
            <a:spLocks noChangeArrowheads="1"/>
          </p:cNvSpPr>
          <p:nvPr/>
        </p:nvSpPr>
        <p:spPr bwMode="auto">
          <a:xfrm>
            <a:off x="2057400" y="2895601"/>
            <a:ext cx="51054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53BE95"/>
                </a:solidFill>
              </a:rPr>
              <a:t>Market Price</a:t>
            </a:r>
          </a:p>
        </p:txBody>
      </p:sp>
      <p:sp>
        <p:nvSpPr>
          <p:cNvPr id="10" name="Text Box 62"/>
          <p:cNvSpPr txBox="1">
            <a:spLocks noChangeArrowheads="1"/>
          </p:cNvSpPr>
          <p:nvPr/>
        </p:nvSpPr>
        <p:spPr bwMode="auto">
          <a:xfrm>
            <a:off x="2438400" y="1819275"/>
            <a:ext cx="6400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Palatino" pitchFamily="2" charset="0"/>
              </a:rPr>
              <a:t>●</a:t>
            </a:r>
            <a:r>
              <a:rPr lang="en-US" altLang="en-US" sz="1800" dirty="0">
                <a:solidFill>
                  <a:schemeClr val="tx1"/>
                </a:solidFill>
                <a:latin typeface="Palatino" pitchFamily="2" charset="0"/>
              </a:rPr>
              <a:t> </a:t>
            </a:r>
            <a:r>
              <a:rPr lang="en-US" altLang="en-US" sz="1800" b="1" dirty="0">
                <a:solidFill>
                  <a:srgbClr val="382344"/>
                </a:solidFill>
              </a:rPr>
              <a:t>___________________________ </a:t>
            </a:r>
            <a:r>
              <a:rPr lang="en-US" altLang="en-US" sz="1800" dirty="0">
                <a:solidFill>
                  <a:schemeClr val="tx1"/>
                </a:solidFill>
              </a:rPr>
              <a:t>Market with many buyers and sellers, so that no single buyer or seller has a significant impact on price.</a:t>
            </a:r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2438400" y="3494088"/>
            <a:ext cx="64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Palatino" pitchFamily="2" charset="0"/>
              </a:rPr>
              <a:t>●</a:t>
            </a:r>
            <a:r>
              <a:rPr lang="en-US" altLang="en-US" sz="1800" dirty="0">
                <a:solidFill>
                  <a:schemeClr val="tx1"/>
                </a:solidFill>
                <a:latin typeface="Palatino" pitchFamily="2" charset="0"/>
              </a:rPr>
              <a:t> </a:t>
            </a:r>
            <a:r>
              <a:rPr lang="en-US" altLang="en-US" sz="1800" b="1" dirty="0">
                <a:solidFill>
                  <a:srgbClr val="382344"/>
                </a:solidFill>
              </a:rPr>
              <a:t>________________  </a:t>
            </a:r>
            <a:r>
              <a:rPr lang="en-US" altLang="en-US" sz="1800" dirty="0">
                <a:solidFill>
                  <a:schemeClr val="tx1"/>
                </a:solidFill>
              </a:rPr>
              <a:t>Price prevailing in a competitive market.</a:t>
            </a:r>
          </a:p>
        </p:txBody>
      </p:sp>
      <p:sp>
        <p:nvSpPr>
          <p:cNvPr id="21512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381001"/>
            <a:ext cx="7315200" cy="487363"/>
          </a:xfrm>
          <a:noFill/>
        </p:spPr>
        <p:txBody>
          <a:bodyPr/>
          <a:lstStyle/>
          <a:p>
            <a:pPr eaLnBrk="1" hangingPunct="1"/>
            <a:r>
              <a:rPr lang="en-US" altLang="en-US" sz="2000"/>
              <a:t>WHAT IS A MARKET?</a:t>
            </a:r>
          </a:p>
        </p:txBody>
      </p:sp>
    </p:spTree>
    <p:extLst>
      <p:ext uri="{BB962C8B-B14F-4D97-AF65-F5344CB8AC3E}">
        <p14:creationId xmlns:p14="http://schemas.microsoft.com/office/powerpoint/2010/main" val="256986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612" grpId="0" build="p"/>
      <p:bldP spid="9" grpId="0" build="p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5"/>
          <p:cNvGrpSpPr>
            <a:grpSpLocks/>
          </p:cNvGrpSpPr>
          <p:nvPr/>
        </p:nvGrpSpPr>
        <p:grpSpPr bwMode="auto">
          <a:xfrm>
            <a:off x="1981200" y="381001"/>
            <a:ext cx="8229600" cy="487363"/>
            <a:chOff x="288" y="240"/>
            <a:chExt cx="5184" cy="307"/>
          </a:xfrm>
        </p:grpSpPr>
        <p:sp>
          <p:nvSpPr>
            <p:cNvPr id="22536" name="Rectangle 6"/>
            <p:cNvSpPr>
              <a:spLocks noChangeArrowheads="1"/>
            </p:cNvSpPr>
            <p:nvPr/>
          </p:nvSpPr>
          <p:spPr bwMode="auto">
            <a:xfrm>
              <a:off x="288" y="240"/>
              <a:ext cx="528" cy="307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defRPr sz="2400">
                  <a:solidFill>
                    <a:srgbClr val="53BE95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 i="1">
                  <a:solidFill>
                    <a:srgbClr val="F7955A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chemeClr val="bg1"/>
                  </a:solidFill>
                </a:rPr>
                <a:t>1.2</a:t>
              </a:r>
            </a:p>
          </p:txBody>
        </p:sp>
        <p:sp>
          <p:nvSpPr>
            <p:cNvPr id="22537" name="Line 7"/>
            <p:cNvSpPr>
              <a:spLocks noChangeShapeType="1"/>
            </p:cNvSpPr>
            <p:nvPr/>
          </p:nvSpPr>
          <p:spPr bwMode="auto">
            <a:xfrm>
              <a:off x="288" y="240"/>
              <a:ext cx="5184" cy="0"/>
            </a:xfrm>
            <a:prstGeom prst="line">
              <a:avLst/>
            </a:prstGeom>
            <a:noFill/>
            <a:ln w="9525">
              <a:solidFill>
                <a:srgbClr val="53BE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8612" name="Rectangle 52"/>
          <p:cNvSpPr>
            <a:spLocks noGrp="1" noChangeArrowheads="1"/>
          </p:cNvSpPr>
          <p:nvPr>
            <p:ph type="body" idx="1"/>
          </p:nvPr>
        </p:nvSpPr>
        <p:spPr>
          <a:xfrm>
            <a:off x="2438400" y="1241426"/>
            <a:ext cx="6096000" cy="511175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b="1"/>
              <a:t>Market Definition—The Extent of a Market</a:t>
            </a:r>
          </a:p>
        </p:txBody>
      </p:sp>
      <p:pic>
        <p:nvPicPr>
          <p:cNvPr id="22532" name="Picture 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388938"/>
            <a:ext cx="127317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2"/>
          <p:cNvSpPr txBox="1">
            <a:spLocks noChangeArrowheads="1"/>
          </p:cNvSpPr>
          <p:nvPr/>
        </p:nvSpPr>
        <p:spPr bwMode="auto">
          <a:xfrm>
            <a:off x="2438400" y="1590675"/>
            <a:ext cx="6400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latin typeface="Palatino" pitchFamily="2" charset="0"/>
              </a:rPr>
              <a:t>●</a:t>
            </a:r>
            <a:r>
              <a:rPr lang="en-US" altLang="en-US" sz="1800">
                <a:solidFill>
                  <a:schemeClr val="tx1"/>
                </a:solidFill>
                <a:latin typeface="Palatino" pitchFamily="2" charset="0"/>
              </a:rPr>
              <a:t> </a:t>
            </a:r>
            <a:r>
              <a:rPr lang="en-US" altLang="en-US" sz="1800" b="1">
                <a:solidFill>
                  <a:srgbClr val="382344"/>
                </a:solidFill>
              </a:rPr>
              <a:t>extent of a market    </a:t>
            </a:r>
            <a:r>
              <a:rPr lang="en-US" altLang="en-US" sz="1800">
                <a:solidFill>
                  <a:schemeClr val="tx1"/>
                </a:solidFill>
              </a:rPr>
              <a:t>Boundaries of a market, both geographical and in terms of range of products produced and sold within it.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38400" y="2895601"/>
            <a:ext cx="6400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 eaLnBrk="0" hangingPunct="0">
              <a:spcBef>
                <a:spcPct val="20000"/>
              </a:spcBef>
              <a:defRPr sz="2400">
                <a:solidFill>
                  <a:srgbClr val="53BE95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 i="1">
                <a:solidFill>
                  <a:srgbClr val="F7955A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 dirty="0">
                <a:solidFill>
                  <a:schemeClr val="tx1"/>
                </a:solidFill>
              </a:rPr>
              <a:t>Market definition is important for two reasons</a:t>
            </a:r>
            <a:r>
              <a:rPr lang="en-US" altLang="en-US" sz="1800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Pct val="120000"/>
            </a:pPr>
            <a:r>
              <a:rPr lang="en-US" altLang="en-US" sz="1800" dirty="0">
                <a:solidFill>
                  <a:schemeClr val="tx1"/>
                </a:solidFill>
              </a:rPr>
              <a:t>1. A company must understand who its actual and potential competitors are for the various products that it sells or might sell in the future.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Pct val="120000"/>
            </a:pPr>
            <a:r>
              <a:rPr lang="en-US" altLang="en-US" sz="1800" dirty="0">
                <a:solidFill>
                  <a:schemeClr val="tx1"/>
                </a:solidFill>
              </a:rPr>
              <a:t>2. Market definition can be important for public policy decisions.</a:t>
            </a:r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381001"/>
            <a:ext cx="7315200" cy="487363"/>
          </a:xfrm>
          <a:noFill/>
        </p:spPr>
        <p:txBody>
          <a:bodyPr/>
          <a:lstStyle/>
          <a:p>
            <a:pPr eaLnBrk="1" hangingPunct="1"/>
            <a:r>
              <a:rPr lang="en-US" altLang="en-US" sz="2000"/>
              <a:t>WHAT IS A MARKET?</a:t>
            </a:r>
          </a:p>
        </p:txBody>
      </p:sp>
    </p:spTree>
    <p:extLst>
      <p:ext uri="{BB962C8B-B14F-4D97-AF65-F5344CB8AC3E}">
        <p14:creationId xmlns:p14="http://schemas.microsoft.com/office/powerpoint/2010/main" val="289677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612" grpId="0" build="p"/>
      <p:bldP spid="10" grpId="0"/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1376</Words>
  <Application>Microsoft Macintosh PowerPoint</Application>
  <PresentationFormat>Widescreen</PresentationFormat>
  <Paragraphs>237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Palatino</vt:lpstr>
      <vt:lpstr>Palatino-Italic</vt:lpstr>
      <vt:lpstr>Palatino-Roman</vt:lpstr>
      <vt:lpstr>Office Theme</vt:lpstr>
      <vt:lpstr>Equation</vt:lpstr>
      <vt:lpstr>PowerPoint Presentation</vt:lpstr>
      <vt:lpstr>PowerPoint Presentation</vt:lpstr>
      <vt:lpstr>Preliminaries</vt:lpstr>
      <vt:lpstr>THE THEMES OF MICROECONOMICS</vt:lpstr>
      <vt:lpstr>THE THEMES OF MICROECONOMICS</vt:lpstr>
      <vt:lpstr>THE THEMES OF MICROECONOMICS</vt:lpstr>
      <vt:lpstr>WHAT IS A MARKET?</vt:lpstr>
      <vt:lpstr>WHAT IS A MARKET?</vt:lpstr>
      <vt:lpstr>WHAT IS A MARKET?</vt:lpstr>
      <vt:lpstr>WHAT IS A MARKET?</vt:lpstr>
      <vt:lpstr>WHAT IS A MARKET?</vt:lpstr>
      <vt:lpstr>REAL VERSUS NOMINAL PRICES</vt:lpstr>
      <vt:lpstr>REAL VERSUS NOMINAL PRICES</vt:lpstr>
      <vt:lpstr>PowerPoint Presentation</vt:lpstr>
      <vt:lpstr>PowerPoint Presentation</vt:lpstr>
      <vt:lpstr>REAL VERSUS NOMINAL PRICES</vt:lpstr>
      <vt:lpstr>WHY STUDY MICROECONOMICS?</vt:lpstr>
      <vt:lpstr>WHY STUDY MICROECONOMICS?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Stephen Pilgrim</dc:creator>
  <cp:lastModifiedBy>Bianelys Lara</cp:lastModifiedBy>
  <cp:revision>8</cp:revision>
  <dcterms:created xsi:type="dcterms:W3CDTF">2017-03-06T18:31:07Z</dcterms:created>
  <dcterms:modified xsi:type="dcterms:W3CDTF">2020-02-22T02:42:27Z</dcterms:modified>
</cp:coreProperties>
</file>