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7"/>
  </p:notesMasterIdLst>
  <p:handoutMasterIdLst>
    <p:handoutMasterId r:id="rId178"/>
  </p:handoutMasterIdLst>
  <p:sldIdLst>
    <p:sldId id="586" r:id="rId2"/>
    <p:sldId id="563" r:id="rId3"/>
    <p:sldId id="564" r:id="rId4"/>
    <p:sldId id="565" r:id="rId5"/>
    <p:sldId id="566" r:id="rId6"/>
    <p:sldId id="556" r:id="rId7"/>
    <p:sldId id="540" r:id="rId8"/>
    <p:sldId id="263" r:id="rId9"/>
    <p:sldId id="542" r:id="rId10"/>
    <p:sldId id="545" r:id="rId11"/>
    <p:sldId id="554" r:id="rId12"/>
    <p:sldId id="555" r:id="rId13"/>
    <p:sldId id="557" r:id="rId14"/>
    <p:sldId id="558" r:id="rId15"/>
    <p:sldId id="560" r:id="rId16"/>
    <p:sldId id="559" r:id="rId17"/>
    <p:sldId id="561" r:id="rId18"/>
    <p:sldId id="541" r:id="rId19"/>
    <p:sldId id="296" r:id="rId20"/>
    <p:sldId id="480" r:id="rId21"/>
    <p:sldId id="289" r:id="rId22"/>
    <p:sldId id="291" r:id="rId23"/>
    <p:sldId id="567" r:id="rId24"/>
    <p:sldId id="313" r:id="rId25"/>
    <p:sldId id="314" r:id="rId26"/>
    <p:sldId id="315" r:id="rId27"/>
    <p:sldId id="321" r:id="rId28"/>
    <p:sldId id="322" r:id="rId29"/>
    <p:sldId id="323" r:id="rId30"/>
    <p:sldId id="324" r:id="rId31"/>
    <p:sldId id="325" r:id="rId32"/>
    <p:sldId id="326" r:id="rId33"/>
    <p:sldId id="331" r:id="rId34"/>
    <p:sldId id="504" r:id="rId35"/>
    <p:sldId id="505" r:id="rId36"/>
    <p:sldId id="506" r:id="rId37"/>
    <p:sldId id="507" r:id="rId38"/>
    <p:sldId id="508" r:id="rId39"/>
    <p:sldId id="510" r:id="rId40"/>
    <p:sldId id="523" r:id="rId41"/>
    <p:sldId id="512" r:id="rId42"/>
    <p:sldId id="513" r:id="rId43"/>
    <p:sldId id="515" r:id="rId44"/>
    <p:sldId id="516" r:id="rId45"/>
    <p:sldId id="524" r:id="rId46"/>
    <p:sldId id="517" r:id="rId47"/>
    <p:sldId id="527" r:id="rId48"/>
    <p:sldId id="518" r:id="rId49"/>
    <p:sldId id="519" r:id="rId50"/>
    <p:sldId id="520" r:id="rId51"/>
    <p:sldId id="526" r:id="rId52"/>
    <p:sldId id="521" r:id="rId53"/>
    <p:sldId id="522" r:id="rId54"/>
    <p:sldId id="332" r:id="rId55"/>
    <p:sldId id="333" r:id="rId56"/>
    <p:sldId id="334" r:id="rId57"/>
    <p:sldId id="335" r:id="rId58"/>
    <p:sldId id="336" r:id="rId59"/>
    <p:sldId id="337" r:id="rId60"/>
    <p:sldId id="342" r:id="rId61"/>
    <p:sldId id="343" r:id="rId62"/>
    <p:sldId id="344" r:id="rId63"/>
    <p:sldId id="347" r:id="rId64"/>
    <p:sldId id="568" r:id="rId65"/>
    <p:sldId id="353" r:id="rId66"/>
    <p:sldId id="587" r:id="rId67"/>
    <p:sldId id="355" r:id="rId68"/>
    <p:sldId id="588" r:id="rId69"/>
    <p:sldId id="357" r:id="rId70"/>
    <p:sldId id="358" r:id="rId71"/>
    <p:sldId id="359" r:id="rId72"/>
    <p:sldId id="360" r:id="rId73"/>
    <p:sldId id="361" r:id="rId74"/>
    <p:sldId id="362" r:id="rId75"/>
    <p:sldId id="363" r:id="rId76"/>
    <p:sldId id="364" r:id="rId77"/>
    <p:sldId id="365" r:id="rId78"/>
    <p:sldId id="366" r:id="rId79"/>
    <p:sldId id="589" r:id="rId80"/>
    <p:sldId id="590" r:id="rId81"/>
    <p:sldId id="591" r:id="rId82"/>
    <p:sldId id="592" r:id="rId83"/>
    <p:sldId id="593" r:id="rId84"/>
    <p:sldId id="375" r:id="rId85"/>
    <p:sldId id="594" r:id="rId86"/>
    <p:sldId id="595" r:id="rId87"/>
    <p:sldId id="381" r:id="rId88"/>
    <p:sldId id="383" r:id="rId89"/>
    <p:sldId id="384" r:id="rId90"/>
    <p:sldId id="385" r:id="rId91"/>
    <p:sldId id="386" r:id="rId92"/>
    <p:sldId id="387" r:id="rId93"/>
    <p:sldId id="388" r:id="rId94"/>
    <p:sldId id="389" r:id="rId95"/>
    <p:sldId id="390" r:id="rId96"/>
    <p:sldId id="391" r:id="rId97"/>
    <p:sldId id="392" r:id="rId98"/>
    <p:sldId id="569" r:id="rId99"/>
    <p:sldId id="503" r:id="rId100"/>
    <p:sldId id="398" r:id="rId101"/>
    <p:sldId id="400" r:id="rId102"/>
    <p:sldId id="399" r:id="rId103"/>
    <p:sldId id="402" r:id="rId104"/>
    <p:sldId id="404" r:id="rId105"/>
    <p:sldId id="405" r:id="rId106"/>
    <p:sldId id="406" r:id="rId107"/>
    <p:sldId id="407" r:id="rId108"/>
    <p:sldId id="483" r:id="rId109"/>
    <p:sldId id="408" r:id="rId110"/>
    <p:sldId id="409" r:id="rId111"/>
    <p:sldId id="410" r:id="rId112"/>
    <p:sldId id="411" r:id="rId113"/>
    <p:sldId id="412" r:id="rId114"/>
    <p:sldId id="413" r:id="rId115"/>
    <p:sldId id="419" r:id="rId116"/>
    <p:sldId id="420" r:id="rId117"/>
    <p:sldId id="428" r:id="rId118"/>
    <p:sldId id="422" r:id="rId119"/>
    <p:sldId id="423" r:id="rId120"/>
    <p:sldId id="424" r:id="rId121"/>
    <p:sldId id="425" r:id="rId122"/>
    <p:sldId id="426" r:id="rId123"/>
    <p:sldId id="429" r:id="rId124"/>
    <p:sldId id="430" r:id="rId125"/>
    <p:sldId id="431" r:id="rId126"/>
    <p:sldId id="432" r:id="rId127"/>
    <p:sldId id="427" r:id="rId128"/>
    <p:sldId id="433" r:id="rId129"/>
    <p:sldId id="434" r:id="rId130"/>
    <p:sldId id="435" r:id="rId131"/>
    <p:sldId id="436" r:id="rId132"/>
    <p:sldId id="497" r:id="rId133"/>
    <p:sldId id="570" r:id="rId134"/>
    <p:sldId id="597" r:id="rId135"/>
    <p:sldId id="598" r:id="rId136"/>
    <p:sldId id="599" r:id="rId137"/>
    <p:sldId id="600" r:id="rId138"/>
    <p:sldId id="601" r:id="rId139"/>
    <p:sldId id="602" r:id="rId140"/>
    <p:sldId id="603" r:id="rId141"/>
    <p:sldId id="604" r:id="rId142"/>
    <p:sldId id="605" r:id="rId143"/>
    <p:sldId id="606" r:id="rId144"/>
    <p:sldId id="607" r:id="rId145"/>
    <p:sldId id="608" r:id="rId146"/>
    <p:sldId id="609" r:id="rId147"/>
    <p:sldId id="584" r:id="rId148"/>
    <p:sldId id="585" r:id="rId149"/>
    <p:sldId id="451" r:id="rId150"/>
    <p:sldId id="452" r:id="rId151"/>
    <p:sldId id="453" r:id="rId152"/>
    <p:sldId id="454" r:id="rId153"/>
    <p:sldId id="455" r:id="rId154"/>
    <p:sldId id="456" r:id="rId155"/>
    <p:sldId id="457" r:id="rId156"/>
    <p:sldId id="458" r:id="rId157"/>
    <p:sldId id="459" r:id="rId158"/>
    <p:sldId id="460" r:id="rId159"/>
    <p:sldId id="462" r:id="rId160"/>
    <p:sldId id="464" r:id="rId161"/>
    <p:sldId id="465" r:id="rId162"/>
    <p:sldId id="466" r:id="rId163"/>
    <p:sldId id="468" r:id="rId164"/>
    <p:sldId id="469" r:id="rId165"/>
    <p:sldId id="470" r:id="rId166"/>
    <p:sldId id="471" r:id="rId167"/>
    <p:sldId id="472" r:id="rId168"/>
    <p:sldId id="473" r:id="rId169"/>
    <p:sldId id="474" r:id="rId170"/>
    <p:sldId id="475" r:id="rId171"/>
    <p:sldId id="532" r:id="rId172"/>
    <p:sldId id="476" r:id="rId173"/>
    <p:sldId id="477" r:id="rId174"/>
    <p:sldId id="478" r:id="rId175"/>
    <p:sldId id="596" r:id="rId176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 autoAdjust="0"/>
    <p:restoredTop sz="91859" autoAdjust="0"/>
  </p:normalViewPr>
  <p:slideViewPr>
    <p:cSldViewPr>
      <p:cViewPr varScale="1">
        <p:scale>
          <a:sx n="103" d="100"/>
          <a:sy n="103" d="100"/>
        </p:scale>
        <p:origin x="20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1368"/>
    </p:cViewPr>
  </p:sorterViewPr>
  <p:notesViewPr>
    <p:cSldViewPr>
      <p:cViewPr varScale="1">
        <p:scale>
          <a:sx n="55" d="100"/>
          <a:sy n="55" d="100"/>
        </p:scale>
        <p:origin x="-263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ableStyles" Target="tableStyle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notesMaster" Target="notesMasters/notesMaster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4.7807142035707163E-2"/>
                  <c:y val="-0.41837497459573775"/>
                </c:manualLayout>
              </c:layout>
              <c:spPr/>
              <c:txPr>
                <a:bodyPr/>
                <a:lstStyle/>
                <a:p>
                  <a:pPr>
                    <a:defRPr sz="3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60-684E-A535-73A3E6FF47F0}"/>
                </c:ext>
              </c:extLst>
            </c:dLbl>
            <c:dLbl>
              <c:idx val="1"/>
              <c:layout>
                <c:manualLayout>
                  <c:x val="0.11927670833550642"/>
                  <c:y val="0.14151290971513544"/>
                </c:manualLayout>
              </c:layout>
              <c:spPr/>
              <c:txPr>
                <a:bodyPr/>
                <a:lstStyle/>
                <a:p>
                  <a:pPr>
                    <a:defRPr sz="3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60-684E-A535-73A3E6FF4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Hoja1!$C$4:$C$5</c:f>
              <c:numCache>
                <c:formatCode>0%</c:formatCode>
                <c:ptCount val="2"/>
                <c:pt idx="0">
                  <c:v>0.89000000000000401</c:v>
                </c:pt>
                <c:pt idx="1">
                  <c:v>0.11000000000000019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60-684E-A535-73A3E6FF47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861D-4A46-A8A2-07BD5F6ACCBB}"/>
              </c:ext>
            </c:extLst>
          </c:dPt>
          <c:dLbls>
            <c:dLbl>
              <c:idx val="0"/>
              <c:layout>
                <c:manualLayout>
                  <c:x val="-0.22545921039872149"/>
                  <c:y val="8.0882656822632709E-3"/>
                </c:manualLayout>
              </c:layout>
              <c:tx>
                <c:rich>
                  <a:bodyPr/>
                  <a:lstStyle/>
                  <a:p>
                    <a:pPr>
                      <a:defRPr sz="3200">
                        <a:solidFill>
                          <a:schemeClr val="bg1"/>
                        </a:solidFill>
                      </a:defRPr>
                    </a:pPr>
                    <a:r>
                      <a:rPr lang="en-US" sz="3200" dirty="0">
                        <a:solidFill>
                          <a:schemeClr val="bg1"/>
                        </a:solidFill>
                      </a:rPr>
                      <a:t>50%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1D-4A46-A8A2-07BD5F6ACCBB}"/>
                </c:ext>
              </c:extLst>
            </c:dLbl>
            <c:dLbl>
              <c:idx val="1"/>
              <c:layout>
                <c:manualLayout>
                  <c:x val="0.27143543139262138"/>
                  <c:y val="-8.3025262887523196E-2"/>
                </c:manualLayout>
              </c:layout>
              <c:tx>
                <c:rich>
                  <a:bodyPr/>
                  <a:lstStyle/>
                  <a:p>
                    <a:pPr>
                      <a:defRPr sz="3600">
                        <a:solidFill>
                          <a:schemeClr val="bg1"/>
                        </a:solidFill>
                      </a:defRPr>
                    </a:pPr>
                    <a:r>
                      <a:rPr lang="en-US" sz="3600">
                        <a:solidFill>
                          <a:schemeClr val="bg1"/>
                        </a:solidFill>
                      </a:rPr>
                      <a:t>39%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1D-4A46-A8A2-07BD5F6ACCBB}"/>
                </c:ext>
              </c:extLst>
            </c:dLbl>
            <c:dLbl>
              <c:idx val="2"/>
              <c:layout>
                <c:manualLayout>
                  <c:x val="0.12347364350804353"/>
                  <c:y val="0.1612889320831879"/>
                </c:manualLayout>
              </c:layout>
              <c:spPr/>
              <c:txPr>
                <a:bodyPr/>
                <a:lstStyle/>
                <a:p>
                  <a:pPr>
                    <a:defRPr sz="3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1D-4A46-A8A2-07BD5F6ACC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Hoja1!$E$3:$E$5</c:f>
              <c:numCache>
                <c:formatCode>0%</c:formatCode>
                <c:ptCount val="3"/>
                <c:pt idx="0">
                  <c:v>0.5</c:v>
                </c:pt>
                <c:pt idx="1">
                  <c:v>0.39000000000000523</c:v>
                </c:pt>
                <c:pt idx="2">
                  <c:v>0.11000000000000018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1D-4A46-A8A2-07BD5F6ACC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9AFE0-C52B-46B3-876D-D437A47E5B08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C2985F1-C553-4C82-9401-C92649780768}">
      <dgm:prSet phldrT="[Texto]" custT="1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es-MX" sz="3200" dirty="0">
              <a:solidFill>
                <a:schemeClr val="bg1"/>
              </a:solidFill>
            </a:rPr>
            <a:t>DESPERDICIOS</a:t>
          </a:r>
        </a:p>
        <a:p>
          <a:r>
            <a:rPr lang="es-MX" sz="3200" dirty="0">
              <a:solidFill>
                <a:schemeClr val="bg1"/>
              </a:solidFill>
            </a:rPr>
            <a:t>7 + 1</a:t>
          </a:r>
        </a:p>
      </dgm:t>
    </dgm:pt>
    <dgm:pt modelId="{A28C2C1D-2C6A-4A30-9585-B63CC68686D3}" type="parTrans" cxnId="{99E23A31-ECD7-4B0B-9E28-F45DF1BA7B28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304D9EC2-6018-42D9-8CB4-D957CB29D993}" type="sibTrans" cxnId="{99E23A31-ECD7-4B0B-9E28-F45DF1BA7B28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6814DD12-C4EB-40B3-BBFC-7E69EB1ACB03}">
      <dgm:prSet phldrT="[Texto]" custT="1"/>
      <dgm:spPr>
        <a:solidFill>
          <a:schemeClr val="tx1">
            <a:lumMod val="75000"/>
            <a:lumOff val="25000"/>
            <a:alpha val="78000"/>
          </a:schemeClr>
        </a:solidFill>
      </dgm:spPr>
      <dgm:t>
        <a:bodyPr/>
        <a:lstStyle/>
        <a:p>
          <a:r>
            <a:rPr lang="es-MX" sz="1400" dirty="0">
              <a:solidFill>
                <a:schemeClr val="bg1"/>
              </a:solidFill>
            </a:rPr>
            <a:t>Sobreproducción</a:t>
          </a:r>
        </a:p>
      </dgm:t>
    </dgm:pt>
    <dgm:pt modelId="{C217D768-36E3-4395-A9A8-73CDEED5146E}" type="parTrans" cxnId="{28BF4449-5F22-4EDE-A5D8-FCF8906CAB08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FF9D1D38-E5EB-426C-96B2-202B87C0770F}" type="sibTrans" cxnId="{28BF4449-5F22-4EDE-A5D8-FCF8906CAB08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757704CA-B593-445A-A2C8-4B95FE62E239}">
      <dgm:prSet phldrT="[Texto]" custT="1"/>
      <dgm:spPr>
        <a:solidFill>
          <a:schemeClr val="tx1">
            <a:lumMod val="75000"/>
            <a:lumOff val="25000"/>
            <a:alpha val="78000"/>
          </a:schemeClr>
        </a:solidFill>
      </dgm:spPr>
      <dgm:t>
        <a:bodyPr/>
        <a:lstStyle/>
        <a:p>
          <a:r>
            <a:rPr lang="es-MX" sz="1600" dirty="0">
              <a:solidFill>
                <a:schemeClr val="bg1"/>
              </a:solidFill>
            </a:rPr>
            <a:t>Transporte</a:t>
          </a:r>
        </a:p>
      </dgm:t>
    </dgm:pt>
    <dgm:pt modelId="{5A4E1374-C261-4780-87B4-DFB6BDDC5593}" type="parTrans" cxnId="{29A2E626-E59E-4D2F-856B-4B426C157755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4632608F-92C0-450F-98FA-2DAF5E1D71EB}" type="sibTrans" cxnId="{29A2E626-E59E-4D2F-856B-4B426C157755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775EAB5F-62E6-44E5-B2B3-53A809D52D8D}">
      <dgm:prSet phldrT="[Texto]" custT="1"/>
      <dgm:spPr>
        <a:solidFill>
          <a:schemeClr val="tx1">
            <a:lumMod val="75000"/>
            <a:lumOff val="25000"/>
            <a:alpha val="78000"/>
          </a:schemeClr>
        </a:solidFill>
      </dgm:spPr>
      <dgm:t>
        <a:bodyPr/>
        <a:lstStyle/>
        <a:p>
          <a:r>
            <a:rPr lang="es-MX" sz="1600" dirty="0">
              <a:solidFill>
                <a:schemeClr val="bg1"/>
              </a:solidFill>
            </a:rPr>
            <a:t>Sobre. procesamiento</a:t>
          </a:r>
        </a:p>
      </dgm:t>
    </dgm:pt>
    <dgm:pt modelId="{87E856DB-976E-481C-BA63-82577B4A7504}" type="parTrans" cxnId="{8621C640-A546-45B0-9C42-89345CF57AE8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4C9D57A0-D0F7-4742-85B8-B1B459D1CCA1}" type="sibTrans" cxnId="{8621C640-A546-45B0-9C42-89345CF57AE8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D82EBD27-70D2-4C6A-9FC0-60B2F5B33425}">
      <dgm:prSet phldrT="[Texto]" custT="1"/>
      <dgm:spPr>
        <a:solidFill>
          <a:schemeClr val="tx1">
            <a:lumMod val="75000"/>
            <a:lumOff val="25000"/>
            <a:alpha val="78000"/>
          </a:schemeClr>
        </a:solidFill>
      </dgm:spPr>
      <dgm:t>
        <a:bodyPr/>
        <a:lstStyle/>
        <a:p>
          <a:r>
            <a:rPr lang="es-MX" sz="1600" dirty="0">
              <a:solidFill>
                <a:schemeClr val="bg1"/>
              </a:solidFill>
            </a:rPr>
            <a:t>Tiempo de Espera</a:t>
          </a:r>
        </a:p>
      </dgm:t>
    </dgm:pt>
    <dgm:pt modelId="{43429413-B4B4-42B4-980D-1476042C81A9}" type="parTrans" cxnId="{4D738BCD-D8CC-4FA7-BCF5-072CB967DC47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99CEE629-6DD6-4123-B58D-15CC3D11DCA1}" type="sibTrans" cxnId="{4D738BCD-D8CC-4FA7-BCF5-072CB967DC47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5E95A0D2-E71A-44A5-9323-93DB19C49A2A}">
      <dgm:prSet custT="1"/>
      <dgm:spPr>
        <a:solidFill>
          <a:schemeClr val="accent6">
            <a:lumMod val="50000"/>
            <a:alpha val="78000"/>
          </a:schemeClr>
        </a:solidFill>
      </dgm:spPr>
      <dgm:t>
        <a:bodyPr/>
        <a:lstStyle/>
        <a:p>
          <a:r>
            <a:rPr lang="es-MX" sz="1600" dirty="0">
              <a:solidFill>
                <a:schemeClr val="bg1"/>
              </a:solidFill>
            </a:rPr>
            <a:t>Talento Humano</a:t>
          </a:r>
        </a:p>
      </dgm:t>
    </dgm:pt>
    <dgm:pt modelId="{56B7BDF0-8E9C-4EFC-8FAF-4BEAC57E0862}" type="parTrans" cxnId="{2BB15B0F-8252-4E42-AD33-D423D5C280A5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28E16579-BF26-451B-8A99-F94E6F3E9C4A}" type="sibTrans" cxnId="{2BB15B0F-8252-4E42-AD33-D423D5C280A5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319DEF58-B1FC-451C-BA82-4992A535E37D}">
      <dgm:prSet custT="1"/>
      <dgm:spPr>
        <a:solidFill>
          <a:schemeClr val="tx1">
            <a:lumMod val="75000"/>
            <a:lumOff val="25000"/>
            <a:alpha val="78000"/>
          </a:schemeClr>
        </a:solidFill>
      </dgm:spPr>
      <dgm:t>
        <a:bodyPr/>
        <a:lstStyle/>
        <a:p>
          <a:r>
            <a:rPr lang="es-MX" sz="1600" dirty="0">
              <a:solidFill>
                <a:schemeClr val="bg1"/>
              </a:solidFill>
            </a:rPr>
            <a:t>Defectos</a:t>
          </a:r>
        </a:p>
      </dgm:t>
    </dgm:pt>
    <dgm:pt modelId="{0D95D505-9117-42E9-A17D-189AEB4E2D56}" type="parTrans" cxnId="{2AAC7128-9E1B-4831-BDB6-F0C0128C3DD0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C3855998-AB1A-40B7-BF6D-F5E1CC24DA6A}" type="sibTrans" cxnId="{2AAC7128-9E1B-4831-BDB6-F0C0128C3DD0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5F3C2BDC-41AC-4B2E-A41E-A769A57C4169}">
      <dgm:prSet custT="1"/>
      <dgm:spPr>
        <a:solidFill>
          <a:schemeClr val="tx1">
            <a:lumMod val="75000"/>
            <a:lumOff val="25000"/>
            <a:alpha val="78000"/>
          </a:schemeClr>
        </a:solidFill>
      </dgm:spPr>
      <dgm:t>
        <a:bodyPr/>
        <a:lstStyle/>
        <a:p>
          <a:r>
            <a:rPr lang="es-MX" sz="1600" dirty="0">
              <a:solidFill>
                <a:schemeClr val="bg1"/>
              </a:solidFill>
            </a:rPr>
            <a:t>Movimientos </a:t>
          </a:r>
        </a:p>
      </dgm:t>
    </dgm:pt>
    <dgm:pt modelId="{689DE69C-D169-4A67-96E1-2D31FEB071D3}" type="parTrans" cxnId="{78C1EBF1-86C2-4A1A-981F-EC992C5745C5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3618515B-A357-4241-9B9D-71FCB7486EED}" type="sibTrans" cxnId="{78C1EBF1-86C2-4A1A-981F-EC992C5745C5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BB4FE53E-4DB7-4052-80C9-9F55840F57CE}">
      <dgm:prSet custT="1"/>
      <dgm:spPr>
        <a:solidFill>
          <a:schemeClr val="tx1">
            <a:lumMod val="75000"/>
            <a:lumOff val="25000"/>
            <a:alpha val="78000"/>
          </a:schemeClr>
        </a:solidFill>
      </dgm:spPr>
      <dgm:t>
        <a:bodyPr/>
        <a:lstStyle/>
        <a:p>
          <a:r>
            <a:rPr lang="es-MX" sz="1600" dirty="0">
              <a:solidFill>
                <a:schemeClr val="bg1"/>
              </a:solidFill>
            </a:rPr>
            <a:t>Inventarios</a:t>
          </a:r>
        </a:p>
      </dgm:t>
    </dgm:pt>
    <dgm:pt modelId="{BB709F13-E5C1-45BD-85E4-67C4C109615D}" type="parTrans" cxnId="{FFFD8242-1107-4763-B082-2B1803AFB3DA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9CA64460-EF3F-476D-8B1F-8C9B11326744}" type="sibTrans" cxnId="{FFFD8242-1107-4763-B082-2B1803AFB3DA}">
      <dgm:prSet/>
      <dgm:spPr/>
      <dgm:t>
        <a:bodyPr/>
        <a:lstStyle/>
        <a:p>
          <a:endParaRPr lang="es-MX" sz="3600">
            <a:solidFill>
              <a:schemeClr val="bg1"/>
            </a:solidFill>
          </a:endParaRPr>
        </a:p>
      </dgm:t>
    </dgm:pt>
    <dgm:pt modelId="{BC156A85-3271-480E-991C-67710AEB99E9}" type="pres">
      <dgm:prSet presAssocID="{E3E9AFE0-C52B-46B3-876D-D437A47E5B08}" presName="composite" presStyleCnt="0">
        <dgm:presLayoutVars>
          <dgm:chMax val="1"/>
          <dgm:dir/>
          <dgm:resizeHandles val="exact"/>
        </dgm:presLayoutVars>
      </dgm:prSet>
      <dgm:spPr/>
    </dgm:pt>
    <dgm:pt modelId="{63CF89BF-47CE-40D1-9EB7-BA47F5418208}" type="pres">
      <dgm:prSet presAssocID="{E3E9AFE0-C52B-46B3-876D-D437A47E5B08}" presName="radial" presStyleCnt="0">
        <dgm:presLayoutVars>
          <dgm:animLvl val="ctr"/>
        </dgm:presLayoutVars>
      </dgm:prSet>
      <dgm:spPr/>
    </dgm:pt>
    <dgm:pt modelId="{D2787AA2-1FCD-4EAC-9641-C119DFF4BBFF}" type="pres">
      <dgm:prSet presAssocID="{DC2985F1-C553-4C82-9401-C92649780768}" presName="centerShape" presStyleLbl="vennNode1" presStyleIdx="0" presStyleCnt="9"/>
      <dgm:spPr/>
    </dgm:pt>
    <dgm:pt modelId="{4D38A9C5-35E3-4470-94A9-33F860FB864E}" type="pres">
      <dgm:prSet presAssocID="{6814DD12-C4EB-40B3-BBFC-7E69EB1ACB03}" presName="node" presStyleLbl="vennNode1" presStyleIdx="1" presStyleCnt="9">
        <dgm:presLayoutVars>
          <dgm:bulletEnabled val="1"/>
        </dgm:presLayoutVars>
      </dgm:prSet>
      <dgm:spPr/>
    </dgm:pt>
    <dgm:pt modelId="{32DB116A-9E13-49FA-A396-F40A5ECDE43D}" type="pres">
      <dgm:prSet presAssocID="{757704CA-B593-445A-A2C8-4B95FE62E239}" presName="node" presStyleLbl="vennNode1" presStyleIdx="2" presStyleCnt="9">
        <dgm:presLayoutVars>
          <dgm:bulletEnabled val="1"/>
        </dgm:presLayoutVars>
      </dgm:prSet>
      <dgm:spPr/>
    </dgm:pt>
    <dgm:pt modelId="{138952C1-C756-4109-B4E9-2FE33CC12E6D}" type="pres">
      <dgm:prSet presAssocID="{BB4FE53E-4DB7-4052-80C9-9F55840F57CE}" presName="node" presStyleLbl="vennNode1" presStyleIdx="3" presStyleCnt="9">
        <dgm:presLayoutVars>
          <dgm:bulletEnabled val="1"/>
        </dgm:presLayoutVars>
      </dgm:prSet>
      <dgm:spPr/>
    </dgm:pt>
    <dgm:pt modelId="{E8FDFDC3-DB07-4C4B-8681-B355408BD3B1}" type="pres">
      <dgm:prSet presAssocID="{5F3C2BDC-41AC-4B2E-A41E-A769A57C4169}" presName="node" presStyleLbl="vennNode1" presStyleIdx="4" presStyleCnt="9">
        <dgm:presLayoutVars>
          <dgm:bulletEnabled val="1"/>
        </dgm:presLayoutVars>
      </dgm:prSet>
      <dgm:spPr/>
    </dgm:pt>
    <dgm:pt modelId="{02F655F1-22D4-4549-B36D-9D144C11D62E}" type="pres">
      <dgm:prSet presAssocID="{319DEF58-B1FC-451C-BA82-4992A535E37D}" presName="node" presStyleLbl="vennNode1" presStyleIdx="5" presStyleCnt="9">
        <dgm:presLayoutVars>
          <dgm:bulletEnabled val="1"/>
        </dgm:presLayoutVars>
      </dgm:prSet>
      <dgm:spPr/>
    </dgm:pt>
    <dgm:pt modelId="{AD403243-1C08-4F03-B213-19C465AA8F02}" type="pres">
      <dgm:prSet presAssocID="{5E95A0D2-E71A-44A5-9323-93DB19C49A2A}" presName="node" presStyleLbl="vennNode1" presStyleIdx="6" presStyleCnt="9">
        <dgm:presLayoutVars>
          <dgm:bulletEnabled val="1"/>
        </dgm:presLayoutVars>
      </dgm:prSet>
      <dgm:spPr/>
    </dgm:pt>
    <dgm:pt modelId="{31781B3B-1A9E-43F4-ACA1-509CB05755DE}" type="pres">
      <dgm:prSet presAssocID="{775EAB5F-62E6-44E5-B2B3-53A809D52D8D}" presName="node" presStyleLbl="vennNode1" presStyleIdx="7" presStyleCnt="9">
        <dgm:presLayoutVars>
          <dgm:bulletEnabled val="1"/>
        </dgm:presLayoutVars>
      </dgm:prSet>
      <dgm:spPr/>
    </dgm:pt>
    <dgm:pt modelId="{DD25E7BF-73E5-44A7-A3CB-88B112481BA2}" type="pres">
      <dgm:prSet presAssocID="{D82EBD27-70D2-4C6A-9FC0-60B2F5B33425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C37B520D-F7DD-4C2D-BC33-D49E6F33AD2A}" type="presOf" srcId="{757704CA-B593-445A-A2C8-4B95FE62E239}" destId="{32DB116A-9E13-49FA-A396-F40A5ECDE43D}" srcOrd="0" destOrd="0" presId="urn:microsoft.com/office/officeart/2005/8/layout/radial3"/>
    <dgm:cxn modelId="{B1CA5D0D-606B-4EEA-8CF0-F63F95FEFE9A}" type="presOf" srcId="{5F3C2BDC-41AC-4B2E-A41E-A769A57C4169}" destId="{E8FDFDC3-DB07-4C4B-8681-B355408BD3B1}" srcOrd="0" destOrd="0" presId="urn:microsoft.com/office/officeart/2005/8/layout/radial3"/>
    <dgm:cxn modelId="{2BB15B0F-8252-4E42-AD33-D423D5C280A5}" srcId="{DC2985F1-C553-4C82-9401-C92649780768}" destId="{5E95A0D2-E71A-44A5-9323-93DB19C49A2A}" srcOrd="5" destOrd="0" parTransId="{56B7BDF0-8E9C-4EFC-8FAF-4BEAC57E0862}" sibTransId="{28E16579-BF26-451B-8A99-F94E6F3E9C4A}"/>
    <dgm:cxn modelId="{29A2E626-E59E-4D2F-856B-4B426C157755}" srcId="{DC2985F1-C553-4C82-9401-C92649780768}" destId="{757704CA-B593-445A-A2C8-4B95FE62E239}" srcOrd="1" destOrd="0" parTransId="{5A4E1374-C261-4780-87B4-DFB6BDDC5593}" sibTransId="{4632608F-92C0-450F-98FA-2DAF5E1D71EB}"/>
    <dgm:cxn modelId="{2AAC7128-9E1B-4831-BDB6-F0C0128C3DD0}" srcId="{DC2985F1-C553-4C82-9401-C92649780768}" destId="{319DEF58-B1FC-451C-BA82-4992A535E37D}" srcOrd="4" destOrd="0" parTransId="{0D95D505-9117-42E9-A17D-189AEB4E2D56}" sibTransId="{C3855998-AB1A-40B7-BF6D-F5E1CC24DA6A}"/>
    <dgm:cxn modelId="{99E23A31-ECD7-4B0B-9E28-F45DF1BA7B28}" srcId="{E3E9AFE0-C52B-46B3-876D-D437A47E5B08}" destId="{DC2985F1-C553-4C82-9401-C92649780768}" srcOrd="0" destOrd="0" parTransId="{A28C2C1D-2C6A-4A30-9585-B63CC68686D3}" sibTransId="{304D9EC2-6018-42D9-8CB4-D957CB29D993}"/>
    <dgm:cxn modelId="{BFDEEC35-C3B4-4660-AB2E-F4C03E839E19}" type="presOf" srcId="{D82EBD27-70D2-4C6A-9FC0-60B2F5B33425}" destId="{DD25E7BF-73E5-44A7-A3CB-88B112481BA2}" srcOrd="0" destOrd="0" presId="urn:microsoft.com/office/officeart/2005/8/layout/radial3"/>
    <dgm:cxn modelId="{8621C640-A546-45B0-9C42-89345CF57AE8}" srcId="{DC2985F1-C553-4C82-9401-C92649780768}" destId="{775EAB5F-62E6-44E5-B2B3-53A809D52D8D}" srcOrd="6" destOrd="0" parTransId="{87E856DB-976E-481C-BA63-82577B4A7504}" sibTransId="{4C9D57A0-D0F7-4742-85B8-B1B459D1CCA1}"/>
    <dgm:cxn modelId="{FFFD8242-1107-4763-B082-2B1803AFB3DA}" srcId="{DC2985F1-C553-4C82-9401-C92649780768}" destId="{BB4FE53E-4DB7-4052-80C9-9F55840F57CE}" srcOrd="2" destOrd="0" parTransId="{BB709F13-E5C1-45BD-85E4-67C4C109615D}" sibTransId="{9CA64460-EF3F-476D-8B1F-8C9B11326744}"/>
    <dgm:cxn modelId="{451D4D48-5331-43EC-BC27-DF5589EE3612}" type="presOf" srcId="{6814DD12-C4EB-40B3-BBFC-7E69EB1ACB03}" destId="{4D38A9C5-35E3-4470-94A9-33F860FB864E}" srcOrd="0" destOrd="0" presId="urn:microsoft.com/office/officeart/2005/8/layout/radial3"/>
    <dgm:cxn modelId="{28BF4449-5F22-4EDE-A5D8-FCF8906CAB08}" srcId="{DC2985F1-C553-4C82-9401-C92649780768}" destId="{6814DD12-C4EB-40B3-BBFC-7E69EB1ACB03}" srcOrd="0" destOrd="0" parTransId="{C217D768-36E3-4395-A9A8-73CDEED5146E}" sibTransId="{FF9D1D38-E5EB-426C-96B2-202B87C0770F}"/>
    <dgm:cxn modelId="{A237B867-42EA-4886-94A5-7654BC27A6A8}" type="presOf" srcId="{775EAB5F-62E6-44E5-B2B3-53A809D52D8D}" destId="{31781B3B-1A9E-43F4-ACA1-509CB05755DE}" srcOrd="0" destOrd="0" presId="urn:microsoft.com/office/officeart/2005/8/layout/radial3"/>
    <dgm:cxn modelId="{18C0FA68-09A6-4439-8270-F429BF433C9F}" type="presOf" srcId="{319DEF58-B1FC-451C-BA82-4992A535E37D}" destId="{02F655F1-22D4-4549-B36D-9D144C11D62E}" srcOrd="0" destOrd="0" presId="urn:microsoft.com/office/officeart/2005/8/layout/radial3"/>
    <dgm:cxn modelId="{9B838CCB-8C52-4826-828B-5AA1C804EA52}" type="presOf" srcId="{DC2985F1-C553-4C82-9401-C92649780768}" destId="{D2787AA2-1FCD-4EAC-9641-C119DFF4BBFF}" srcOrd="0" destOrd="0" presId="urn:microsoft.com/office/officeart/2005/8/layout/radial3"/>
    <dgm:cxn modelId="{4D738BCD-D8CC-4FA7-BCF5-072CB967DC47}" srcId="{DC2985F1-C553-4C82-9401-C92649780768}" destId="{D82EBD27-70D2-4C6A-9FC0-60B2F5B33425}" srcOrd="7" destOrd="0" parTransId="{43429413-B4B4-42B4-980D-1476042C81A9}" sibTransId="{99CEE629-6DD6-4123-B58D-15CC3D11DCA1}"/>
    <dgm:cxn modelId="{9CBB47D9-31F7-4284-82F6-DB65DEA96980}" type="presOf" srcId="{E3E9AFE0-C52B-46B3-876D-D437A47E5B08}" destId="{BC156A85-3271-480E-991C-67710AEB99E9}" srcOrd="0" destOrd="0" presId="urn:microsoft.com/office/officeart/2005/8/layout/radial3"/>
    <dgm:cxn modelId="{276519EE-195F-4B05-A47E-2F2B16CD9CB5}" type="presOf" srcId="{5E95A0D2-E71A-44A5-9323-93DB19C49A2A}" destId="{AD403243-1C08-4F03-B213-19C465AA8F02}" srcOrd="0" destOrd="0" presId="urn:microsoft.com/office/officeart/2005/8/layout/radial3"/>
    <dgm:cxn modelId="{78C1EBF1-86C2-4A1A-981F-EC992C5745C5}" srcId="{DC2985F1-C553-4C82-9401-C92649780768}" destId="{5F3C2BDC-41AC-4B2E-A41E-A769A57C4169}" srcOrd="3" destOrd="0" parTransId="{689DE69C-D169-4A67-96E1-2D31FEB071D3}" sibTransId="{3618515B-A357-4241-9B9D-71FCB7486EED}"/>
    <dgm:cxn modelId="{157A75F6-3064-4F15-A1A7-E8E81C176DDA}" type="presOf" srcId="{BB4FE53E-4DB7-4052-80C9-9F55840F57CE}" destId="{138952C1-C756-4109-B4E9-2FE33CC12E6D}" srcOrd="0" destOrd="0" presId="urn:microsoft.com/office/officeart/2005/8/layout/radial3"/>
    <dgm:cxn modelId="{0F8CDF1B-1DD6-4E33-BD54-ED6F3004B43D}" type="presParOf" srcId="{BC156A85-3271-480E-991C-67710AEB99E9}" destId="{63CF89BF-47CE-40D1-9EB7-BA47F5418208}" srcOrd="0" destOrd="0" presId="urn:microsoft.com/office/officeart/2005/8/layout/radial3"/>
    <dgm:cxn modelId="{FAE0CB11-9A17-41AA-996A-42A12EA79A62}" type="presParOf" srcId="{63CF89BF-47CE-40D1-9EB7-BA47F5418208}" destId="{D2787AA2-1FCD-4EAC-9641-C119DFF4BBFF}" srcOrd="0" destOrd="0" presId="urn:microsoft.com/office/officeart/2005/8/layout/radial3"/>
    <dgm:cxn modelId="{742EAC3C-2408-4C52-804E-7DCE7D273457}" type="presParOf" srcId="{63CF89BF-47CE-40D1-9EB7-BA47F5418208}" destId="{4D38A9C5-35E3-4470-94A9-33F860FB864E}" srcOrd="1" destOrd="0" presId="urn:microsoft.com/office/officeart/2005/8/layout/radial3"/>
    <dgm:cxn modelId="{84180D2E-3EF9-493E-A6DF-11E68678CEE0}" type="presParOf" srcId="{63CF89BF-47CE-40D1-9EB7-BA47F5418208}" destId="{32DB116A-9E13-49FA-A396-F40A5ECDE43D}" srcOrd="2" destOrd="0" presId="urn:microsoft.com/office/officeart/2005/8/layout/radial3"/>
    <dgm:cxn modelId="{447121C2-F3F4-4509-AFE5-3908676FB490}" type="presParOf" srcId="{63CF89BF-47CE-40D1-9EB7-BA47F5418208}" destId="{138952C1-C756-4109-B4E9-2FE33CC12E6D}" srcOrd="3" destOrd="0" presId="urn:microsoft.com/office/officeart/2005/8/layout/radial3"/>
    <dgm:cxn modelId="{270CCF6A-D658-423F-9671-63BFED744526}" type="presParOf" srcId="{63CF89BF-47CE-40D1-9EB7-BA47F5418208}" destId="{E8FDFDC3-DB07-4C4B-8681-B355408BD3B1}" srcOrd="4" destOrd="0" presId="urn:microsoft.com/office/officeart/2005/8/layout/radial3"/>
    <dgm:cxn modelId="{ADEA7963-5265-4785-852F-D8075D9D69A8}" type="presParOf" srcId="{63CF89BF-47CE-40D1-9EB7-BA47F5418208}" destId="{02F655F1-22D4-4549-B36D-9D144C11D62E}" srcOrd="5" destOrd="0" presId="urn:microsoft.com/office/officeart/2005/8/layout/radial3"/>
    <dgm:cxn modelId="{93E7B581-FF2C-40ED-95CB-EB7DDF69197C}" type="presParOf" srcId="{63CF89BF-47CE-40D1-9EB7-BA47F5418208}" destId="{AD403243-1C08-4F03-B213-19C465AA8F02}" srcOrd="6" destOrd="0" presId="urn:microsoft.com/office/officeart/2005/8/layout/radial3"/>
    <dgm:cxn modelId="{08C1F1C3-009E-4EA9-8039-220DF2D4D2EE}" type="presParOf" srcId="{63CF89BF-47CE-40D1-9EB7-BA47F5418208}" destId="{31781B3B-1A9E-43F4-ACA1-509CB05755DE}" srcOrd="7" destOrd="0" presId="urn:microsoft.com/office/officeart/2005/8/layout/radial3"/>
    <dgm:cxn modelId="{72905F65-3DDE-409C-9FD1-6E241DF237C6}" type="presParOf" srcId="{63CF89BF-47CE-40D1-9EB7-BA47F5418208}" destId="{DD25E7BF-73E5-44A7-A3CB-88B112481BA2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5F856-6A2E-4FA0-8501-CAFC770EB30E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1E416F0-BCD4-4BC2-823F-60C4F8B0CB85}">
      <dgm:prSet phldrT="[Texto]"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gm:t>
    </dgm:pt>
    <dgm:pt modelId="{6532395A-9DD0-4F06-AB61-54A19C7AB905}" type="parTrans" cxnId="{9E4BFD53-CA3F-4BF1-8D44-D915CDA5DB46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0824B-E543-4502-A71E-11AD20FBAB35}" type="sibTrans" cxnId="{9E4BFD53-CA3F-4BF1-8D44-D915CDA5DB46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835F5B-DC0B-4ECE-AD52-4DADD66DC807}">
      <dgm:prSet phldrT="[Texto]"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B29E7BA5-AEC0-4BB3-9250-44E2E730B6F8}" type="parTrans" cxnId="{EB7A7A2C-0D5E-4DF2-B73D-C7E636873C95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9BBB16-1D5A-4A06-B4E6-416B6DA752F6}" type="sibTrans" cxnId="{EB7A7A2C-0D5E-4DF2-B73D-C7E636873C95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9C0F54-9431-4661-A490-B0B77D90F193}">
      <dgm:prSet phldrT="[Texto]"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A284598C-D8FB-4524-81F5-D19FE700A87C}" type="parTrans" cxnId="{7FEE1648-7D09-4403-95BC-9DFB69D09F62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98F0E-C14F-4052-B2E7-DF237C381425}" type="sibTrans" cxnId="{7FEE1648-7D09-4403-95BC-9DFB69D09F62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BDB264-671C-42D6-9EB0-194FED671F5D}">
      <dgm:prSet phldrT="[Texto]"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60A45D2E-3CC3-466F-9D85-272DB0295383}" type="parTrans" cxnId="{85B4D31D-9FB3-4D37-A906-C7E5F78E77AB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128AF0-6E99-464F-8C68-70689B0C2BEB}" type="sibTrans" cxnId="{85B4D31D-9FB3-4D37-A906-C7E5F78E77AB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D723C-7AF4-476E-BFD8-B935DA5A55E7}">
      <dgm:prSet phldrT="[Texto]"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5C386137-2EDB-4426-8FE1-258770877D18}" type="parTrans" cxnId="{125C0288-5C90-4A2E-BBA5-B887FFE84ACE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30D38E-558F-4742-B58B-5DC72B09E15F}" type="sibTrans" cxnId="{125C0288-5C90-4A2E-BBA5-B887FFE84ACE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004C61-A5C8-4B0E-8D28-40AC6B30F02E}">
      <dgm:prSet phldrT="[Texto]"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4C262F1A-F30F-417B-BE6F-CAF0B0C9058E}" type="parTrans" cxnId="{726CEA93-37F4-4301-AE28-C483581D4ED3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B4C01-0011-4A1C-A469-772053364A11}" type="sibTrans" cxnId="{726CEA93-37F4-4301-AE28-C483581D4ED3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6EF45-15FC-41E8-8B38-804BD7AC4CA0}">
      <dgm:prSet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gm:t>
    </dgm:pt>
    <dgm:pt modelId="{58A9551A-0FB3-43B4-9C93-DF59CCA5F8FA}" type="parTrans" cxnId="{9B1D31F1-C4E1-40CB-BD5D-0E6084423C62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F1ACE4-0E16-41BE-8F11-272EEDEC468A}" type="sibTrans" cxnId="{9B1D31F1-C4E1-40CB-BD5D-0E6084423C62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0E6068-2B58-495F-8492-F9AE9BB2FCB4}">
      <dgm:prSet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B86A41CC-F2BB-4955-BB36-B59C5BC50584}" type="parTrans" cxnId="{E562437C-2AED-4F9C-8AE6-1E86964FA194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4B4AA8-E842-437C-87E4-966C302009F6}" type="sibTrans" cxnId="{E562437C-2AED-4F9C-8AE6-1E86964FA194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E90981-E039-4C0B-92DE-D70B5B8AC820}">
      <dgm:prSet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2B0B3802-C112-4BC0-AB7F-E8E8C4373286}" type="parTrans" cxnId="{75801652-5BA6-48C5-BAF9-F5CC6B2FD18D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36ECA1-ED93-455F-9154-FA5708997F2E}" type="sibTrans" cxnId="{75801652-5BA6-48C5-BAF9-F5CC6B2FD18D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8FE9DE-F30F-42E9-A3E7-A57CF52A5019}">
      <dgm:prSet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B237B4CC-D71F-4B7D-8098-DFF7CCB8A4CF}" type="parTrans" cxnId="{E53DACA9-4B22-4F90-B4EE-8B67D2BCA09B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881839-1C32-4D6D-A9B6-6ACD5F41D784}" type="sibTrans" cxnId="{E53DACA9-4B22-4F90-B4EE-8B67D2BCA09B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DC0C5F-A7B9-4A14-BC4E-21AE0B47CC4F}">
      <dgm:prSet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B92281AC-E6CE-439C-BB56-9A7C40CB0100}" type="parTrans" cxnId="{3638A37A-8C5E-462D-B36F-70D3DE7FDAB2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D65A81-6D32-4F39-BCBA-F4FDF93889FD}" type="sibTrans" cxnId="{3638A37A-8C5E-462D-B36F-70D3DE7FDAB2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83C251-D27B-4E23-B5D1-24B6D9154D67}">
      <dgm:prSet custT="1"/>
      <dgm:spPr/>
      <dgm:t>
        <a:bodyPr/>
        <a:lstStyle/>
        <a:p>
          <a:r>
            <a: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772BFEA8-D8FF-4D31-A824-D6F85EE54B86}" type="parTrans" cxnId="{C862BE64-CCBC-4A2F-BAA0-F91E0C9FAA90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26C30F-DEDC-4A2D-BC8A-779821D9E8C0}" type="sibTrans" cxnId="{C862BE64-CCBC-4A2F-BAA0-F91E0C9FAA90}">
      <dgm:prSet/>
      <dgm:spPr/>
      <dgm:t>
        <a:bodyPr/>
        <a:lstStyle/>
        <a:p>
          <a:endParaRPr lang="es-MX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A28F2-5D98-4EE5-B7E0-A3D665434795}">
      <dgm:prSet/>
      <dgm:spPr/>
      <dgm:t>
        <a:bodyPr/>
        <a:lstStyle/>
        <a:p>
          <a:r>
            <a:rPr lang="es-MX" dirty="0"/>
            <a:t>4</a:t>
          </a:r>
        </a:p>
      </dgm:t>
    </dgm:pt>
    <dgm:pt modelId="{5E936744-784D-4FA8-A6FB-5519D05030AE}" type="parTrans" cxnId="{97CFEC27-FADE-4B1C-97A4-0A74DDB4FDF8}">
      <dgm:prSet/>
      <dgm:spPr/>
      <dgm:t>
        <a:bodyPr/>
        <a:lstStyle/>
        <a:p>
          <a:endParaRPr lang="es-MX"/>
        </a:p>
      </dgm:t>
    </dgm:pt>
    <dgm:pt modelId="{0AB849E2-4976-41E2-90E1-2A7CC05F9E82}" type="sibTrans" cxnId="{97CFEC27-FADE-4B1C-97A4-0A74DDB4FDF8}">
      <dgm:prSet/>
      <dgm:spPr/>
      <dgm:t>
        <a:bodyPr/>
        <a:lstStyle/>
        <a:p>
          <a:endParaRPr lang="es-MX"/>
        </a:p>
      </dgm:t>
    </dgm:pt>
    <dgm:pt modelId="{0B436871-5C88-41AD-9DEA-985FB4F9265B}" type="pres">
      <dgm:prSet presAssocID="{48B5F856-6A2E-4FA0-8501-CAFC770EB3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2F4048-9C1B-4B96-8E6A-A34C463D4250}" type="pres">
      <dgm:prSet presAssocID="{E1E416F0-BCD4-4BC2-823F-60C4F8B0CB85}" presName="hierRoot1" presStyleCnt="0"/>
      <dgm:spPr/>
    </dgm:pt>
    <dgm:pt modelId="{60EBF183-9260-4411-91C0-302A7B0AB511}" type="pres">
      <dgm:prSet presAssocID="{E1E416F0-BCD4-4BC2-823F-60C4F8B0CB85}" presName="composite" presStyleCnt="0"/>
      <dgm:spPr/>
    </dgm:pt>
    <dgm:pt modelId="{68A7E61A-7484-4653-BCEF-F4B454919C10}" type="pres">
      <dgm:prSet presAssocID="{E1E416F0-BCD4-4BC2-823F-60C4F8B0CB85}" presName="background" presStyleLbl="node0" presStyleIdx="0" presStyleCnt="1"/>
      <dgm:spPr/>
    </dgm:pt>
    <dgm:pt modelId="{0C80F51F-3151-4149-A088-16C64544B05C}" type="pres">
      <dgm:prSet presAssocID="{E1E416F0-BCD4-4BC2-823F-60C4F8B0CB85}" presName="text" presStyleLbl="fgAcc0" presStyleIdx="0" presStyleCnt="1">
        <dgm:presLayoutVars>
          <dgm:chPref val="3"/>
        </dgm:presLayoutVars>
      </dgm:prSet>
      <dgm:spPr/>
    </dgm:pt>
    <dgm:pt modelId="{8FD853CF-31FE-448B-A9D0-D41475227906}" type="pres">
      <dgm:prSet presAssocID="{E1E416F0-BCD4-4BC2-823F-60C4F8B0CB85}" presName="hierChild2" presStyleCnt="0"/>
      <dgm:spPr/>
    </dgm:pt>
    <dgm:pt modelId="{1CF5EDE3-1B0C-40DA-92EA-3C0F2AAAD332}" type="pres">
      <dgm:prSet presAssocID="{B29E7BA5-AEC0-4BB3-9250-44E2E730B6F8}" presName="Name10" presStyleLbl="parChTrans1D2" presStyleIdx="0" presStyleCnt="3"/>
      <dgm:spPr/>
    </dgm:pt>
    <dgm:pt modelId="{79A09FC7-FD88-4000-9E16-4821C4F0FD59}" type="pres">
      <dgm:prSet presAssocID="{26835F5B-DC0B-4ECE-AD52-4DADD66DC807}" presName="hierRoot2" presStyleCnt="0"/>
      <dgm:spPr/>
    </dgm:pt>
    <dgm:pt modelId="{B49D686A-BF92-48FF-A1BA-3175956521DB}" type="pres">
      <dgm:prSet presAssocID="{26835F5B-DC0B-4ECE-AD52-4DADD66DC807}" presName="composite2" presStyleCnt="0"/>
      <dgm:spPr/>
    </dgm:pt>
    <dgm:pt modelId="{B0C7B874-6984-4B13-93CD-F2BF1F5B91ED}" type="pres">
      <dgm:prSet presAssocID="{26835F5B-DC0B-4ECE-AD52-4DADD66DC807}" presName="background2" presStyleLbl="node2" presStyleIdx="0" presStyleCnt="3"/>
      <dgm:spPr/>
    </dgm:pt>
    <dgm:pt modelId="{C36389EC-CF25-4F9A-AB7B-CA5384168387}" type="pres">
      <dgm:prSet presAssocID="{26835F5B-DC0B-4ECE-AD52-4DADD66DC807}" presName="text2" presStyleLbl="fgAcc2" presStyleIdx="0" presStyleCnt="3">
        <dgm:presLayoutVars>
          <dgm:chPref val="3"/>
        </dgm:presLayoutVars>
      </dgm:prSet>
      <dgm:spPr/>
    </dgm:pt>
    <dgm:pt modelId="{72AA3FC7-809A-4C1A-8FCA-252035825798}" type="pres">
      <dgm:prSet presAssocID="{26835F5B-DC0B-4ECE-AD52-4DADD66DC807}" presName="hierChild3" presStyleCnt="0"/>
      <dgm:spPr/>
    </dgm:pt>
    <dgm:pt modelId="{39733054-942D-4857-B26A-10AA11F27DA3}" type="pres">
      <dgm:prSet presAssocID="{A284598C-D8FB-4524-81F5-D19FE700A87C}" presName="Name17" presStyleLbl="parChTrans1D3" presStyleIdx="0" presStyleCnt="6"/>
      <dgm:spPr/>
    </dgm:pt>
    <dgm:pt modelId="{2B70E562-2FC4-4893-A35A-F661B6D5C8C7}" type="pres">
      <dgm:prSet presAssocID="{919C0F54-9431-4661-A490-B0B77D90F193}" presName="hierRoot3" presStyleCnt="0"/>
      <dgm:spPr/>
    </dgm:pt>
    <dgm:pt modelId="{C31C43D6-3FFF-40EA-866D-5FAA9484A06F}" type="pres">
      <dgm:prSet presAssocID="{919C0F54-9431-4661-A490-B0B77D90F193}" presName="composite3" presStyleCnt="0"/>
      <dgm:spPr/>
    </dgm:pt>
    <dgm:pt modelId="{176AFC72-4D9C-42E9-A8B7-86C9C8360168}" type="pres">
      <dgm:prSet presAssocID="{919C0F54-9431-4661-A490-B0B77D90F193}" presName="background3" presStyleLbl="node3" presStyleIdx="0" presStyleCnt="6"/>
      <dgm:spPr>
        <a:solidFill>
          <a:schemeClr val="accent1"/>
        </a:solidFill>
      </dgm:spPr>
    </dgm:pt>
    <dgm:pt modelId="{7D01DF0F-6D12-428F-A61F-C2B81811592B}" type="pres">
      <dgm:prSet presAssocID="{919C0F54-9431-4661-A490-B0B77D90F193}" presName="text3" presStyleLbl="fgAcc3" presStyleIdx="0" presStyleCnt="6">
        <dgm:presLayoutVars>
          <dgm:chPref val="3"/>
        </dgm:presLayoutVars>
      </dgm:prSet>
      <dgm:spPr/>
    </dgm:pt>
    <dgm:pt modelId="{1F4B9600-3981-44AE-AD7F-E9B63DDBB99A}" type="pres">
      <dgm:prSet presAssocID="{919C0F54-9431-4661-A490-B0B77D90F193}" presName="hierChild4" presStyleCnt="0"/>
      <dgm:spPr/>
    </dgm:pt>
    <dgm:pt modelId="{1D86674A-B325-4547-BC27-2C532046AA9A}" type="pres">
      <dgm:prSet presAssocID="{60A45D2E-3CC3-466F-9D85-272DB0295383}" presName="Name17" presStyleLbl="parChTrans1D3" presStyleIdx="1" presStyleCnt="6"/>
      <dgm:spPr/>
    </dgm:pt>
    <dgm:pt modelId="{CD9255E2-D8B1-449B-8538-C98A73173186}" type="pres">
      <dgm:prSet presAssocID="{E5BDB264-671C-42D6-9EB0-194FED671F5D}" presName="hierRoot3" presStyleCnt="0"/>
      <dgm:spPr/>
    </dgm:pt>
    <dgm:pt modelId="{5316162E-7F48-446A-8D62-2F69C2A957DC}" type="pres">
      <dgm:prSet presAssocID="{E5BDB264-671C-42D6-9EB0-194FED671F5D}" presName="composite3" presStyleCnt="0"/>
      <dgm:spPr/>
    </dgm:pt>
    <dgm:pt modelId="{30CC2C19-998C-44F4-A2C3-A4108C38B850}" type="pres">
      <dgm:prSet presAssocID="{E5BDB264-671C-42D6-9EB0-194FED671F5D}" presName="background3" presStyleLbl="node3" presStyleIdx="1" presStyleCnt="6"/>
      <dgm:spPr/>
    </dgm:pt>
    <dgm:pt modelId="{60686CED-1CA6-4006-8AFD-BE9503C0566C}" type="pres">
      <dgm:prSet presAssocID="{E5BDB264-671C-42D6-9EB0-194FED671F5D}" presName="text3" presStyleLbl="fgAcc3" presStyleIdx="1" presStyleCnt="6">
        <dgm:presLayoutVars>
          <dgm:chPref val="3"/>
        </dgm:presLayoutVars>
      </dgm:prSet>
      <dgm:spPr/>
    </dgm:pt>
    <dgm:pt modelId="{3A60E0F9-9251-438B-A953-04977226AC21}" type="pres">
      <dgm:prSet presAssocID="{E5BDB264-671C-42D6-9EB0-194FED671F5D}" presName="hierChild4" presStyleCnt="0"/>
      <dgm:spPr/>
    </dgm:pt>
    <dgm:pt modelId="{D332CFB4-BA70-43D3-81E6-40C7B64010E8}" type="pres">
      <dgm:prSet presAssocID="{5C386137-2EDB-4426-8FE1-258770877D18}" presName="Name10" presStyleLbl="parChTrans1D2" presStyleIdx="1" presStyleCnt="3"/>
      <dgm:spPr/>
    </dgm:pt>
    <dgm:pt modelId="{7E2F98BB-6DB9-4EBB-9187-D30821780A2C}" type="pres">
      <dgm:prSet presAssocID="{C60D723C-7AF4-476E-BFD8-B935DA5A55E7}" presName="hierRoot2" presStyleCnt="0"/>
      <dgm:spPr/>
    </dgm:pt>
    <dgm:pt modelId="{222AC77A-FE6B-4FB9-820B-5C6BD7C03039}" type="pres">
      <dgm:prSet presAssocID="{C60D723C-7AF4-476E-BFD8-B935DA5A55E7}" presName="composite2" presStyleCnt="0"/>
      <dgm:spPr/>
    </dgm:pt>
    <dgm:pt modelId="{D1A79FEE-D9A8-4CED-9D46-78C9BB78135B}" type="pres">
      <dgm:prSet presAssocID="{C60D723C-7AF4-476E-BFD8-B935DA5A55E7}" presName="background2" presStyleLbl="node2" presStyleIdx="1" presStyleCnt="3"/>
      <dgm:spPr/>
    </dgm:pt>
    <dgm:pt modelId="{A93D87F8-D0C2-4030-9B9D-3B8214AE28E4}" type="pres">
      <dgm:prSet presAssocID="{C60D723C-7AF4-476E-BFD8-B935DA5A55E7}" presName="text2" presStyleLbl="fgAcc2" presStyleIdx="1" presStyleCnt="3">
        <dgm:presLayoutVars>
          <dgm:chPref val="3"/>
        </dgm:presLayoutVars>
      </dgm:prSet>
      <dgm:spPr/>
    </dgm:pt>
    <dgm:pt modelId="{C70E987B-6D59-4972-854C-DDCF2CB6F211}" type="pres">
      <dgm:prSet presAssocID="{C60D723C-7AF4-476E-BFD8-B935DA5A55E7}" presName="hierChild3" presStyleCnt="0"/>
      <dgm:spPr/>
    </dgm:pt>
    <dgm:pt modelId="{4272813D-F346-446F-815D-C5925CEF8D81}" type="pres">
      <dgm:prSet presAssocID="{4C262F1A-F30F-417B-BE6F-CAF0B0C9058E}" presName="Name17" presStyleLbl="parChTrans1D3" presStyleIdx="2" presStyleCnt="6"/>
      <dgm:spPr/>
    </dgm:pt>
    <dgm:pt modelId="{230045BA-9FDC-4298-8BEF-DE1C5444D249}" type="pres">
      <dgm:prSet presAssocID="{6E004C61-A5C8-4B0E-8D28-40AC6B30F02E}" presName="hierRoot3" presStyleCnt="0"/>
      <dgm:spPr/>
    </dgm:pt>
    <dgm:pt modelId="{3CC96297-1641-4F00-9253-832BDE52C26C}" type="pres">
      <dgm:prSet presAssocID="{6E004C61-A5C8-4B0E-8D28-40AC6B30F02E}" presName="composite3" presStyleCnt="0"/>
      <dgm:spPr/>
    </dgm:pt>
    <dgm:pt modelId="{F59F74C9-EE63-4D18-BD78-08DACB9B649A}" type="pres">
      <dgm:prSet presAssocID="{6E004C61-A5C8-4B0E-8D28-40AC6B30F02E}" presName="background3" presStyleLbl="node3" presStyleIdx="2" presStyleCnt="6"/>
      <dgm:spPr>
        <a:solidFill>
          <a:schemeClr val="accent1"/>
        </a:solidFill>
      </dgm:spPr>
    </dgm:pt>
    <dgm:pt modelId="{AE4B29A2-192E-4E1F-B8A7-57C505C8AD8E}" type="pres">
      <dgm:prSet presAssocID="{6E004C61-A5C8-4B0E-8D28-40AC6B30F02E}" presName="text3" presStyleLbl="fgAcc3" presStyleIdx="2" presStyleCnt="6">
        <dgm:presLayoutVars>
          <dgm:chPref val="3"/>
        </dgm:presLayoutVars>
      </dgm:prSet>
      <dgm:spPr/>
    </dgm:pt>
    <dgm:pt modelId="{D70387D7-771D-43A9-B484-68D798E53A9D}" type="pres">
      <dgm:prSet presAssocID="{6E004C61-A5C8-4B0E-8D28-40AC6B30F02E}" presName="hierChild4" presStyleCnt="0"/>
      <dgm:spPr/>
    </dgm:pt>
    <dgm:pt modelId="{B1E25FED-6493-4937-A13E-F8B405AFA272}" type="pres">
      <dgm:prSet presAssocID="{B86A41CC-F2BB-4955-BB36-B59C5BC50584}" presName="Name17" presStyleLbl="parChTrans1D3" presStyleIdx="3" presStyleCnt="6"/>
      <dgm:spPr/>
    </dgm:pt>
    <dgm:pt modelId="{94F83CD4-1B34-4673-BBA6-3C3614394BD0}" type="pres">
      <dgm:prSet presAssocID="{600E6068-2B58-495F-8492-F9AE9BB2FCB4}" presName="hierRoot3" presStyleCnt="0"/>
      <dgm:spPr/>
    </dgm:pt>
    <dgm:pt modelId="{7DDFDBE8-BCC9-44A3-A4E6-D8CDBB149209}" type="pres">
      <dgm:prSet presAssocID="{600E6068-2B58-495F-8492-F9AE9BB2FCB4}" presName="composite3" presStyleCnt="0"/>
      <dgm:spPr/>
    </dgm:pt>
    <dgm:pt modelId="{E76C52C5-A912-43CA-B21E-64FB2A3561D5}" type="pres">
      <dgm:prSet presAssocID="{600E6068-2B58-495F-8492-F9AE9BB2FCB4}" presName="background3" presStyleLbl="node3" presStyleIdx="3" presStyleCnt="6"/>
      <dgm:spPr/>
    </dgm:pt>
    <dgm:pt modelId="{2112556A-5CDE-48BE-9476-A68F7273DF44}" type="pres">
      <dgm:prSet presAssocID="{600E6068-2B58-495F-8492-F9AE9BB2FCB4}" presName="text3" presStyleLbl="fgAcc3" presStyleIdx="3" presStyleCnt="6">
        <dgm:presLayoutVars>
          <dgm:chPref val="3"/>
        </dgm:presLayoutVars>
      </dgm:prSet>
      <dgm:spPr/>
    </dgm:pt>
    <dgm:pt modelId="{D0142DE7-3CBE-4A60-822E-2E24886193BB}" type="pres">
      <dgm:prSet presAssocID="{600E6068-2B58-495F-8492-F9AE9BB2FCB4}" presName="hierChild4" presStyleCnt="0"/>
      <dgm:spPr/>
    </dgm:pt>
    <dgm:pt modelId="{305D26CF-A9AD-4864-8A17-7E0C8BEFEA54}" type="pres">
      <dgm:prSet presAssocID="{5E936744-784D-4FA8-A6FB-5519D05030AE}" presName="Name23" presStyleLbl="parChTrans1D4" presStyleIdx="0" presStyleCnt="3"/>
      <dgm:spPr/>
    </dgm:pt>
    <dgm:pt modelId="{3455759E-F03B-4CF5-8D85-33965C623208}" type="pres">
      <dgm:prSet presAssocID="{2C7A28F2-5D98-4EE5-B7E0-A3D665434795}" presName="hierRoot4" presStyleCnt="0"/>
      <dgm:spPr/>
    </dgm:pt>
    <dgm:pt modelId="{CF1CD87B-FEAC-4EF3-A8C6-C8B8108CF3E7}" type="pres">
      <dgm:prSet presAssocID="{2C7A28F2-5D98-4EE5-B7E0-A3D665434795}" presName="composite4" presStyleCnt="0"/>
      <dgm:spPr/>
    </dgm:pt>
    <dgm:pt modelId="{27DC3FD5-9F95-4C03-96B4-52979E183CE5}" type="pres">
      <dgm:prSet presAssocID="{2C7A28F2-5D98-4EE5-B7E0-A3D665434795}" presName="background4" presStyleLbl="node4" presStyleIdx="0" presStyleCnt="3"/>
      <dgm:spPr/>
    </dgm:pt>
    <dgm:pt modelId="{18377ED8-F506-4843-BBDA-6E6903A0F0B2}" type="pres">
      <dgm:prSet presAssocID="{2C7A28F2-5D98-4EE5-B7E0-A3D665434795}" presName="text4" presStyleLbl="fgAcc4" presStyleIdx="0" presStyleCnt="3">
        <dgm:presLayoutVars>
          <dgm:chPref val="3"/>
        </dgm:presLayoutVars>
      </dgm:prSet>
      <dgm:spPr/>
    </dgm:pt>
    <dgm:pt modelId="{7BECE920-41D0-47D5-AC83-2C30BF3BE6DE}" type="pres">
      <dgm:prSet presAssocID="{2C7A28F2-5D98-4EE5-B7E0-A3D665434795}" presName="hierChild5" presStyleCnt="0"/>
      <dgm:spPr/>
    </dgm:pt>
    <dgm:pt modelId="{AB54E2DD-308B-43DF-8A48-AA18419FC993}" type="pres">
      <dgm:prSet presAssocID="{58A9551A-0FB3-43B4-9C93-DF59CCA5F8FA}" presName="Name10" presStyleLbl="parChTrans1D2" presStyleIdx="2" presStyleCnt="3"/>
      <dgm:spPr/>
    </dgm:pt>
    <dgm:pt modelId="{35FE74C4-DADC-4F80-8AF6-1A3E429D99EC}" type="pres">
      <dgm:prSet presAssocID="{8396EF45-15FC-41E8-8B38-804BD7AC4CA0}" presName="hierRoot2" presStyleCnt="0"/>
      <dgm:spPr/>
    </dgm:pt>
    <dgm:pt modelId="{1FBCF692-7409-4F82-8CCB-24689F6934DC}" type="pres">
      <dgm:prSet presAssocID="{8396EF45-15FC-41E8-8B38-804BD7AC4CA0}" presName="composite2" presStyleCnt="0"/>
      <dgm:spPr/>
    </dgm:pt>
    <dgm:pt modelId="{262AF2EA-AF55-41B6-96C2-56682993313D}" type="pres">
      <dgm:prSet presAssocID="{8396EF45-15FC-41E8-8B38-804BD7AC4CA0}" presName="background2" presStyleLbl="node2" presStyleIdx="2" presStyleCnt="3"/>
      <dgm:spPr/>
    </dgm:pt>
    <dgm:pt modelId="{18C0AAE8-4A00-413F-BAD3-05E83E250522}" type="pres">
      <dgm:prSet presAssocID="{8396EF45-15FC-41E8-8B38-804BD7AC4CA0}" presName="text2" presStyleLbl="fgAcc2" presStyleIdx="2" presStyleCnt="3">
        <dgm:presLayoutVars>
          <dgm:chPref val="3"/>
        </dgm:presLayoutVars>
      </dgm:prSet>
      <dgm:spPr/>
    </dgm:pt>
    <dgm:pt modelId="{76025C00-DCDF-4699-B812-68F72CE1AF97}" type="pres">
      <dgm:prSet presAssocID="{8396EF45-15FC-41E8-8B38-804BD7AC4CA0}" presName="hierChild3" presStyleCnt="0"/>
      <dgm:spPr/>
    </dgm:pt>
    <dgm:pt modelId="{528CBA36-2136-42B4-A9CD-AC4008368277}" type="pres">
      <dgm:prSet presAssocID="{2B0B3802-C112-4BC0-AB7F-E8E8C4373286}" presName="Name17" presStyleLbl="parChTrans1D3" presStyleIdx="4" presStyleCnt="6"/>
      <dgm:spPr/>
    </dgm:pt>
    <dgm:pt modelId="{B56668DF-5E14-404D-A462-44C203CEFC53}" type="pres">
      <dgm:prSet presAssocID="{5EE90981-E039-4C0B-92DE-D70B5B8AC820}" presName="hierRoot3" presStyleCnt="0"/>
      <dgm:spPr/>
    </dgm:pt>
    <dgm:pt modelId="{77A7205E-1AB3-4B74-A65F-0AEB6A1D07F3}" type="pres">
      <dgm:prSet presAssocID="{5EE90981-E039-4C0B-92DE-D70B5B8AC820}" presName="composite3" presStyleCnt="0"/>
      <dgm:spPr/>
    </dgm:pt>
    <dgm:pt modelId="{C3F8D54D-976C-480E-B401-37524DC3DE2C}" type="pres">
      <dgm:prSet presAssocID="{5EE90981-E039-4C0B-92DE-D70B5B8AC820}" presName="background3" presStyleLbl="node3" presStyleIdx="4" presStyleCnt="6"/>
      <dgm:spPr/>
    </dgm:pt>
    <dgm:pt modelId="{A67807B0-9686-448C-8BC2-4396F2C6C7E4}" type="pres">
      <dgm:prSet presAssocID="{5EE90981-E039-4C0B-92DE-D70B5B8AC820}" presName="text3" presStyleLbl="fgAcc3" presStyleIdx="4" presStyleCnt="6">
        <dgm:presLayoutVars>
          <dgm:chPref val="3"/>
        </dgm:presLayoutVars>
      </dgm:prSet>
      <dgm:spPr/>
    </dgm:pt>
    <dgm:pt modelId="{ECB8577F-31E6-4AFE-8C55-33A75DAC649B}" type="pres">
      <dgm:prSet presAssocID="{5EE90981-E039-4C0B-92DE-D70B5B8AC820}" presName="hierChild4" presStyleCnt="0"/>
      <dgm:spPr/>
    </dgm:pt>
    <dgm:pt modelId="{A768A64A-E420-4F39-BE55-407C4E8898CC}" type="pres">
      <dgm:prSet presAssocID="{B237B4CC-D71F-4B7D-8098-DFF7CCB8A4CF}" presName="Name17" presStyleLbl="parChTrans1D3" presStyleIdx="5" presStyleCnt="6"/>
      <dgm:spPr/>
    </dgm:pt>
    <dgm:pt modelId="{4A5E4373-98B8-4D68-BB9F-97B348DC4B53}" type="pres">
      <dgm:prSet presAssocID="{318FE9DE-F30F-42E9-A3E7-A57CF52A5019}" presName="hierRoot3" presStyleCnt="0"/>
      <dgm:spPr/>
    </dgm:pt>
    <dgm:pt modelId="{68DA6CF9-112E-4BE6-915F-8748ECBDB817}" type="pres">
      <dgm:prSet presAssocID="{318FE9DE-F30F-42E9-A3E7-A57CF52A5019}" presName="composite3" presStyleCnt="0"/>
      <dgm:spPr/>
    </dgm:pt>
    <dgm:pt modelId="{586F16B8-E91B-4FD5-B394-7DF9FEF5D442}" type="pres">
      <dgm:prSet presAssocID="{318FE9DE-F30F-42E9-A3E7-A57CF52A5019}" presName="background3" presStyleLbl="node3" presStyleIdx="5" presStyleCnt="6"/>
      <dgm:spPr/>
    </dgm:pt>
    <dgm:pt modelId="{F3ACB81E-167E-4C6C-918F-1D143B5B079D}" type="pres">
      <dgm:prSet presAssocID="{318FE9DE-F30F-42E9-A3E7-A57CF52A5019}" presName="text3" presStyleLbl="fgAcc3" presStyleIdx="5" presStyleCnt="6">
        <dgm:presLayoutVars>
          <dgm:chPref val="3"/>
        </dgm:presLayoutVars>
      </dgm:prSet>
      <dgm:spPr/>
    </dgm:pt>
    <dgm:pt modelId="{F7B7A0F4-30EB-4960-A8E6-271EB62F96A7}" type="pres">
      <dgm:prSet presAssocID="{318FE9DE-F30F-42E9-A3E7-A57CF52A5019}" presName="hierChild4" presStyleCnt="0"/>
      <dgm:spPr/>
    </dgm:pt>
    <dgm:pt modelId="{9F7A569B-580C-42B6-B506-F524A9E05212}" type="pres">
      <dgm:prSet presAssocID="{B92281AC-E6CE-439C-BB56-9A7C40CB0100}" presName="Name23" presStyleLbl="parChTrans1D4" presStyleIdx="1" presStyleCnt="3"/>
      <dgm:spPr/>
    </dgm:pt>
    <dgm:pt modelId="{6DA666F7-CAB7-471B-BF54-ECC54E466162}" type="pres">
      <dgm:prSet presAssocID="{40DC0C5F-A7B9-4A14-BC4E-21AE0B47CC4F}" presName="hierRoot4" presStyleCnt="0"/>
      <dgm:spPr/>
    </dgm:pt>
    <dgm:pt modelId="{60D008C3-5280-45C1-AC55-6ABF099768FE}" type="pres">
      <dgm:prSet presAssocID="{40DC0C5F-A7B9-4A14-BC4E-21AE0B47CC4F}" presName="composite4" presStyleCnt="0"/>
      <dgm:spPr/>
    </dgm:pt>
    <dgm:pt modelId="{D16687B7-10A3-4BCB-A955-DEE3C66A1340}" type="pres">
      <dgm:prSet presAssocID="{40DC0C5F-A7B9-4A14-BC4E-21AE0B47CC4F}" presName="background4" presStyleLbl="node4" presStyleIdx="1" presStyleCnt="3"/>
      <dgm:spPr>
        <a:solidFill>
          <a:schemeClr val="accent1"/>
        </a:solidFill>
      </dgm:spPr>
    </dgm:pt>
    <dgm:pt modelId="{3AD5887B-2956-4F54-A4A7-794EE195B5FA}" type="pres">
      <dgm:prSet presAssocID="{40DC0C5F-A7B9-4A14-BC4E-21AE0B47CC4F}" presName="text4" presStyleLbl="fgAcc4" presStyleIdx="1" presStyleCnt="3">
        <dgm:presLayoutVars>
          <dgm:chPref val="3"/>
        </dgm:presLayoutVars>
      </dgm:prSet>
      <dgm:spPr/>
    </dgm:pt>
    <dgm:pt modelId="{E3C3BBE5-1215-4C4F-8B08-C7B535677CAA}" type="pres">
      <dgm:prSet presAssocID="{40DC0C5F-A7B9-4A14-BC4E-21AE0B47CC4F}" presName="hierChild5" presStyleCnt="0"/>
      <dgm:spPr/>
    </dgm:pt>
    <dgm:pt modelId="{D6675267-F819-42C7-9E01-5332FC58CB4C}" type="pres">
      <dgm:prSet presAssocID="{772BFEA8-D8FF-4D31-A824-D6F85EE54B86}" presName="Name23" presStyleLbl="parChTrans1D4" presStyleIdx="2" presStyleCnt="3"/>
      <dgm:spPr/>
    </dgm:pt>
    <dgm:pt modelId="{3C3A2D3A-4BB9-4F5A-9925-DE83286B44C4}" type="pres">
      <dgm:prSet presAssocID="{5683C251-D27B-4E23-B5D1-24B6D9154D67}" presName="hierRoot4" presStyleCnt="0"/>
      <dgm:spPr/>
    </dgm:pt>
    <dgm:pt modelId="{8BF6197A-7555-43B0-A4E7-588C455F697E}" type="pres">
      <dgm:prSet presAssocID="{5683C251-D27B-4E23-B5D1-24B6D9154D67}" presName="composite4" presStyleCnt="0"/>
      <dgm:spPr/>
    </dgm:pt>
    <dgm:pt modelId="{B0B1A65A-5520-4C7D-B889-C685A75E7E6E}" type="pres">
      <dgm:prSet presAssocID="{5683C251-D27B-4E23-B5D1-24B6D9154D67}" presName="background4" presStyleLbl="node4" presStyleIdx="2" presStyleCnt="3"/>
      <dgm:spPr/>
    </dgm:pt>
    <dgm:pt modelId="{9CEE9DB3-D0DF-402D-A598-C0B61E8E80B1}" type="pres">
      <dgm:prSet presAssocID="{5683C251-D27B-4E23-B5D1-24B6D9154D67}" presName="text4" presStyleLbl="fgAcc4" presStyleIdx="2" presStyleCnt="3">
        <dgm:presLayoutVars>
          <dgm:chPref val="3"/>
        </dgm:presLayoutVars>
      </dgm:prSet>
      <dgm:spPr/>
    </dgm:pt>
    <dgm:pt modelId="{78385AC0-F774-423C-B98D-6B81296E29A5}" type="pres">
      <dgm:prSet presAssocID="{5683C251-D27B-4E23-B5D1-24B6D9154D67}" presName="hierChild5" presStyleCnt="0"/>
      <dgm:spPr/>
    </dgm:pt>
  </dgm:ptLst>
  <dgm:cxnLst>
    <dgm:cxn modelId="{76A7F908-16FA-47F4-88A4-CCC096EECD35}" type="presOf" srcId="{6E004C61-A5C8-4B0E-8D28-40AC6B30F02E}" destId="{AE4B29A2-192E-4E1F-B8A7-57C505C8AD8E}" srcOrd="0" destOrd="0" presId="urn:microsoft.com/office/officeart/2005/8/layout/hierarchy1"/>
    <dgm:cxn modelId="{E7393013-C8FB-4F3C-A351-31433198DC1C}" type="presOf" srcId="{B237B4CC-D71F-4B7D-8098-DFF7CCB8A4CF}" destId="{A768A64A-E420-4F39-BE55-407C4E8898CC}" srcOrd="0" destOrd="0" presId="urn:microsoft.com/office/officeart/2005/8/layout/hierarchy1"/>
    <dgm:cxn modelId="{85B4D31D-9FB3-4D37-A906-C7E5F78E77AB}" srcId="{26835F5B-DC0B-4ECE-AD52-4DADD66DC807}" destId="{E5BDB264-671C-42D6-9EB0-194FED671F5D}" srcOrd="1" destOrd="0" parTransId="{60A45D2E-3CC3-466F-9D85-272DB0295383}" sibTransId="{F6128AF0-6E99-464F-8C68-70689B0C2BEB}"/>
    <dgm:cxn modelId="{9BF6D71E-D45E-4AFA-A3FD-FB092A75A953}" type="presOf" srcId="{5C386137-2EDB-4426-8FE1-258770877D18}" destId="{D332CFB4-BA70-43D3-81E6-40C7B64010E8}" srcOrd="0" destOrd="0" presId="urn:microsoft.com/office/officeart/2005/8/layout/hierarchy1"/>
    <dgm:cxn modelId="{05FA4E1F-32AD-4B15-AE62-4210130BC00B}" type="presOf" srcId="{E1E416F0-BCD4-4BC2-823F-60C4F8B0CB85}" destId="{0C80F51F-3151-4149-A088-16C64544B05C}" srcOrd="0" destOrd="0" presId="urn:microsoft.com/office/officeart/2005/8/layout/hierarchy1"/>
    <dgm:cxn modelId="{97CFEC27-FADE-4B1C-97A4-0A74DDB4FDF8}" srcId="{600E6068-2B58-495F-8492-F9AE9BB2FCB4}" destId="{2C7A28F2-5D98-4EE5-B7E0-A3D665434795}" srcOrd="0" destOrd="0" parTransId="{5E936744-784D-4FA8-A6FB-5519D05030AE}" sibTransId="{0AB849E2-4976-41E2-90E1-2A7CC05F9E82}"/>
    <dgm:cxn modelId="{EB7A7A2C-0D5E-4DF2-B73D-C7E636873C95}" srcId="{E1E416F0-BCD4-4BC2-823F-60C4F8B0CB85}" destId="{26835F5B-DC0B-4ECE-AD52-4DADD66DC807}" srcOrd="0" destOrd="0" parTransId="{B29E7BA5-AEC0-4BB3-9250-44E2E730B6F8}" sibTransId="{3F9BBB16-1D5A-4A06-B4E6-416B6DA752F6}"/>
    <dgm:cxn modelId="{4D73A738-165B-435B-864B-69021E369557}" type="presOf" srcId="{B29E7BA5-AEC0-4BB3-9250-44E2E730B6F8}" destId="{1CF5EDE3-1B0C-40DA-92EA-3C0F2AAAD332}" srcOrd="0" destOrd="0" presId="urn:microsoft.com/office/officeart/2005/8/layout/hierarchy1"/>
    <dgm:cxn modelId="{E1C0263B-82F8-4975-B843-AE89435C3488}" type="presOf" srcId="{5683C251-D27B-4E23-B5D1-24B6D9154D67}" destId="{9CEE9DB3-D0DF-402D-A598-C0B61E8E80B1}" srcOrd="0" destOrd="0" presId="urn:microsoft.com/office/officeart/2005/8/layout/hierarchy1"/>
    <dgm:cxn modelId="{EA613C3B-0B09-4C84-B4BB-7E48A11CD64E}" type="presOf" srcId="{A284598C-D8FB-4524-81F5-D19FE700A87C}" destId="{39733054-942D-4857-B26A-10AA11F27DA3}" srcOrd="0" destOrd="0" presId="urn:microsoft.com/office/officeart/2005/8/layout/hierarchy1"/>
    <dgm:cxn modelId="{F5A5953E-1473-444A-82F3-441ED7E9A16D}" type="presOf" srcId="{26835F5B-DC0B-4ECE-AD52-4DADD66DC807}" destId="{C36389EC-CF25-4F9A-AB7B-CA5384168387}" srcOrd="0" destOrd="0" presId="urn:microsoft.com/office/officeart/2005/8/layout/hierarchy1"/>
    <dgm:cxn modelId="{4FBC5547-0FFB-46DE-946C-07E3856ECBD6}" type="presOf" srcId="{318FE9DE-F30F-42E9-A3E7-A57CF52A5019}" destId="{F3ACB81E-167E-4C6C-918F-1D143B5B079D}" srcOrd="0" destOrd="0" presId="urn:microsoft.com/office/officeart/2005/8/layout/hierarchy1"/>
    <dgm:cxn modelId="{B8D70948-2512-44E3-8871-D5CD91D25007}" type="presOf" srcId="{48B5F856-6A2E-4FA0-8501-CAFC770EB30E}" destId="{0B436871-5C88-41AD-9DEA-985FB4F9265B}" srcOrd="0" destOrd="0" presId="urn:microsoft.com/office/officeart/2005/8/layout/hierarchy1"/>
    <dgm:cxn modelId="{7FEE1648-7D09-4403-95BC-9DFB69D09F62}" srcId="{26835F5B-DC0B-4ECE-AD52-4DADD66DC807}" destId="{919C0F54-9431-4661-A490-B0B77D90F193}" srcOrd="0" destOrd="0" parTransId="{A284598C-D8FB-4524-81F5-D19FE700A87C}" sibTransId="{ACB98F0E-C14F-4052-B2E7-DF237C381425}"/>
    <dgm:cxn modelId="{2004ED4C-31AC-4BE7-9BCD-ADC465E38CBA}" type="presOf" srcId="{5EE90981-E039-4C0B-92DE-D70B5B8AC820}" destId="{A67807B0-9686-448C-8BC2-4396F2C6C7E4}" srcOrd="0" destOrd="0" presId="urn:microsoft.com/office/officeart/2005/8/layout/hierarchy1"/>
    <dgm:cxn modelId="{75801652-5BA6-48C5-BAF9-F5CC6B2FD18D}" srcId="{8396EF45-15FC-41E8-8B38-804BD7AC4CA0}" destId="{5EE90981-E039-4C0B-92DE-D70B5B8AC820}" srcOrd="0" destOrd="0" parTransId="{2B0B3802-C112-4BC0-AB7F-E8E8C4373286}" sibTransId="{7436ECA1-ED93-455F-9154-FA5708997F2E}"/>
    <dgm:cxn modelId="{9DF46753-54E7-4FA3-BBFB-EA8B1C341AB5}" type="presOf" srcId="{772BFEA8-D8FF-4D31-A824-D6F85EE54B86}" destId="{D6675267-F819-42C7-9E01-5332FC58CB4C}" srcOrd="0" destOrd="0" presId="urn:microsoft.com/office/officeart/2005/8/layout/hierarchy1"/>
    <dgm:cxn modelId="{9E4BFD53-CA3F-4BF1-8D44-D915CDA5DB46}" srcId="{48B5F856-6A2E-4FA0-8501-CAFC770EB30E}" destId="{E1E416F0-BCD4-4BC2-823F-60C4F8B0CB85}" srcOrd="0" destOrd="0" parTransId="{6532395A-9DD0-4F06-AB61-54A19C7AB905}" sibTransId="{4300824B-E543-4502-A71E-11AD20FBAB35}"/>
    <dgm:cxn modelId="{9EAFB356-1CC3-4DAB-91B0-4AF9D3908900}" type="presOf" srcId="{C60D723C-7AF4-476E-BFD8-B935DA5A55E7}" destId="{A93D87F8-D0C2-4030-9B9D-3B8214AE28E4}" srcOrd="0" destOrd="0" presId="urn:microsoft.com/office/officeart/2005/8/layout/hierarchy1"/>
    <dgm:cxn modelId="{F89DAB60-4587-42C4-ACDD-08D576AA175D}" type="presOf" srcId="{E5BDB264-671C-42D6-9EB0-194FED671F5D}" destId="{60686CED-1CA6-4006-8AFD-BE9503C0566C}" srcOrd="0" destOrd="0" presId="urn:microsoft.com/office/officeart/2005/8/layout/hierarchy1"/>
    <dgm:cxn modelId="{C862BE64-CCBC-4A2F-BAA0-F91E0C9FAA90}" srcId="{318FE9DE-F30F-42E9-A3E7-A57CF52A5019}" destId="{5683C251-D27B-4E23-B5D1-24B6D9154D67}" srcOrd="1" destOrd="0" parTransId="{772BFEA8-D8FF-4D31-A824-D6F85EE54B86}" sibTransId="{2226C30F-DEDC-4A2D-BC8A-779821D9E8C0}"/>
    <dgm:cxn modelId="{3638A37A-8C5E-462D-B36F-70D3DE7FDAB2}" srcId="{318FE9DE-F30F-42E9-A3E7-A57CF52A5019}" destId="{40DC0C5F-A7B9-4A14-BC4E-21AE0B47CC4F}" srcOrd="0" destOrd="0" parTransId="{B92281AC-E6CE-439C-BB56-9A7C40CB0100}" sibTransId="{15D65A81-6D32-4F39-BCBA-F4FDF93889FD}"/>
    <dgm:cxn modelId="{E562437C-2AED-4F9C-8AE6-1E86964FA194}" srcId="{C60D723C-7AF4-476E-BFD8-B935DA5A55E7}" destId="{600E6068-2B58-495F-8492-F9AE9BB2FCB4}" srcOrd="1" destOrd="0" parTransId="{B86A41CC-F2BB-4955-BB36-B59C5BC50584}" sibTransId="{CF4B4AA8-E842-437C-87E4-966C302009F6}"/>
    <dgm:cxn modelId="{29EADF7F-3E88-4555-8156-8C25758A80E9}" type="presOf" srcId="{600E6068-2B58-495F-8492-F9AE9BB2FCB4}" destId="{2112556A-5CDE-48BE-9476-A68F7273DF44}" srcOrd="0" destOrd="0" presId="urn:microsoft.com/office/officeart/2005/8/layout/hierarchy1"/>
    <dgm:cxn modelId="{125C0288-5C90-4A2E-BBA5-B887FFE84ACE}" srcId="{E1E416F0-BCD4-4BC2-823F-60C4F8B0CB85}" destId="{C60D723C-7AF4-476E-BFD8-B935DA5A55E7}" srcOrd="1" destOrd="0" parTransId="{5C386137-2EDB-4426-8FE1-258770877D18}" sibTransId="{5C30D38E-558F-4742-B58B-5DC72B09E15F}"/>
    <dgm:cxn modelId="{7D45F692-D08B-45D2-BB12-45C5D7BD08D6}" type="presOf" srcId="{2C7A28F2-5D98-4EE5-B7E0-A3D665434795}" destId="{18377ED8-F506-4843-BBDA-6E6903A0F0B2}" srcOrd="0" destOrd="0" presId="urn:microsoft.com/office/officeart/2005/8/layout/hierarchy1"/>
    <dgm:cxn modelId="{726CEA93-37F4-4301-AE28-C483581D4ED3}" srcId="{C60D723C-7AF4-476E-BFD8-B935DA5A55E7}" destId="{6E004C61-A5C8-4B0E-8D28-40AC6B30F02E}" srcOrd="0" destOrd="0" parTransId="{4C262F1A-F30F-417B-BE6F-CAF0B0C9058E}" sibTransId="{562B4C01-0011-4A1C-A469-772053364A11}"/>
    <dgm:cxn modelId="{EFE67F97-3D85-436A-8C15-825BC7303226}" type="presOf" srcId="{40DC0C5F-A7B9-4A14-BC4E-21AE0B47CC4F}" destId="{3AD5887B-2956-4F54-A4A7-794EE195B5FA}" srcOrd="0" destOrd="0" presId="urn:microsoft.com/office/officeart/2005/8/layout/hierarchy1"/>
    <dgm:cxn modelId="{B18BBA9E-339E-4E79-8F31-79582AB6D69F}" type="presOf" srcId="{8396EF45-15FC-41E8-8B38-804BD7AC4CA0}" destId="{18C0AAE8-4A00-413F-BAD3-05E83E250522}" srcOrd="0" destOrd="0" presId="urn:microsoft.com/office/officeart/2005/8/layout/hierarchy1"/>
    <dgm:cxn modelId="{E53DACA9-4B22-4F90-B4EE-8B67D2BCA09B}" srcId="{8396EF45-15FC-41E8-8B38-804BD7AC4CA0}" destId="{318FE9DE-F30F-42E9-A3E7-A57CF52A5019}" srcOrd="1" destOrd="0" parTransId="{B237B4CC-D71F-4B7D-8098-DFF7CCB8A4CF}" sibTransId="{39881839-1C32-4D6D-A9B6-6ACD5F41D784}"/>
    <dgm:cxn modelId="{458ED2AA-B62F-47D5-BE73-BBCC25926A40}" type="presOf" srcId="{58A9551A-0FB3-43B4-9C93-DF59CCA5F8FA}" destId="{AB54E2DD-308B-43DF-8A48-AA18419FC993}" srcOrd="0" destOrd="0" presId="urn:microsoft.com/office/officeart/2005/8/layout/hierarchy1"/>
    <dgm:cxn modelId="{03629AB3-C4AB-4E15-8645-30F8FC42CD73}" type="presOf" srcId="{60A45D2E-3CC3-466F-9D85-272DB0295383}" destId="{1D86674A-B325-4547-BC27-2C532046AA9A}" srcOrd="0" destOrd="0" presId="urn:microsoft.com/office/officeart/2005/8/layout/hierarchy1"/>
    <dgm:cxn modelId="{82BA0DBB-054D-46BB-92FC-6C9A476B0468}" type="presOf" srcId="{B86A41CC-F2BB-4955-BB36-B59C5BC50584}" destId="{B1E25FED-6493-4937-A13E-F8B405AFA272}" srcOrd="0" destOrd="0" presId="urn:microsoft.com/office/officeart/2005/8/layout/hierarchy1"/>
    <dgm:cxn modelId="{BAC7BBC4-F3F3-4AAE-8740-D90B8E69BC1D}" type="presOf" srcId="{919C0F54-9431-4661-A490-B0B77D90F193}" destId="{7D01DF0F-6D12-428F-A61F-C2B81811592B}" srcOrd="0" destOrd="0" presId="urn:microsoft.com/office/officeart/2005/8/layout/hierarchy1"/>
    <dgm:cxn modelId="{63108CCE-EC36-4B70-9BCB-BBAB415D6C5C}" type="presOf" srcId="{5E936744-784D-4FA8-A6FB-5519D05030AE}" destId="{305D26CF-A9AD-4864-8A17-7E0C8BEFEA54}" srcOrd="0" destOrd="0" presId="urn:microsoft.com/office/officeart/2005/8/layout/hierarchy1"/>
    <dgm:cxn modelId="{BEB4E7D3-566A-47B7-91A0-A6FD94648762}" type="presOf" srcId="{4C262F1A-F30F-417B-BE6F-CAF0B0C9058E}" destId="{4272813D-F346-446F-815D-C5925CEF8D81}" srcOrd="0" destOrd="0" presId="urn:microsoft.com/office/officeart/2005/8/layout/hierarchy1"/>
    <dgm:cxn modelId="{BAB684DF-AEAC-4653-B9F8-C6D672287AC0}" type="presOf" srcId="{2B0B3802-C112-4BC0-AB7F-E8E8C4373286}" destId="{528CBA36-2136-42B4-A9CD-AC4008368277}" srcOrd="0" destOrd="0" presId="urn:microsoft.com/office/officeart/2005/8/layout/hierarchy1"/>
    <dgm:cxn modelId="{DFBE64E9-BD2B-4AD8-8731-9DDA04F3200C}" type="presOf" srcId="{B92281AC-E6CE-439C-BB56-9A7C40CB0100}" destId="{9F7A569B-580C-42B6-B506-F524A9E05212}" srcOrd="0" destOrd="0" presId="urn:microsoft.com/office/officeart/2005/8/layout/hierarchy1"/>
    <dgm:cxn modelId="{9B1D31F1-C4E1-40CB-BD5D-0E6084423C62}" srcId="{E1E416F0-BCD4-4BC2-823F-60C4F8B0CB85}" destId="{8396EF45-15FC-41E8-8B38-804BD7AC4CA0}" srcOrd="2" destOrd="0" parTransId="{58A9551A-0FB3-43B4-9C93-DF59CCA5F8FA}" sibTransId="{1DF1ACE4-0E16-41BE-8F11-272EEDEC468A}"/>
    <dgm:cxn modelId="{0031EABB-9778-435A-9CB6-838E85D84E48}" type="presParOf" srcId="{0B436871-5C88-41AD-9DEA-985FB4F9265B}" destId="{F42F4048-9C1B-4B96-8E6A-A34C463D4250}" srcOrd="0" destOrd="0" presId="urn:microsoft.com/office/officeart/2005/8/layout/hierarchy1"/>
    <dgm:cxn modelId="{CB906866-E758-4AC3-B48F-82D96F10646C}" type="presParOf" srcId="{F42F4048-9C1B-4B96-8E6A-A34C463D4250}" destId="{60EBF183-9260-4411-91C0-302A7B0AB511}" srcOrd="0" destOrd="0" presId="urn:microsoft.com/office/officeart/2005/8/layout/hierarchy1"/>
    <dgm:cxn modelId="{40459CF2-54A5-4F4A-A4FA-AE343271C5FB}" type="presParOf" srcId="{60EBF183-9260-4411-91C0-302A7B0AB511}" destId="{68A7E61A-7484-4653-BCEF-F4B454919C10}" srcOrd="0" destOrd="0" presId="urn:microsoft.com/office/officeart/2005/8/layout/hierarchy1"/>
    <dgm:cxn modelId="{E8544444-1026-47F4-B066-D288F78B1245}" type="presParOf" srcId="{60EBF183-9260-4411-91C0-302A7B0AB511}" destId="{0C80F51F-3151-4149-A088-16C64544B05C}" srcOrd="1" destOrd="0" presId="urn:microsoft.com/office/officeart/2005/8/layout/hierarchy1"/>
    <dgm:cxn modelId="{2DD0B0F4-CC89-418E-8BC0-F6628E2BB9BE}" type="presParOf" srcId="{F42F4048-9C1B-4B96-8E6A-A34C463D4250}" destId="{8FD853CF-31FE-448B-A9D0-D41475227906}" srcOrd="1" destOrd="0" presId="urn:microsoft.com/office/officeart/2005/8/layout/hierarchy1"/>
    <dgm:cxn modelId="{731A40ED-4C9B-490F-889B-EDD2008887BF}" type="presParOf" srcId="{8FD853CF-31FE-448B-A9D0-D41475227906}" destId="{1CF5EDE3-1B0C-40DA-92EA-3C0F2AAAD332}" srcOrd="0" destOrd="0" presId="urn:microsoft.com/office/officeart/2005/8/layout/hierarchy1"/>
    <dgm:cxn modelId="{23AFB336-5D81-4469-85B7-01896A2DDC15}" type="presParOf" srcId="{8FD853CF-31FE-448B-A9D0-D41475227906}" destId="{79A09FC7-FD88-4000-9E16-4821C4F0FD59}" srcOrd="1" destOrd="0" presId="urn:microsoft.com/office/officeart/2005/8/layout/hierarchy1"/>
    <dgm:cxn modelId="{4F495F5F-3CAA-4722-BFCA-9ADEA0B80445}" type="presParOf" srcId="{79A09FC7-FD88-4000-9E16-4821C4F0FD59}" destId="{B49D686A-BF92-48FF-A1BA-3175956521DB}" srcOrd="0" destOrd="0" presId="urn:microsoft.com/office/officeart/2005/8/layout/hierarchy1"/>
    <dgm:cxn modelId="{F77AD542-CDCA-4D3E-A3FF-AF08B1189282}" type="presParOf" srcId="{B49D686A-BF92-48FF-A1BA-3175956521DB}" destId="{B0C7B874-6984-4B13-93CD-F2BF1F5B91ED}" srcOrd="0" destOrd="0" presId="urn:microsoft.com/office/officeart/2005/8/layout/hierarchy1"/>
    <dgm:cxn modelId="{01F736F6-75EA-4DBB-97C9-6A3B3BCA3F26}" type="presParOf" srcId="{B49D686A-BF92-48FF-A1BA-3175956521DB}" destId="{C36389EC-CF25-4F9A-AB7B-CA5384168387}" srcOrd="1" destOrd="0" presId="urn:microsoft.com/office/officeart/2005/8/layout/hierarchy1"/>
    <dgm:cxn modelId="{74010D22-DD00-4940-8CE7-7BB082E4E20B}" type="presParOf" srcId="{79A09FC7-FD88-4000-9E16-4821C4F0FD59}" destId="{72AA3FC7-809A-4C1A-8FCA-252035825798}" srcOrd="1" destOrd="0" presId="urn:microsoft.com/office/officeart/2005/8/layout/hierarchy1"/>
    <dgm:cxn modelId="{7FDB615A-CC67-4293-9A52-4D2D3155C164}" type="presParOf" srcId="{72AA3FC7-809A-4C1A-8FCA-252035825798}" destId="{39733054-942D-4857-B26A-10AA11F27DA3}" srcOrd="0" destOrd="0" presId="urn:microsoft.com/office/officeart/2005/8/layout/hierarchy1"/>
    <dgm:cxn modelId="{A0D869FB-9088-4D5C-86BE-B2D4D48CBFF6}" type="presParOf" srcId="{72AA3FC7-809A-4C1A-8FCA-252035825798}" destId="{2B70E562-2FC4-4893-A35A-F661B6D5C8C7}" srcOrd="1" destOrd="0" presId="urn:microsoft.com/office/officeart/2005/8/layout/hierarchy1"/>
    <dgm:cxn modelId="{A25CD09D-5BD7-4094-B7B2-0F2375988787}" type="presParOf" srcId="{2B70E562-2FC4-4893-A35A-F661B6D5C8C7}" destId="{C31C43D6-3FFF-40EA-866D-5FAA9484A06F}" srcOrd="0" destOrd="0" presId="urn:microsoft.com/office/officeart/2005/8/layout/hierarchy1"/>
    <dgm:cxn modelId="{2EE2B8DD-E86C-4A6F-AD3E-93036EF27D1D}" type="presParOf" srcId="{C31C43D6-3FFF-40EA-866D-5FAA9484A06F}" destId="{176AFC72-4D9C-42E9-A8B7-86C9C8360168}" srcOrd="0" destOrd="0" presId="urn:microsoft.com/office/officeart/2005/8/layout/hierarchy1"/>
    <dgm:cxn modelId="{AD30C50D-96AA-4039-A2FF-D4C670537FBB}" type="presParOf" srcId="{C31C43D6-3FFF-40EA-866D-5FAA9484A06F}" destId="{7D01DF0F-6D12-428F-A61F-C2B81811592B}" srcOrd="1" destOrd="0" presId="urn:microsoft.com/office/officeart/2005/8/layout/hierarchy1"/>
    <dgm:cxn modelId="{09C0A315-B329-4272-926B-0E83032F232E}" type="presParOf" srcId="{2B70E562-2FC4-4893-A35A-F661B6D5C8C7}" destId="{1F4B9600-3981-44AE-AD7F-E9B63DDBB99A}" srcOrd="1" destOrd="0" presId="urn:microsoft.com/office/officeart/2005/8/layout/hierarchy1"/>
    <dgm:cxn modelId="{053BEB8E-531B-49CD-8330-BCACD8331A5C}" type="presParOf" srcId="{72AA3FC7-809A-4C1A-8FCA-252035825798}" destId="{1D86674A-B325-4547-BC27-2C532046AA9A}" srcOrd="2" destOrd="0" presId="urn:microsoft.com/office/officeart/2005/8/layout/hierarchy1"/>
    <dgm:cxn modelId="{FAAD304B-40C5-4BCC-ABDA-971885197DC5}" type="presParOf" srcId="{72AA3FC7-809A-4C1A-8FCA-252035825798}" destId="{CD9255E2-D8B1-449B-8538-C98A73173186}" srcOrd="3" destOrd="0" presId="urn:microsoft.com/office/officeart/2005/8/layout/hierarchy1"/>
    <dgm:cxn modelId="{031BE729-98A0-4305-A53E-B27663B4D147}" type="presParOf" srcId="{CD9255E2-D8B1-449B-8538-C98A73173186}" destId="{5316162E-7F48-446A-8D62-2F69C2A957DC}" srcOrd="0" destOrd="0" presId="urn:microsoft.com/office/officeart/2005/8/layout/hierarchy1"/>
    <dgm:cxn modelId="{63AA6AA3-4F9E-45A0-A27C-3332C3C7B1FD}" type="presParOf" srcId="{5316162E-7F48-446A-8D62-2F69C2A957DC}" destId="{30CC2C19-998C-44F4-A2C3-A4108C38B850}" srcOrd="0" destOrd="0" presId="urn:microsoft.com/office/officeart/2005/8/layout/hierarchy1"/>
    <dgm:cxn modelId="{E0502FE7-407B-4988-9DE3-22D3EA0F1B90}" type="presParOf" srcId="{5316162E-7F48-446A-8D62-2F69C2A957DC}" destId="{60686CED-1CA6-4006-8AFD-BE9503C0566C}" srcOrd="1" destOrd="0" presId="urn:microsoft.com/office/officeart/2005/8/layout/hierarchy1"/>
    <dgm:cxn modelId="{E2B18712-34D9-4952-AF57-DDEBC6B7C04B}" type="presParOf" srcId="{CD9255E2-D8B1-449B-8538-C98A73173186}" destId="{3A60E0F9-9251-438B-A953-04977226AC21}" srcOrd="1" destOrd="0" presId="urn:microsoft.com/office/officeart/2005/8/layout/hierarchy1"/>
    <dgm:cxn modelId="{0A37B3A4-4BD0-477B-8716-26BC142311BB}" type="presParOf" srcId="{8FD853CF-31FE-448B-A9D0-D41475227906}" destId="{D332CFB4-BA70-43D3-81E6-40C7B64010E8}" srcOrd="2" destOrd="0" presId="urn:microsoft.com/office/officeart/2005/8/layout/hierarchy1"/>
    <dgm:cxn modelId="{EABC260F-57DC-4291-BE8A-B71B8C5D47C5}" type="presParOf" srcId="{8FD853CF-31FE-448B-A9D0-D41475227906}" destId="{7E2F98BB-6DB9-4EBB-9187-D30821780A2C}" srcOrd="3" destOrd="0" presId="urn:microsoft.com/office/officeart/2005/8/layout/hierarchy1"/>
    <dgm:cxn modelId="{5FB7DA05-A86D-4A4C-92F1-81DE755872EF}" type="presParOf" srcId="{7E2F98BB-6DB9-4EBB-9187-D30821780A2C}" destId="{222AC77A-FE6B-4FB9-820B-5C6BD7C03039}" srcOrd="0" destOrd="0" presId="urn:microsoft.com/office/officeart/2005/8/layout/hierarchy1"/>
    <dgm:cxn modelId="{F61B85D0-9B78-41A2-AC10-2F17DC928E0C}" type="presParOf" srcId="{222AC77A-FE6B-4FB9-820B-5C6BD7C03039}" destId="{D1A79FEE-D9A8-4CED-9D46-78C9BB78135B}" srcOrd="0" destOrd="0" presId="urn:microsoft.com/office/officeart/2005/8/layout/hierarchy1"/>
    <dgm:cxn modelId="{15617394-42D0-4C6C-8F19-B7154898A8B8}" type="presParOf" srcId="{222AC77A-FE6B-4FB9-820B-5C6BD7C03039}" destId="{A93D87F8-D0C2-4030-9B9D-3B8214AE28E4}" srcOrd="1" destOrd="0" presId="urn:microsoft.com/office/officeart/2005/8/layout/hierarchy1"/>
    <dgm:cxn modelId="{E94ADF02-9B90-43A2-81A3-864F15FF0C37}" type="presParOf" srcId="{7E2F98BB-6DB9-4EBB-9187-D30821780A2C}" destId="{C70E987B-6D59-4972-854C-DDCF2CB6F211}" srcOrd="1" destOrd="0" presId="urn:microsoft.com/office/officeart/2005/8/layout/hierarchy1"/>
    <dgm:cxn modelId="{364827C8-4413-4A86-8752-18D530D563A6}" type="presParOf" srcId="{C70E987B-6D59-4972-854C-DDCF2CB6F211}" destId="{4272813D-F346-446F-815D-C5925CEF8D81}" srcOrd="0" destOrd="0" presId="urn:microsoft.com/office/officeart/2005/8/layout/hierarchy1"/>
    <dgm:cxn modelId="{ED4F0198-9B94-4C00-876B-2BDA84BFF367}" type="presParOf" srcId="{C70E987B-6D59-4972-854C-DDCF2CB6F211}" destId="{230045BA-9FDC-4298-8BEF-DE1C5444D249}" srcOrd="1" destOrd="0" presId="urn:microsoft.com/office/officeart/2005/8/layout/hierarchy1"/>
    <dgm:cxn modelId="{B379DE0B-945A-4909-9EC9-D63620DDB111}" type="presParOf" srcId="{230045BA-9FDC-4298-8BEF-DE1C5444D249}" destId="{3CC96297-1641-4F00-9253-832BDE52C26C}" srcOrd="0" destOrd="0" presId="urn:microsoft.com/office/officeart/2005/8/layout/hierarchy1"/>
    <dgm:cxn modelId="{98F22DC7-8921-4BA2-BFFB-CAF1D316E647}" type="presParOf" srcId="{3CC96297-1641-4F00-9253-832BDE52C26C}" destId="{F59F74C9-EE63-4D18-BD78-08DACB9B649A}" srcOrd="0" destOrd="0" presId="urn:microsoft.com/office/officeart/2005/8/layout/hierarchy1"/>
    <dgm:cxn modelId="{046CEFF0-AC84-4F7E-B59F-E9DF6D3C7050}" type="presParOf" srcId="{3CC96297-1641-4F00-9253-832BDE52C26C}" destId="{AE4B29A2-192E-4E1F-B8A7-57C505C8AD8E}" srcOrd="1" destOrd="0" presId="urn:microsoft.com/office/officeart/2005/8/layout/hierarchy1"/>
    <dgm:cxn modelId="{031494B4-813E-4140-9EEF-847705303B17}" type="presParOf" srcId="{230045BA-9FDC-4298-8BEF-DE1C5444D249}" destId="{D70387D7-771D-43A9-B484-68D798E53A9D}" srcOrd="1" destOrd="0" presId="urn:microsoft.com/office/officeart/2005/8/layout/hierarchy1"/>
    <dgm:cxn modelId="{C46D93E5-9CDF-4EBC-9B79-ABE639C62C1E}" type="presParOf" srcId="{C70E987B-6D59-4972-854C-DDCF2CB6F211}" destId="{B1E25FED-6493-4937-A13E-F8B405AFA272}" srcOrd="2" destOrd="0" presId="urn:microsoft.com/office/officeart/2005/8/layout/hierarchy1"/>
    <dgm:cxn modelId="{01C8BBF4-4493-4A18-97E4-8FEFAA175636}" type="presParOf" srcId="{C70E987B-6D59-4972-854C-DDCF2CB6F211}" destId="{94F83CD4-1B34-4673-BBA6-3C3614394BD0}" srcOrd="3" destOrd="0" presId="urn:microsoft.com/office/officeart/2005/8/layout/hierarchy1"/>
    <dgm:cxn modelId="{03DE727B-DA75-4B6A-A40A-2308EF297169}" type="presParOf" srcId="{94F83CD4-1B34-4673-BBA6-3C3614394BD0}" destId="{7DDFDBE8-BCC9-44A3-A4E6-D8CDBB149209}" srcOrd="0" destOrd="0" presId="urn:microsoft.com/office/officeart/2005/8/layout/hierarchy1"/>
    <dgm:cxn modelId="{33412E7D-2624-4ACC-86E0-4964D298F86E}" type="presParOf" srcId="{7DDFDBE8-BCC9-44A3-A4E6-D8CDBB149209}" destId="{E76C52C5-A912-43CA-B21E-64FB2A3561D5}" srcOrd="0" destOrd="0" presId="urn:microsoft.com/office/officeart/2005/8/layout/hierarchy1"/>
    <dgm:cxn modelId="{DB90BACA-C537-4BC1-B3F2-CBB1F815A5EC}" type="presParOf" srcId="{7DDFDBE8-BCC9-44A3-A4E6-D8CDBB149209}" destId="{2112556A-5CDE-48BE-9476-A68F7273DF44}" srcOrd="1" destOrd="0" presId="urn:microsoft.com/office/officeart/2005/8/layout/hierarchy1"/>
    <dgm:cxn modelId="{C11CD7F3-316A-4728-B52B-960CE1952F5E}" type="presParOf" srcId="{94F83CD4-1B34-4673-BBA6-3C3614394BD0}" destId="{D0142DE7-3CBE-4A60-822E-2E24886193BB}" srcOrd="1" destOrd="0" presId="urn:microsoft.com/office/officeart/2005/8/layout/hierarchy1"/>
    <dgm:cxn modelId="{6B68DDAA-35EA-4D91-9168-61BE88F74A2A}" type="presParOf" srcId="{D0142DE7-3CBE-4A60-822E-2E24886193BB}" destId="{305D26CF-A9AD-4864-8A17-7E0C8BEFEA54}" srcOrd="0" destOrd="0" presId="urn:microsoft.com/office/officeart/2005/8/layout/hierarchy1"/>
    <dgm:cxn modelId="{F66860E5-001F-41DE-BDCC-057F4A9EBAFC}" type="presParOf" srcId="{D0142DE7-3CBE-4A60-822E-2E24886193BB}" destId="{3455759E-F03B-4CF5-8D85-33965C623208}" srcOrd="1" destOrd="0" presId="urn:microsoft.com/office/officeart/2005/8/layout/hierarchy1"/>
    <dgm:cxn modelId="{85012A0B-92EE-42A9-9403-58DC0491A274}" type="presParOf" srcId="{3455759E-F03B-4CF5-8D85-33965C623208}" destId="{CF1CD87B-FEAC-4EF3-A8C6-C8B8108CF3E7}" srcOrd="0" destOrd="0" presId="urn:microsoft.com/office/officeart/2005/8/layout/hierarchy1"/>
    <dgm:cxn modelId="{416738D4-0085-41B9-9CEB-9ECB5BD1DD9F}" type="presParOf" srcId="{CF1CD87B-FEAC-4EF3-A8C6-C8B8108CF3E7}" destId="{27DC3FD5-9F95-4C03-96B4-52979E183CE5}" srcOrd="0" destOrd="0" presId="urn:microsoft.com/office/officeart/2005/8/layout/hierarchy1"/>
    <dgm:cxn modelId="{8084F303-198B-4FA6-81AD-52E7A24C4EB4}" type="presParOf" srcId="{CF1CD87B-FEAC-4EF3-A8C6-C8B8108CF3E7}" destId="{18377ED8-F506-4843-BBDA-6E6903A0F0B2}" srcOrd="1" destOrd="0" presId="urn:microsoft.com/office/officeart/2005/8/layout/hierarchy1"/>
    <dgm:cxn modelId="{131E3F93-9B5E-4156-B00A-0D29A4D076E8}" type="presParOf" srcId="{3455759E-F03B-4CF5-8D85-33965C623208}" destId="{7BECE920-41D0-47D5-AC83-2C30BF3BE6DE}" srcOrd="1" destOrd="0" presId="urn:microsoft.com/office/officeart/2005/8/layout/hierarchy1"/>
    <dgm:cxn modelId="{7E510842-932B-4CE6-ADFD-82C79786D50C}" type="presParOf" srcId="{8FD853CF-31FE-448B-A9D0-D41475227906}" destId="{AB54E2DD-308B-43DF-8A48-AA18419FC993}" srcOrd="4" destOrd="0" presId="urn:microsoft.com/office/officeart/2005/8/layout/hierarchy1"/>
    <dgm:cxn modelId="{3AE2BEC5-0084-4DF8-8BD1-B1674CB28605}" type="presParOf" srcId="{8FD853CF-31FE-448B-A9D0-D41475227906}" destId="{35FE74C4-DADC-4F80-8AF6-1A3E429D99EC}" srcOrd="5" destOrd="0" presId="urn:microsoft.com/office/officeart/2005/8/layout/hierarchy1"/>
    <dgm:cxn modelId="{69C1BBF2-A6CA-4BF8-A8FE-18F44CECF1C2}" type="presParOf" srcId="{35FE74C4-DADC-4F80-8AF6-1A3E429D99EC}" destId="{1FBCF692-7409-4F82-8CCB-24689F6934DC}" srcOrd="0" destOrd="0" presId="urn:microsoft.com/office/officeart/2005/8/layout/hierarchy1"/>
    <dgm:cxn modelId="{E8A3E8EA-5FE9-48BA-8099-7BF2CB70B3B4}" type="presParOf" srcId="{1FBCF692-7409-4F82-8CCB-24689F6934DC}" destId="{262AF2EA-AF55-41B6-96C2-56682993313D}" srcOrd="0" destOrd="0" presId="urn:microsoft.com/office/officeart/2005/8/layout/hierarchy1"/>
    <dgm:cxn modelId="{90E0D99D-67F6-4BA0-947D-6D1D83D6B9F4}" type="presParOf" srcId="{1FBCF692-7409-4F82-8CCB-24689F6934DC}" destId="{18C0AAE8-4A00-413F-BAD3-05E83E250522}" srcOrd="1" destOrd="0" presId="urn:microsoft.com/office/officeart/2005/8/layout/hierarchy1"/>
    <dgm:cxn modelId="{F4E9B810-86CE-4FCD-8649-C6ED74D80974}" type="presParOf" srcId="{35FE74C4-DADC-4F80-8AF6-1A3E429D99EC}" destId="{76025C00-DCDF-4699-B812-68F72CE1AF97}" srcOrd="1" destOrd="0" presId="urn:microsoft.com/office/officeart/2005/8/layout/hierarchy1"/>
    <dgm:cxn modelId="{6553703E-9E66-40FB-B371-989A456393F4}" type="presParOf" srcId="{76025C00-DCDF-4699-B812-68F72CE1AF97}" destId="{528CBA36-2136-42B4-A9CD-AC4008368277}" srcOrd="0" destOrd="0" presId="urn:microsoft.com/office/officeart/2005/8/layout/hierarchy1"/>
    <dgm:cxn modelId="{7AE8C872-9FB7-490B-9A1F-F0EBD9951948}" type="presParOf" srcId="{76025C00-DCDF-4699-B812-68F72CE1AF97}" destId="{B56668DF-5E14-404D-A462-44C203CEFC53}" srcOrd="1" destOrd="0" presId="urn:microsoft.com/office/officeart/2005/8/layout/hierarchy1"/>
    <dgm:cxn modelId="{01429FB0-24B0-40AE-96F2-E4A706E4E197}" type="presParOf" srcId="{B56668DF-5E14-404D-A462-44C203CEFC53}" destId="{77A7205E-1AB3-4B74-A65F-0AEB6A1D07F3}" srcOrd="0" destOrd="0" presId="urn:microsoft.com/office/officeart/2005/8/layout/hierarchy1"/>
    <dgm:cxn modelId="{63E5D70A-258D-4B89-ADA7-90F2968E5B87}" type="presParOf" srcId="{77A7205E-1AB3-4B74-A65F-0AEB6A1D07F3}" destId="{C3F8D54D-976C-480E-B401-37524DC3DE2C}" srcOrd="0" destOrd="0" presId="urn:microsoft.com/office/officeart/2005/8/layout/hierarchy1"/>
    <dgm:cxn modelId="{8AA981B7-097A-48E8-9920-3897601A987B}" type="presParOf" srcId="{77A7205E-1AB3-4B74-A65F-0AEB6A1D07F3}" destId="{A67807B0-9686-448C-8BC2-4396F2C6C7E4}" srcOrd="1" destOrd="0" presId="urn:microsoft.com/office/officeart/2005/8/layout/hierarchy1"/>
    <dgm:cxn modelId="{4167FC1D-7DEC-4F34-AD5D-A14BC83631CD}" type="presParOf" srcId="{B56668DF-5E14-404D-A462-44C203CEFC53}" destId="{ECB8577F-31E6-4AFE-8C55-33A75DAC649B}" srcOrd="1" destOrd="0" presId="urn:microsoft.com/office/officeart/2005/8/layout/hierarchy1"/>
    <dgm:cxn modelId="{B0B40888-D066-4554-A5C9-824B1E883A0B}" type="presParOf" srcId="{76025C00-DCDF-4699-B812-68F72CE1AF97}" destId="{A768A64A-E420-4F39-BE55-407C4E8898CC}" srcOrd="2" destOrd="0" presId="urn:microsoft.com/office/officeart/2005/8/layout/hierarchy1"/>
    <dgm:cxn modelId="{DC198D2F-23C1-4616-9489-DD82353CDF2D}" type="presParOf" srcId="{76025C00-DCDF-4699-B812-68F72CE1AF97}" destId="{4A5E4373-98B8-4D68-BB9F-97B348DC4B53}" srcOrd="3" destOrd="0" presId="urn:microsoft.com/office/officeart/2005/8/layout/hierarchy1"/>
    <dgm:cxn modelId="{CEA98111-1A5E-413F-8A17-E0202AA0C103}" type="presParOf" srcId="{4A5E4373-98B8-4D68-BB9F-97B348DC4B53}" destId="{68DA6CF9-112E-4BE6-915F-8748ECBDB817}" srcOrd="0" destOrd="0" presId="urn:microsoft.com/office/officeart/2005/8/layout/hierarchy1"/>
    <dgm:cxn modelId="{2633E7B1-D33A-4F3A-A7BB-759B511A8693}" type="presParOf" srcId="{68DA6CF9-112E-4BE6-915F-8748ECBDB817}" destId="{586F16B8-E91B-4FD5-B394-7DF9FEF5D442}" srcOrd="0" destOrd="0" presId="urn:microsoft.com/office/officeart/2005/8/layout/hierarchy1"/>
    <dgm:cxn modelId="{99A77E9D-0CC9-4A8A-A4D6-627225C1C022}" type="presParOf" srcId="{68DA6CF9-112E-4BE6-915F-8748ECBDB817}" destId="{F3ACB81E-167E-4C6C-918F-1D143B5B079D}" srcOrd="1" destOrd="0" presId="urn:microsoft.com/office/officeart/2005/8/layout/hierarchy1"/>
    <dgm:cxn modelId="{9D6B9FA6-DE16-42B0-82A1-A87C3A1F4C93}" type="presParOf" srcId="{4A5E4373-98B8-4D68-BB9F-97B348DC4B53}" destId="{F7B7A0F4-30EB-4960-A8E6-271EB62F96A7}" srcOrd="1" destOrd="0" presId="urn:microsoft.com/office/officeart/2005/8/layout/hierarchy1"/>
    <dgm:cxn modelId="{85DB957D-5A11-4E85-9BE0-850ED3A431CB}" type="presParOf" srcId="{F7B7A0F4-30EB-4960-A8E6-271EB62F96A7}" destId="{9F7A569B-580C-42B6-B506-F524A9E05212}" srcOrd="0" destOrd="0" presId="urn:microsoft.com/office/officeart/2005/8/layout/hierarchy1"/>
    <dgm:cxn modelId="{25A00477-B79F-4E5D-BA8A-5A550FABF5C0}" type="presParOf" srcId="{F7B7A0F4-30EB-4960-A8E6-271EB62F96A7}" destId="{6DA666F7-CAB7-471B-BF54-ECC54E466162}" srcOrd="1" destOrd="0" presId="urn:microsoft.com/office/officeart/2005/8/layout/hierarchy1"/>
    <dgm:cxn modelId="{ECA8E0B7-01CB-4392-B610-C6A30402F5CF}" type="presParOf" srcId="{6DA666F7-CAB7-471B-BF54-ECC54E466162}" destId="{60D008C3-5280-45C1-AC55-6ABF099768FE}" srcOrd="0" destOrd="0" presId="urn:microsoft.com/office/officeart/2005/8/layout/hierarchy1"/>
    <dgm:cxn modelId="{D4AD61E0-A7D2-418A-91A8-08926A83F89F}" type="presParOf" srcId="{60D008C3-5280-45C1-AC55-6ABF099768FE}" destId="{D16687B7-10A3-4BCB-A955-DEE3C66A1340}" srcOrd="0" destOrd="0" presId="urn:microsoft.com/office/officeart/2005/8/layout/hierarchy1"/>
    <dgm:cxn modelId="{A685D59B-503D-4732-8C5A-E54F2D4FF9A7}" type="presParOf" srcId="{60D008C3-5280-45C1-AC55-6ABF099768FE}" destId="{3AD5887B-2956-4F54-A4A7-794EE195B5FA}" srcOrd="1" destOrd="0" presId="urn:microsoft.com/office/officeart/2005/8/layout/hierarchy1"/>
    <dgm:cxn modelId="{2A60758E-10D7-4A0C-B19D-0C9FF53762C2}" type="presParOf" srcId="{6DA666F7-CAB7-471B-BF54-ECC54E466162}" destId="{E3C3BBE5-1215-4C4F-8B08-C7B535677CAA}" srcOrd="1" destOrd="0" presId="urn:microsoft.com/office/officeart/2005/8/layout/hierarchy1"/>
    <dgm:cxn modelId="{2DD67783-8719-4625-992F-0A886FFAA15F}" type="presParOf" srcId="{F7B7A0F4-30EB-4960-A8E6-271EB62F96A7}" destId="{D6675267-F819-42C7-9E01-5332FC58CB4C}" srcOrd="2" destOrd="0" presId="urn:microsoft.com/office/officeart/2005/8/layout/hierarchy1"/>
    <dgm:cxn modelId="{21B16028-07DB-4869-A92E-C182FFE1CF18}" type="presParOf" srcId="{F7B7A0F4-30EB-4960-A8E6-271EB62F96A7}" destId="{3C3A2D3A-4BB9-4F5A-9925-DE83286B44C4}" srcOrd="3" destOrd="0" presId="urn:microsoft.com/office/officeart/2005/8/layout/hierarchy1"/>
    <dgm:cxn modelId="{703EDD24-6E0D-4B02-883F-397973072A96}" type="presParOf" srcId="{3C3A2D3A-4BB9-4F5A-9925-DE83286B44C4}" destId="{8BF6197A-7555-43B0-A4E7-588C455F697E}" srcOrd="0" destOrd="0" presId="urn:microsoft.com/office/officeart/2005/8/layout/hierarchy1"/>
    <dgm:cxn modelId="{6B51ECFB-5C98-4F8D-B673-A4DD8223A12D}" type="presParOf" srcId="{8BF6197A-7555-43B0-A4E7-588C455F697E}" destId="{B0B1A65A-5520-4C7D-B889-C685A75E7E6E}" srcOrd="0" destOrd="0" presId="urn:microsoft.com/office/officeart/2005/8/layout/hierarchy1"/>
    <dgm:cxn modelId="{21D678AA-1B0A-483F-9CCF-30FC6D0AAD54}" type="presParOf" srcId="{8BF6197A-7555-43B0-A4E7-588C455F697E}" destId="{9CEE9DB3-D0DF-402D-A598-C0B61E8E80B1}" srcOrd="1" destOrd="0" presId="urn:microsoft.com/office/officeart/2005/8/layout/hierarchy1"/>
    <dgm:cxn modelId="{1EC7E337-6B35-4D7A-8B66-CAFB344CD42A}" type="presParOf" srcId="{3C3A2D3A-4BB9-4F5A-9925-DE83286B44C4}" destId="{78385AC0-F774-423C-B98D-6B81296E29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7AA2-1FCD-4EAC-9641-C119DFF4BBFF}">
      <dsp:nvSpPr>
        <dsp:cNvPr id="0" name=""/>
        <dsp:cNvSpPr/>
      </dsp:nvSpPr>
      <dsp:spPr>
        <a:xfrm>
          <a:off x="2642080" y="1463357"/>
          <a:ext cx="3645557" cy="3645557"/>
        </a:xfrm>
        <a:prstGeom prst="ellipse">
          <a:avLst/>
        </a:prstGeom>
        <a:solidFill>
          <a:schemeClr val="tx2"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bg1"/>
              </a:solidFill>
            </a:rPr>
            <a:t>DESPERDICIOS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bg1"/>
              </a:solidFill>
            </a:rPr>
            <a:t>7 + 1</a:t>
          </a:r>
        </a:p>
      </dsp:txBody>
      <dsp:txXfrm>
        <a:off x="3175959" y="1997236"/>
        <a:ext cx="2577799" cy="2577799"/>
      </dsp:txXfrm>
    </dsp:sp>
    <dsp:sp modelId="{4D38A9C5-35E3-4470-94A9-33F860FB864E}">
      <dsp:nvSpPr>
        <dsp:cNvPr id="0" name=""/>
        <dsp:cNvSpPr/>
      </dsp:nvSpPr>
      <dsp:spPr>
        <a:xfrm>
          <a:off x="3553469" y="650"/>
          <a:ext cx="1822778" cy="1822778"/>
        </a:xfrm>
        <a:prstGeom prst="ellipse">
          <a:avLst/>
        </a:prstGeom>
        <a:solidFill>
          <a:schemeClr val="tx1">
            <a:lumMod val="75000"/>
            <a:lumOff val="25000"/>
            <a:alpha val="78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bg1"/>
              </a:solidFill>
            </a:rPr>
            <a:t>Sobreproducción</a:t>
          </a:r>
        </a:p>
      </dsp:txBody>
      <dsp:txXfrm>
        <a:off x="3820409" y="267590"/>
        <a:ext cx="1288898" cy="1288898"/>
      </dsp:txXfrm>
    </dsp:sp>
    <dsp:sp modelId="{32DB116A-9E13-49FA-A396-F40A5ECDE43D}">
      <dsp:nvSpPr>
        <dsp:cNvPr id="0" name=""/>
        <dsp:cNvSpPr/>
      </dsp:nvSpPr>
      <dsp:spPr>
        <a:xfrm>
          <a:off x="5232209" y="696007"/>
          <a:ext cx="1822778" cy="1822778"/>
        </a:xfrm>
        <a:prstGeom prst="ellipse">
          <a:avLst/>
        </a:prstGeom>
        <a:solidFill>
          <a:schemeClr val="tx1">
            <a:lumMod val="75000"/>
            <a:lumOff val="25000"/>
            <a:alpha val="78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Transporte</a:t>
          </a:r>
        </a:p>
      </dsp:txBody>
      <dsp:txXfrm>
        <a:off x="5499149" y="962947"/>
        <a:ext cx="1288898" cy="1288898"/>
      </dsp:txXfrm>
    </dsp:sp>
    <dsp:sp modelId="{138952C1-C756-4109-B4E9-2FE33CC12E6D}">
      <dsp:nvSpPr>
        <dsp:cNvPr id="0" name=""/>
        <dsp:cNvSpPr/>
      </dsp:nvSpPr>
      <dsp:spPr>
        <a:xfrm>
          <a:off x="5927565" y="2374746"/>
          <a:ext cx="1822778" cy="1822778"/>
        </a:xfrm>
        <a:prstGeom prst="ellipse">
          <a:avLst/>
        </a:prstGeom>
        <a:solidFill>
          <a:schemeClr val="tx1">
            <a:lumMod val="75000"/>
            <a:lumOff val="25000"/>
            <a:alpha val="78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Inventarios</a:t>
          </a:r>
        </a:p>
      </dsp:txBody>
      <dsp:txXfrm>
        <a:off x="6194505" y="2641686"/>
        <a:ext cx="1288898" cy="1288898"/>
      </dsp:txXfrm>
    </dsp:sp>
    <dsp:sp modelId="{E8FDFDC3-DB07-4C4B-8681-B355408BD3B1}">
      <dsp:nvSpPr>
        <dsp:cNvPr id="0" name=""/>
        <dsp:cNvSpPr/>
      </dsp:nvSpPr>
      <dsp:spPr>
        <a:xfrm>
          <a:off x="5232209" y="4053486"/>
          <a:ext cx="1822778" cy="1822778"/>
        </a:xfrm>
        <a:prstGeom prst="ellipse">
          <a:avLst/>
        </a:prstGeom>
        <a:solidFill>
          <a:schemeClr val="tx1">
            <a:lumMod val="75000"/>
            <a:lumOff val="25000"/>
            <a:alpha val="78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Movimientos </a:t>
          </a:r>
        </a:p>
      </dsp:txBody>
      <dsp:txXfrm>
        <a:off x="5499149" y="4320426"/>
        <a:ext cx="1288898" cy="1288898"/>
      </dsp:txXfrm>
    </dsp:sp>
    <dsp:sp modelId="{02F655F1-22D4-4549-B36D-9D144C11D62E}">
      <dsp:nvSpPr>
        <dsp:cNvPr id="0" name=""/>
        <dsp:cNvSpPr/>
      </dsp:nvSpPr>
      <dsp:spPr>
        <a:xfrm>
          <a:off x="3553469" y="4748842"/>
          <a:ext cx="1822778" cy="1822778"/>
        </a:xfrm>
        <a:prstGeom prst="ellipse">
          <a:avLst/>
        </a:prstGeom>
        <a:solidFill>
          <a:schemeClr val="tx1">
            <a:lumMod val="75000"/>
            <a:lumOff val="25000"/>
            <a:alpha val="78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Defectos</a:t>
          </a:r>
        </a:p>
      </dsp:txBody>
      <dsp:txXfrm>
        <a:off x="3820409" y="5015782"/>
        <a:ext cx="1288898" cy="1288898"/>
      </dsp:txXfrm>
    </dsp:sp>
    <dsp:sp modelId="{AD403243-1C08-4F03-B213-19C465AA8F02}">
      <dsp:nvSpPr>
        <dsp:cNvPr id="0" name=""/>
        <dsp:cNvSpPr/>
      </dsp:nvSpPr>
      <dsp:spPr>
        <a:xfrm>
          <a:off x="1874730" y="4053486"/>
          <a:ext cx="1822778" cy="1822778"/>
        </a:xfrm>
        <a:prstGeom prst="ellipse">
          <a:avLst/>
        </a:prstGeom>
        <a:solidFill>
          <a:schemeClr val="accent6">
            <a:lumMod val="50000"/>
            <a:alpha val="78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Talento Humano</a:t>
          </a:r>
        </a:p>
      </dsp:txBody>
      <dsp:txXfrm>
        <a:off x="2141670" y="4320426"/>
        <a:ext cx="1288898" cy="1288898"/>
      </dsp:txXfrm>
    </dsp:sp>
    <dsp:sp modelId="{31781B3B-1A9E-43F4-ACA1-509CB05755DE}">
      <dsp:nvSpPr>
        <dsp:cNvPr id="0" name=""/>
        <dsp:cNvSpPr/>
      </dsp:nvSpPr>
      <dsp:spPr>
        <a:xfrm>
          <a:off x="1179373" y="2374746"/>
          <a:ext cx="1822778" cy="1822778"/>
        </a:xfrm>
        <a:prstGeom prst="ellipse">
          <a:avLst/>
        </a:prstGeom>
        <a:solidFill>
          <a:schemeClr val="tx1">
            <a:lumMod val="75000"/>
            <a:lumOff val="25000"/>
            <a:alpha val="78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Sobre. procesamiento</a:t>
          </a:r>
        </a:p>
      </dsp:txBody>
      <dsp:txXfrm>
        <a:off x="1446313" y="2641686"/>
        <a:ext cx="1288898" cy="1288898"/>
      </dsp:txXfrm>
    </dsp:sp>
    <dsp:sp modelId="{DD25E7BF-73E5-44A7-A3CB-88B112481BA2}">
      <dsp:nvSpPr>
        <dsp:cNvPr id="0" name=""/>
        <dsp:cNvSpPr/>
      </dsp:nvSpPr>
      <dsp:spPr>
        <a:xfrm>
          <a:off x="1874730" y="696007"/>
          <a:ext cx="1822778" cy="1822778"/>
        </a:xfrm>
        <a:prstGeom prst="ellipse">
          <a:avLst/>
        </a:prstGeom>
        <a:solidFill>
          <a:schemeClr val="tx1">
            <a:lumMod val="75000"/>
            <a:lumOff val="25000"/>
            <a:alpha val="78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Tiempo de Espera</a:t>
          </a:r>
        </a:p>
      </dsp:txBody>
      <dsp:txXfrm>
        <a:off x="2141670" y="962947"/>
        <a:ext cx="1288898" cy="1288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75267-F819-42C7-9E01-5332FC58CB4C}">
      <dsp:nvSpPr>
        <dsp:cNvPr id="0" name=""/>
        <dsp:cNvSpPr/>
      </dsp:nvSpPr>
      <dsp:spPr>
        <a:xfrm>
          <a:off x="4659270" y="2544293"/>
          <a:ext cx="430252" cy="204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38"/>
              </a:lnTo>
              <a:lnTo>
                <a:pt x="430252" y="139538"/>
              </a:lnTo>
              <a:lnTo>
                <a:pt x="430252" y="204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A569B-580C-42B6-B506-F524A9E05212}">
      <dsp:nvSpPr>
        <dsp:cNvPr id="0" name=""/>
        <dsp:cNvSpPr/>
      </dsp:nvSpPr>
      <dsp:spPr>
        <a:xfrm>
          <a:off x="4229017" y="2544293"/>
          <a:ext cx="430252" cy="204761"/>
        </a:xfrm>
        <a:custGeom>
          <a:avLst/>
          <a:gdLst/>
          <a:ahLst/>
          <a:cxnLst/>
          <a:rect l="0" t="0" r="0" b="0"/>
          <a:pathLst>
            <a:path>
              <a:moveTo>
                <a:pt x="430252" y="0"/>
              </a:moveTo>
              <a:lnTo>
                <a:pt x="430252" y="139538"/>
              </a:lnTo>
              <a:lnTo>
                <a:pt x="0" y="139538"/>
              </a:lnTo>
              <a:lnTo>
                <a:pt x="0" y="204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8A64A-E420-4F39-BE55-407C4E8898CC}">
      <dsp:nvSpPr>
        <dsp:cNvPr id="0" name=""/>
        <dsp:cNvSpPr/>
      </dsp:nvSpPr>
      <dsp:spPr>
        <a:xfrm>
          <a:off x="4229017" y="1892461"/>
          <a:ext cx="430252" cy="204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38"/>
              </a:lnTo>
              <a:lnTo>
                <a:pt x="430252" y="139538"/>
              </a:lnTo>
              <a:lnTo>
                <a:pt x="430252" y="204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CBA36-2136-42B4-A9CD-AC4008368277}">
      <dsp:nvSpPr>
        <dsp:cNvPr id="0" name=""/>
        <dsp:cNvSpPr/>
      </dsp:nvSpPr>
      <dsp:spPr>
        <a:xfrm>
          <a:off x="3798765" y="1892461"/>
          <a:ext cx="430252" cy="204761"/>
        </a:xfrm>
        <a:custGeom>
          <a:avLst/>
          <a:gdLst/>
          <a:ahLst/>
          <a:cxnLst/>
          <a:rect l="0" t="0" r="0" b="0"/>
          <a:pathLst>
            <a:path>
              <a:moveTo>
                <a:pt x="430252" y="0"/>
              </a:moveTo>
              <a:lnTo>
                <a:pt x="430252" y="139538"/>
              </a:lnTo>
              <a:lnTo>
                <a:pt x="0" y="139538"/>
              </a:lnTo>
              <a:lnTo>
                <a:pt x="0" y="204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4E2DD-308B-43DF-8A48-AA18419FC993}">
      <dsp:nvSpPr>
        <dsp:cNvPr id="0" name=""/>
        <dsp:cNvSpPr/>
      </dsp:nvSpPr>
      <dsp:spPr>
        <a:xfrm>
          <a:off x="2508007" y="1240628"/>
          <a:ext cx="1721009" cy="204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38"/>
              </a:lnTo>
              <a:lnTo>
                <a:pt x="1721009" y="139538"/>
              </a:lnTo>
              <a:lnTo>
                <a:pt x="1721009" y="204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D26CF-A9AD-4864-8A17-7E0C8BEFEA54}">
      <dsp:nvSpPr>
        <dsp:cNvPr id="0" name=""/>
        <dsp:cNvSpPr/>
      </dsp:nvSpPr>
      <dsp:spPr>
        <a:xfrm>
          <a:off x="2892540" y="2544293"/>
          <a:ext cx="91440" cy="204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25FED-6493-4937-A13E-F8B405AFA272}">
      <dsp:nvSpPr>
        <dsp:cNvPr id="0" name=""/>
        <dsp:cNvSpPr/>
      </dsp:nvSpPr>
      <dsp:spPr>
        <a:xfrm>
          <a:off x="2508007" y="1892461"/>
          <a:ext cx="430252" cy="204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38"/>
              </a:lnTo>
              <a:lnTo>
                <a:pt x="430252" y="139538"/>
              </a:lnTo>
              <a:lnTo>
                <a:pt x="430252" y="204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2813D-F346-446F-815D-C5925CEF8D81}">
      <dsp:nvSpPr>
        <dsp:cNvPr id="0" name=""/>
        <dsp:cNvSpPr/>
      </dsp:nvSpPr>
      <dsp:spPr>
        <a:xfrm>
          <a:off x="2077755" y="1892461"/>
          <a:ext cx="430252" cy="204761"/>
        </a:xfrm>
        <a:custGeom>
          <a:avLst/>
          <a:gdLst/>
          <a:ahLst/>
          <a:cxnLst/>
          <a:rect l="0" t="0" r="0" b="0"/>
          <a:pathLst>
            <a:path>
              <a:moveTo>
                <a:pt x="430252" y="0"/>
              </a:moveTo>
              <a:lnTo>
                <a:pt x="430252" y="139538"/>
              </a:lnTo>
              <a:lnTo>
                <a:pt x="0" y="139538"/>
              </a:lnTo>
              <a:lnTo>
                <a:pt x="0" y="204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2CFB4-BA70-43D3-81E6-40C7B64010E8}">
      <dsp:nvSpPr>
        <dsp:cNvPr id="0" name=""/>
        <dsp:cNvSpPr/>
      </dsp:nvSpPr>
      <dsp:spPr>
        <a:xfrm>
          <a:off x="2462287" y="1240628"/>
          <a:ext cx="91440" cy="204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6674A-B325-4547-BC27-2C532046AA9A}">
      <dsp:nvSpPr>
        <dsp:cNvPr id="0" name=""/>
        <dsp:cNvSpPr/>
      </dsp:nvSpPr>
      <dsp:spPr>
        <a:xfrm>
          <a:off x="786997" y="1892461"/>
          <a:ext cx="430252" cy="204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38"/>
              </a:lnTo>
              <a:lnTo>
                <a:pt x="430252" y="139538"/>
              </a:lnTo>
              <a:lnTo>
                <a:pt x="430252" y="204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33054-942D-4857-B26A-10AA11F27DA3}">
      <dsp:nvSpPr>
        <dsp:cNvPr id="0" name=""/>
        <dsp:cNvSpPr/>
      </dsp:nvSpPr>
      <dsp:spPr>
        <a:xfrm>
          <a:off x="356745" y="1892461"/>
          <a:ext cx="430252" cy="204761"/>
        </a:xfrm>
        <a:custGeom>
          <a:avLst/>
          <a:gdLst/>
          <a:ahLst/>
          <a:cxnLst/>
          <a:rect l="0" t="0" r="0" b="0"/>
          <a:pathLst>
            <a:path>
              <a:moveTo>
                <a:pt x="430252" y="0"/>
              </a:moveTo>
              <a:lnTo>
                <a:pt x="430252" y="139538"/>
              </a:lnTo>
              <a:lnTo>
                <a:pt x="0" y="139538"/>
              </a:lnTo>
              <a:lnTo>
                <a:pt x="0" y="204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5EDE3-1B0C-40DA-92EA-3C0F2AAAD332}">
      <dsp:nvSpPr>
        <dsp:cNvPr id="0" name=""/>
        <dsp:cNvSpPr/>
      </dsp:nvSpPr>
      <dsp:spPr>
        <a:xfrm>
          <a:off x="786997" y="1240628"/>
          <a:ext cx="1721009" cy="204761"/>
        </a:xfrm>
        <a:custGeom>
          <a:avLst/>
          <a:gdLst/>
          <a:ahLst/>
          <a:cxnLst/>
          <a:rect l="0" t="0" r="0" b="0"/>
          <a:pathLst>
            <a:path>
              <a:moveTo>
                <a:pt x="1721009" y="0"/>
              </a:moveTo>
              <a:lnTo>
                <a:pt x="1721009" y="139538"/>
              </a:lnTo>
              <a:lnTo>
                <a:pt x="0" y="139538"/>
              </a:lnTo>
              <a:lnTo>
                <a:pt x="0" y="204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7E61A-7484-4653-BCEF-F4B454919C10}">
      <dsp:nvSpPr>
        <dsp:cNvPr id="0" name=""/>
        <dsp:cNvSpPr/>
      </dsp:nvSpPr>
      <dsp:spPr>
        <a:xfrm>
          <a:off x="2155983" y="793557"/>
          <a:ext cx="704049" cy="447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80F51F-3151-4149-A088-16C64544B05C}">
      <dsp:nvSpPr>
        <dsp:cNvPr id="0" name=""/>
        <dsp:cNvSpPr/>
      </dsp:nvSpPr>
      <dsp:spPr>
        <a:xfrm>
          <a:off x="2234210" y="867873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</a:p>
      </dsp:txBody>
      <dsp:txXfrm>
        <a:off x="2247304" y="880967"/>
        <a:ext cx="677861" cy="420883"/>
      </dsp:txXfrm>
    </dsp:sp>
    <dsp:sp modelId="{B0C7B874-6984-4B13-93CD-F2BF1F5B91ED}">
      <dsp:nvSpPr>
        <dsp:cNvPr id="0" name=""/>
        <dsp:cNvSpPr/>
      </dsp:nvSpPr>
      <dsp:spPr>
        <a:xfrm>
          <a:off x="434973" y="1445389"/>
          <a:ext cx="704049" cy="447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6389EC-CF25-4F9A-AB7B-CA5384168387}">
      <dsp:nvSpPr>
        <dsp:cNvPr id="0" name=""/>
        <dsp:cNvSpPr/>
      </dsp:nvSpPr>
      <dsp:spPr>
        <a:xfrm>
          <a:off x="513200" y="1519706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>
        <a:off x="526294" y="1532800"/>
        <a:ext cx="677861" cy="420883"/>
      </dsp:txXfrm>
    </dsp:sp>
    <dsp:sp modelId="{176AFC72-4D9C-42E9-A8B7-86C9C8360168}">
      <dsp:nvSpPr>
        <dsp:cNvPr id="0" name=""/>
        <dsp:cNvSpPr/>
      </dsp:nvSpPr>
      <dsp:spPr>
        <a:xfrm>
          <a:off x="4720" y="2097222"/>
          <a:ext cx="704049" cy="447071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01DF0F-6D12-428F-A61F-C2B81811592B}">
      <dsp:nvSpPr>
        <dsp:cNvPr id="0" name=""/>
        <dsp:cNvSpPr/>
      </dsp:nvSpPr>
      <dsp:spPr>
        <a:xfrm>
          <a:off x="82948" y="2171538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>
        <a:off x="96042" y="2184632"/>
        <a:ext cx="677861" cy="420883"/>
      </dsp:txXfrm>
    </dsp:sp>
    <dsp:sp modelId="{30CC2C19-998C-44F4-A2C3-A4108C38B850}">
      <dsp:nvSpPr>
        <dsp:cNvPr id="0" name=""/>
        <dsp:cNvSpPr/>
      </dsp:nvSpPr>
      <dsp:spPr>
        <a:xfrm>
          <a:off x="865225" y="2097222"/>
          <a:ext cx="704049" cy="447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686CED-1CA6-4006-8AFD-BE9503C0566C}">
      <dsp:nvSpPr>
        <dsp:cNvPr id="0" name=""/>
        <dsp:cNvSpPr/>
      </dsp:nvSpPr>
      <dsp:spPr>
        <a:xfrm>
          <a:off x="943453" y="2171538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>
        <a:off x="956547" y="2184632"/>
        <a:ext cx="677861" cy="420883"/>
      </dsp:txXfrm>
    </dsp:sp>
    <dsp:sp modelId="{D1A79FEE-D9A8-4CED-9D46-78C9BB78135B}">
      <dsp:nvSpPr>
        <dsp:cNvPr id="0" name=""/>
        <dsp:cNvSpPr/>
      </dsp:nvSpPr>
      <dsp:spPr>
        <a:xfrm>
          <a:off x="2155983" y="1445389"/>
          <a:ext cx="704049" cy="447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3D87F8-D0C2-4030-9B9D-3B8214AE28E4}">
      <dsp:nvSpPr>
        <dsp:cNvPr id="0" name=""/>
        <dsp:cNvSpPr/>
      </dsp:nvSpPr>
      <dsp:spPr>
        <a:xfrm>
          <a:off x="2234210" y="1519706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>
        <a:off x="2247304" y="1532800"/>
        <a:ext cx="677861" cy="420883"/>
      </dsp:txXfrm>
    </dsp:sp>
    <dsp:sp modelId="{F59F74C9-EE63-4D18-BD78-08DACB9B649A}">
      <dsp:nvSpPr>
        <dsp:cNvPr id="0" name=""/>
        <dsp:cNvSpPr/>
      </dsp:nvSpPr>
      <dsp:spPr>
        <a:xfrm>
          <a:off x="1725730" y="2097222"/>
          <a:ext cx="704049" cy="447071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4B29A2-192E-4E1F-B8A7-57C505C8AD8E}">
      <dsp:nvSpPr>
        <dsp:cNvPr id="0" name=""/>
        <dsp:cNvSpPr/>
      </dsp:nvSpPr>
      <dsp:spPr>
        <a:xfrm>
          <a:off x="1803958" y="2171538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>
        <a:off x="1817052" y="2184632"/>
        <a:ext cx="677861" cy="420883"/>
      </dsp:txXfrm>
    </dsp:sp>
    <dsp:sp modelId="{E76C52C5-A912-43CA-B21E-64FB2A3561D5}">
      <dsp:nvSpPr>
        <dsp:cNvPr id="0" name=""/>
        <dsp:cNvSpPr/>
      </dsp:nvSpPr>
      <dsp:spPr>
        <a:xfrm>
          <a:off x="2586235" y="2097222"/>
          <a:ext cx="704049" cy="447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12556A-5CDE-48BE-9476-A68F7273DF44}">
      <dsp:nvSpPr>
        <dsp:cNvPr id="0" name=""/>
        <dsp:cNvSpPr/>
      </dsp:nvSpPr>
      <dsp:spPr>
        <a:xfrm>
          <a:off x="2664463" y="2171538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>
        <a:off x="2677557" y="2184632"/>
        <a:ext cx="677861" cy="420883"/>
      </dsp:txXfrm>
    </dsp:sp>
    <dsp:sp modelId="{27DC3FD5-9F95-4C03-96B4-52979E183CE5}">
      <dsp:nvSpPr>
        <dsp:cNvPr id="0" name=""/>
        <dsp:cNvSpPr/>
      </dsp:nvSpPr>
      <dsp:spPr>
        <a:xfrm>
          <a:off x="2586235" y="2749054"/>
          <a:ext cx="704049" cy="447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377ED8-F506-4843-BBDA-6E6903A0F0B2}">
      <dsp:nvSpPr>
        <dsp:cNvPr id="0" name=""/>
        <dsp:cNvSpPr/>
      </dsp:nvSpPr>
      <dsp:spPr>
        <a:xfrm>
          <a:off x="2664463" y="2823371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4</a:t>
          </a:r>
        </a:p>
      </dsp:txBody>
      <dsp:txXfrm>
        <a:off x="2677557" y="2836465"/>
        <a:ext cx="677861" cy="420883"/>
      </dsp:txXfrm>
    </dsp:sp>
    <dsp:sp modelId="{262AF2EA-AF55-41B6-96C2-56682993313D}">
      <dsp:nvSpPr>
        <dsp:cNvPr id="0" name=""/>
        <dsp:cNvSpPr/>
      </dsp:nvSpPr>
      <dsp:spPr>
        <a:xfrm>
          <a:off x="3876993" y="1445389"/>
          <a:ext cx="704049" cy="447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C0AAE8-4A00-413F-BAD3-05E83E250522}">
      <dsp:nvSpPr>
        <dsp:cNvPr id="0" name=""/>
        <dsp:cNvSpPr/>
      </dsp:nvSpPr>
      <dsp:spPr>
        <a:xfrm>
          <a:off x="3955220" y="1519706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</a:p>
      </dsp:txBody>
      <dsp:txXfrm>
        <a:off x="3968314" y="1532800"/>
        <a:ext cx="677861" cy="420883"/>
      </dsp:txXfrm>
    </dsp:sp>
    <dsp:sp modelId="{C3F8D54D-976C-480E-B401-37524DC3DE2C}">
      <dsp:nvSpPr>
        <dsp:cNvPr id="0" name=""/>
        <dsp:cNvSpPr/>
      </dsp:nvSpPr>
      <dsp:spPr>
        <a:xfrm>
          <a:off x="3446740" y="2097222"/>
          <a:ext cx="704049" cy="447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7807B0-9686-448C-8BC2-4396F2C6C7E4}">
      <dsp:nvSpPr>
        <dsp:cNvPr id="0" name=""/>
        <dsp:cNvSpPr/>
      </dsp:nvSpPr>
      <dsp:spPr>
        <a:xfrm>
          <a:off x="3524968" y="2171538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>
        <a:off x="3538062" y="2184632"/>
        <a:ext cx="677861" cy="420883"/>
      </dsp:txXfrm>
    </dsp:sp>
    <dsp:sp modelId="{586F16B8-E91B-4FD5-B394-7DF9FEF5D442}">
      <dsp:nvSpPr>
        <dsp:cNvPr id="0" name=""/>
        <dsp:cNvSpPr/>
      </dsp:nvSpPr>
      <dsp:spPr>
        <a:xfrm>
          <a:off x="4307245" y="2097222"/>
          <a:ext cx="704049" cy="447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ACB81E-167E-4C6C-918F-1D143B5B079D}">
      <dsp:nvSpPr>
        <dsp:cNvPr id="0" name=""/>
        <dsp:cNvSpPr/>
      </dsp:nvSpPr>
      <dsp:spPr>
        <a:xfrm>
          <a:off x="4385473" y="2171538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>
        <a:off x="4398567" y="2184632"/>
        <a:ext cx="677861" cy="420883"/>
      </dsp:txXfrm>
    </dsp:sp>
    <dsp:sp modelId="{D16687B7-10A3-4BCB-A955-DEE3C66A1340}">
      <dsp:nvSpPr>
        <dsp:cNvPr id="0" name=""/>
        <dsp:cNvSpPr/>
      </dsp:nvSpPr>
      <dsp:spPr>
        <a:xfrm>
          <a:off x="3876993" y="2749054"/>
          <a:ext cx="704049" cy="447071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D5887B-2956-4F54-A4A7-794EE195B5FA}">
      <dsp:nvSpPr>
        <dsp:cNvPr id="0" name=""/>
        <dsp:cNvSpPr/>
      </dsp:nvSpPr>
      <dsp:spPr>
        <a:xfrm>
          <a:off x="3955220" y="2823371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sp:txBody>
      <dsp:txXfrm>
        <a:off x="3968314" y="2836465"/>
        <a:ext cx="677861" cy="420883"/>
      </dsp:txXfrm>
    </dsp:sp>
    <dsp:sp modelId="{B0B1A65A-5520-4C7D-B889-C685A75E7E6E}">
      <dsp:nvSpPr>
        <dsp:cNvPr id="0" name=""/>
        <dsp:cNvSpPr/>
      </dsp:nvSpPr>
      <dsp:spPr>
        <a:xfrm>
          <a:off x="4737498" y="2749054"/>
          <a:ext cx="704049" cy="447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EE9DB3-D0DF-402D-A598-C0B61E8E80B1}">
      <dsp:nvSpPr>
        <dsp:cNvPr id="0" name=""/>
        <dsp:cNvSpPr/>
      </dsp:nvSpPr>
      <dsp:spPr>
        <a:xfrm>
          <a:off x="4815725" y="2823371"/>
          <a:ext cx="704049" cy="447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sp:txBody>
      <dsp:txXfrm>
        <a:off x="4828819" y="2836465"/>
        <a:ext cx="677861" cy="420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67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67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FC5202-D76C-496C-99C8-ADD9FDE7F09A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709"/>
            <a:ext cx="2971800" cy="4567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709"/>
            <a:ext cx="2971800" cy="4567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72D36D-C7A6-4A95-8401-B3E28D23CF1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67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2854"/>
            <a:ext cx="5486400" cy="4115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dirty="0"/>
              <a:t>Haga clic para modificar el estilo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  <a:endParaRPr lang="es-MX" noProof="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709"/>
            <a:ext cx="6858000" cy="4567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662060-2090-4205-93AF-FAF9F30169A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Clr>
                <a:srgbClr val="FFFF66"/>
              </a:buClr>
              <a:buFont typeface="Wingdings" pitchFamily="2" charset="2"/>
              <a:buNone/>
            </a:pPr>
            <a:r>
              <a:rPr lang="es-MX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Siglo XXI</a:t>
            </a:r>
          </a:p>
          <a:p>
            <a:pPr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§"/>
            </a:pPr>
            <a:r>
              <a:rPr lang="es-MX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Cambios y mejorar continuas.</a:t>
            </a:r>
          </a:p>
          <a:p>
            <a:pPr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§"/>
            </a:pPr>
            <a:r>
              <a:rPr lang="es-MX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Empowerment</a:t>
            </a:r>
          </a:p>
          <a:p>
            <a:pPr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§"/>
            </a:pPr>
            <a:r>
              <a:rPr lang="es-MX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Organizaciones virtuales.</a:t>
            </a:r>
          </a:p>
          <a:p>
            <a:pPr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§"/>
            </a:pPr>
            <a:r>
              <a:rPr lang="es-MX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 por medio de visión y valores.</a:t>
            </a:r>
          </a:p>
          <a:p>
            <a:pPr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§"/>
            </a:pPr>
            <a:r>
              <a:rPr lang="es-MX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Actitud proactiva.</a:t>
            </a:r>
          </a:p>
          <a:p>
            <a:pPr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§"/>
            </a:pPr>
            <a:r>
              <a:rPr lang="es-MX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Guiada por resultados.</a:t>
            </a:r>
          </a:p>
          <a:p>
            <a:pPr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§"/>
            </a:pPr>
            <a:r>
              <a:rPr lang="es-MX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Interdependencia: Alianzas estratégicas.</a:t>
            </a:r>
          </a:p>
          <a:p>
            <a:pPr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§"/>
            </a:pPr>
            <a:r>
              <a:rPr lang="es-MX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Integración virtual con el mundo</a:t>
            </a:r>
          </a:p>
          <a:p>
            <a:pPr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§"/>
            </a:pPr>
            <a:r>
              <a:rPr lang="es-MX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Enfoque en el medio competitivo.</a:t>
            </a:r>
          </a:p>
          <a:p>
            <a:pPr>
              <a:lnSpc>
                <a:spcPct val="80000"/>
              </a:lnSpc>
              <a:buClr>
                <a:srgbClr val="FFFF66"/>
              </a:buClr>
              <a:buFont typeface="Wingdings" pitchFamily="2" charset="2"/>
              <a:buChar char="§"/>
            </a:pPr>
            <a:r>
              <a:rPr lang="es-MX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Discusión constructiva.</a:t>
            </a:r>
          </a:p>
          <a:p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4E2234C-369F-4DA9-BBDF-3CBD795412DA}" type="slidenum">
              <a:rPr lang="es-ES" smtClean="0">
                <a:latin typeface="Arial" pitchFamily="34" charset="0"/>
                <a:cs typeface="Arial" pitchFamily="34" charset="0"/>
              </a:rPr>
              <a:pPr/>
              <a:t>82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4E85809-9DBC-4BF7-B6C6-980132F136C7}" type="slidenum">
              <a:rPr lang="es-ES" smtClean="0">
                <a:latin typeface="Arial" pitchFamily="34" charset="0"/>
                <a:cs typeface="Arial" pitchFamily="34" charset="0"/>
              </a:rPr>
              <a:pPr/>
              <a:t>83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MX">
                <a:solidFill>
                  <a:schemeClr val="bg1"/>
                </a:solidFill>
              </a:rPr>
              <a:t>Pequeñas grandes diferencias….</a:t>
            </a: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>
                <a:latin typeface="Arial" pitchFamily="34" charset="0"/>
                <a:cs typeface="Arial" pitchFamily="34" charset="0"/>
              </a:rPr>
              <a:t>La importancia del verdadero liderazgo consiste en hacer valer los sistemas de trabajo con los que cuenta la organización, </a:t>
            </a:r>
          </a:p>
          <a:p>
            <a:r>
              <a:rPr lang="es-MX">
                <a:latin typeface="Arial" pitchFamily="34" charset="0"/>
                <a:cs typeface="Arial" pitchFamily="34" charset="0"/>
              </a:rPr>
              <a:t>Existen organizaciones que cuentan con iniciativas importantes en cuanto sistemas de trabajo, sin embargo un factor critico para el éxito de estos sistemas es su implementación y seguimiento para esto se requiere de un líder, la mayor parte de estas iniciativas fracasan debido a un escaso liderazgo. </a:t>
            </a:r>
          </a:p>
          <a:p>
            <a:r>
              <a:rPr lang="es-MX">
                <a:latin typeface="Arial" pitchFamily="34" charset="0"/>
                <a:cs typeface="Arial" pitchFamily="34" charset="0"/>
              </a:rPr>
              <a:t>La figura hace alusión a un barco con tecnología y maquinaria nueva esos representan sistemas de trabajo  en una organización y observamos al capitán del barco que esta siempre viendo hacia adelante para evitar obstáculos en el camino, eso representa los lideres de las organizaciones los cuales deben estar siempre innovando y mejorando sus sistemas de trabajo, </a:t>
            </a:r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EA551DF-0611-40FD-93DE-AF31E19FD910}" type="slidenum">
              <a:rPr lang="es-ES" smtClean="0">
                <a:latin typeface="Arial" pitchFamily="34" charset="0"/>
                <a:cs typeface="Arial" pitchFamily="34" charset="0"/>
              </a:rPr>
              <a:pPr/>
              <a:t>85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854"/>
            <a:ext cx="5029200" cy="4115268"/>
          </a:xfrm>
          <a:noFill/>
        </p:spPr>
        <p:txBody>
          <a:bodyPr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854"/>
            <a:ext cx="5029200" cy="4115268"/>
          </a:xfrm>
          <a:noFill/>
        </p:spPr>
        <p:txBody>
          <a:bodyPr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10" name="9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10" name="9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686112" y="4343714"/>
            <a:ext cx="5485778" cy="4113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031" tIns="46516" rIns="93031" bIns="46516"/>
          <a:lstStyle/>
          <a:p>
            <a:endParaRPr lang="es-MX"/>
          </a:p>
        </p:txBody>
      </p:sp>
      <p:sp>
        <p:nvSpPr>
          <p:cNvPr id="132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4779"/>
            <a:ext cx="2971800" cy="4577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D48E71-3F2F-4620-A550-6746F1CA046B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38D19506-9583-419E-87EE-FFF120989854}" type="slidenum">
              <a:rPr lang="en-AU">
                <a:latin typeface="Arial" pitchFamily="34" charset="0"/>
                <a:ea typeface="MS PGothic" pitchFamily="34" charset="-128"/>
              </a:rPr>
              <a:pPr/>
              <a:t>11</a:t>
            </a:fld>
            <a:endParaRPr lang="en-A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77B31A-796A-4D91-8C09-242135896867}" type="slidenum">
              <a:rPr lang="en-US" smtClean="0"/>
              <a:pPr/>
              <a:t>146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5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031" tIns="46516" rIns="93031" bIns="46516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4779"/>
            <a:ext cx="2971800" cy="4577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77B31A-796A-4D91-8C09-242135896867}" type="slidenum">
              <a:rPr lang="en-US" smtClean="0"/>
              <a:pPr/>
              <a:t>147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54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031" tIns="46516" rIns="93031" bIns="46516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/>
              <a:t>El 82% de los Mexicanos Alivian su coraje o frustración mediante GRITOS siendo los #1 en América latina junto con Perú y seguidos con 80% por Colombia. </a:t>
            </a:r>
          </a:p>
          <a:p>
            <a:endParaRPr lang="es-MX"/>
          </a:p>
          <a:p>
            <a:r>
              <a:rPr lang="es-MX"/>
              <a:t>El 50% estaría dispuesto a responder a gritos a sus compañeros y Jefes. </a:t>
            </a:r>
          </a:p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662060-2090-4205-93AF-FAF9F30169A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175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BA9370E-562F-422A-8790-4B073A102F48}" type="slidenum">
              <a:rPr lang="en-AU"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en-AU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100">
              <a:latin typeface="Arial" pitchFamily="34" charset="0"/>
            </a:endParaRPr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D50A5AD-9C2C-4F8E-B44F-4F54A8849E4E}" type="slidenum">
              <a:rPr lang="en-AU" sz="1200"/>
              <a:pPr algn="r" eaLnBrk="0" hangingPunct="0"/>
              <a:t>12</a:t>
            </a:fld>
            <a:endParaRPr lang="en-A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MX"/>
              <a:t>.</a:t>
            </a:r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>
                <a:latin typeface="Arial" pitchFamily="34" charset="0"/>
                <a:cs typeface="Arial" pitchFamily="34" charset="0"/>
              </a:rPr>
              <a:t>Como lo apreciaron Uds. en el video anterior un buen líder tiene la capacidad de ver lo invisible y de escuchar lo inaudible.</a:t>
            </a:r>
          </a:p>
          <a:p>
            <a:r>
              <a:rPr lang="es-MX">
                <a:latin typeface="Arial" pitchFamily="34" charset="0"/>
                <a:cs typeface="Arial" pitchFamily="34" charset="0"/>
              </a:rPr>
              <a:t>Tal como nos menciona este autor el líder lleva a su gente a un estado en donde nunca han estado y donde nunca pensaron estar. </a:t>
            </a:r>
          </a:p>
          <a:p>
            <a:endParaRPr lang="es-MX">
              <a:latin typeface="Arial" pitchFamily="34" charset="0"/>
              <a:cs typeface="Arial" pitchFamily="34" charset="0"/>
            </a:endParaRPr>
          </a:p>
          <a:p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031CDCF-7722-4168-9542-3601586F90B1}" type="slidenum">
              <a:rPr lang="es-ES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>
                <a:latin typeface="Arial" pitchFamily="34" charset="0"/>
                <a:cs typeface="Arial" pitchFamily="34" charset="0"/>
              </a:rPr>
              <a:t>Tal como lo menciona la filmina el líder debe ser el capitán del equipo aquel que inspira a su gente en momentos difíciles y adversos y los lleva a ganar y a lograr los objetivos. </a:t>
            </a:r>
          </a:p>
        </p:txBody>
      </p:sp>
      <p:sp>
        <p:nvSpPr>
          <p:cNvPr id="139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E09D0D-4367-4019-94E4-A6BE157A6445}" type="slidenum">
              <a:rPr lang="es-E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>
                <a:latin typeface="Arial" pitchFamily="34" charset="0"/>
                <a:cs typeface="Arial" pitchFamily="34" charset="0"/>
              </a:rPr>
              <a:t>ARBOL QUE NACE TORCIDO JAMAS SU TRONCO ENDEREZA </a:t>
            </a:r>
          </a:p>
          <a:p>
            <a:r>
              <a:rPr lang="es-MX">
                <a:latin typeface="Arial" pitchFamily="34" charset="0"/>
                <a:cs typeface="Arial" pitchFamily="34" charset="0"/>
              </a:rPr>
              <a:t>¿Quién puede llegar a ser líder?</a:t>
            </a:r>
          </a:p>
          <a:p>
            <a:r>
              <a:rPr lang="es-MX">
                <a:latin typeface="Arial" pitchFamily="34" charset="0"/>
                <a:cs typeface="Arial" pitchFamily="34" charset="0"/>
              </a:rPr>
              <a:t>Cualquiera de nosotros tiene la posibilidad  para llegar a ser líder. Debemos desarrollar ciertas habilidades, cualidades y actitudes para lograrlo </a:t>
            </a:r>
          </a:p>
          <a:p>
            <a:r>
              <a:rPr lang="es-MX">
                <a:latin typeface="Arial" pitchFamily="34" charset="0"/>
                <a:cs typeface="Arial" pitchFamily="34" charset="0"/>
              </a:rPr>
              <a:t>Existen personas que se les llama líder nato ya que posen todas las cualidades desde pequeños que hacen que las personas que los rodean los consideren lideres. </a:t>
            </a:r>
          </a:p>
          <a:p>
            <a:endParaRPr lang="es-MX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7CA6387-369B-4BF3-9548-40C1161E0879}" type="slidenum">
              <a:rPr lang="es-ES" smtClean="0">
                <a:latin typeface="Arial" pitchFamily="34" charset="0"/>
                <a:cs typeface="Arial" pitchFamily="34" charset="0"/>
              </a:rPr>
              <a:pPr/>
              <a:t>81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9CFF-6111-40B9-8065-35FCA5FA378E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A6BA-1649-4F7C-A713-A031CE99F3C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27880-50CE-4846-8F31-4C544108EC85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33B8-B8B1-4BF9-BBF1-8D25C051897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1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7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9" y="4840942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1" y="268289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6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6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369C6-30D6-4135-9936-2DF9EE97D061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6996-85EE-4A40-A004-A70EC731F7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CFA61-63F0-46DA-AB05-396415EA74CA}" type="datetime7">
              <a:rPr lang="es-MX"/>
              <a:pPr>
                <a:defRPr/>
              </a:pPr>
              <a:t>jun-19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8DAA6-FC15-4DFF-AF81-D719186B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1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9" y="990601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02CB083-523C-472E-9E7A-E43F1306BA72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6CDB-89A3-45CC-8472-DED60E50AB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8FC99-C249-45F4-9EF5-294C3FA18A7F}" type="datetime7">
              <a:rPr lang="es-MX"/>
              <a:pPr>
                <a:defRPr/>
              </a:pPr>
              <a:t>jun-19</a:t>
            </a:fld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3168-4F39-4F17-A3BC-4F280386494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228600" y="838200"/>
            <a:ext cx="8686800" cy="5410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C564-89FB-434D-B3B4-BCB82E87F07E}" type="datetime7">
              <a:rPr lang="es-MX"/>
              <a:pPr>
                <a:defRPr/>
              </a:pPr>
              <a:t>jun-19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3FFE5-CA01-4C77-A74A-954E015BED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6CA1C-00DA-43E8-9FEB-67D77CAB9371}" type="datetimeFigureOut">
              <a:rPr lang="es-MX"/>
              <a:pPr>
                <a:defRPr/>
              </a:pPr>
              <a:t>25/06/19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FFB9-7AEB-4C9B-B8D7-876A280A03A5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763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Juan Carlos Ituarte Zarza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1763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Agosto Diciembre 2006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A4AD-AB06-4FDE-95B1-6D6439807F0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39B2-1958-40BB-9D2F-3F9C5CE471A1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EAAB1-7235-4731-95BA-DC839442198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7C5C9-54AF-4C0F-8E3B-0EB6302D2813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0C94-1FD6-43A4-B97F-84744C873138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F6B7-ABC9-40AE-A7FF-BA04C34070F0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1D024-FC1A-4AF2-B34F-253CEDDD5B0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1E7F-12F2-4EE1-BADC-89701AB1D651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D6974-1D5B-4CB3-90C6-FF47BFF314E1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2D5C-6AF1-4216-AF57-DEB5ABDD5DA4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082C-68A2-4EAB-9FA9-4641FB741D7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1D2A7-E2BB-4054-BD34-BDE3EA2B8A10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DD22-BC12-4C69-9C48-078679176AB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38F41-C7CC-4309-89EF-4B040A2DF65D}" type="datetime7">
              <a:rPr lang="es-MX"/>
              <a:pPr>
                <a:defRPr/>
              </a:pPr>
              <a:t>jun-19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0784-77C8-4672-B315-159627E281F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14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7" r:id="rId14"/>
    <p:sldLayoutId id="2147484328" r:id="rId15"/>
    <p:sldLayoutId id="2147484329" r:id="rId16"/>
    <p:sldLayoutId id="2147484330" r:id="rId17"/>
    <p:sldLayoutId id="2147484331" r:id="rId1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9.emf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5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videos/giza.mpg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7164288" y="0"/>
            <a:ext cx="1800200" cy="6858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27584" y="5949280"/>
            <a:ext cx="8244408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32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Creando una cultura de mejora e </a:t>
            </a:r>
            <a:r>
              <a:rPr lang="es-ES_trad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innovación</a:t>
            </a:r>
          </a:p>
        </p:txBody>
      </p:sp>
      <p:sp>
        <p:nvSpPr>
          <p:cNvPr id="2060" name="Title 4"/>
          <p:cNvSpPr>
            <a:spLocks noGrp="1"/>
          </p:cNvSpPr>
          <p:nvPr>
            <p:ph type="ctrTitle" idx="4294967295"/>
          </p:nvPr>
        </p:nvSpPr>
        <p:spPr>
          <a:xfrm>
            <a:off x="7236296" y="6525344"/>
            <a:ext cx="1728192" cy="332656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www.ctccompany.com.mx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79512" y="548680"/>
            <a:ext cx="8964488" cy="2016224"/>
          </a:xfrm>
          <a:prstGeom prst="roundRect">
            <a:avLst/>
          </a:prstGeom>
          <a:solidFill>
            <a:schemeClr val="tx2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83568" y="692696"/>
            <a:ext cx="8064896" cy="17543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SISTEMAS DE TRABAJO DE CLASE MUNDIAL</a:t>
            </a:r>
            <a:endParaRPr lang="es-ES_tradnl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50" y="115888"/>
            <a:ext cx="8229600" cy="8842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ln w="1905"/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Tiempo de proceso y actividades de </a:t>
            </a:r>
            <a:br>
              <a:rPr lang="es-ES_tradnl" sz="3200" b="1" dirty="0">
                <a:ln w="1905"/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s-ES_tradnl" sz="3200" b="1" dirty="0">
                <a:ln w="1905"/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valor agregado</a:t>
            </a:r>
            <a:endParaRPr lang="es-MX" sz="3200" b="1" dirty="0">
              <a:ln w="1905"/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539750" y="2174863"/>
            <a:ext cx="6913563" cy="647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/>
              <a:t>95%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/>
              <a:t>Actividades que no agregan valor al producto final</a:t>
            </a:r>
            <a:endParaRPr lang="es-MX" b="1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7451725" y="2174863"/>
            <a:ext cx="360363" cy="647700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/>
              <a:t>5%</a:t>
            </a:r>
            <a:endParaRPr lang="es-MX"/>
          </a:p>
        </p:txBody>
      </p:sp>
      <p:sp>
        <p:nvSpPr>
          <p:cNvPr id="162825" name="Text Box 10"/>
          <p:cNvSpPr txBox="1">
            <a:spLocks noChangeArrowheads="1"/>
          </p:cNvSpPr>
          <p:nvPr/>
        </p:nvSpPr>
        <p:spPr bwMode="auto">
          <a:xfrm>
            <a:off x="7815263" y="2070100"/>
            <a:ext cx="12207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latin typeface="Calibri" pitchFamily="34" charset="0"/>
              </a:rPr>
              <a:t>Actividades</a:t>
            </a:r>
          </a:p>
          <a:p>
            <a:r>
              <a:rPr lang="es-ES_tradnl">
                <a:latin typeface="Calibri" pitchFamily="34" charset="0"/>
              </a:rPr>
              <a:t>con valor </a:t>
            </a:r>
          </a:p>
          <a:p>
            <a:r>
              <a:rPr lang="es-ES_tradnl">
                <a:latin typeface="Calibri" pitchFamily="34" charset="0"/>
              </a:rPr>
              <a:t>agregado</a:t>
            </a:r>
            <a:endParaRPr lang="es-MX">
              <a:latin typeface="Calibri" pitchFamily="34" charset="0"/>
            </a:endParaRPr>
          </a:p>
        </p:txBody>
      </p:sp>
      <p:sp>
        <p:nvSpPr>
          <p:cNvPr id="162826" name="Line 11"/>
          <p:cNvSpPr>
            <a:spLocks noChangeShapeType="1"/>
          </p:cNvSpPr>
          <p:nvPr/>
        </p:nvSpPr>
        <p:spPr bwMode="auto">
          <a:xfrm flipV="1">
            <a:off x="539750" y="1814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2827" name="Line 12"/>
          <p:cNvSpPr>
            <a:spLocks noChangeShapeType="1"/>
          </p:cNvSpPr>
          <p:nvPr/>
        </p:nvSpPr>
        <p:spPr bwMode="auto">
          <a:xfrm flipV="1">
            <a:off x="7812088" y="1814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2828" name="Line 13"/>
          <p:cNvSpPr>
            <a:spLocks noChangeShapeType="1"/>
          </p:cNvSpPr>
          <p:nvPr/>
        </p:nvSpPr>
        <p:spPr bwMode="auto">
          <a:xfrm flipH="1">
            <a:off x="541338" y="18875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2829" name="Line 14"/>
          <p:cNvSpPr>
            <a:spLocks noChangeShapeType="1"/>
          </p:cNvSpPr>
          <p:nvPr/>
        </p:nvSpPr>
        <p:spPr bwMode="auto">
          <a:xfrm>
            <a:off x="5219700" y="18430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2830" name="Text Box 15"/>
          <p:cNvSpPr txBox="1">
            <a:spLocks noChangeArrowheads="1"/>
          </p:cNvSpPr>
          <p:nvPr/>
        </p:nvSpPr>
        <p:spPr bwMode="auto">
          <a:xfrm>
            <a:off x="3255963" y="1643063"/>
            <a:ext cx="1768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100% del trabajo</a:t>
            </a:r>
            <a:endParaRPr lang="es-MX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323850" y="1557338"/>
            <a:ext cx="1399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EMPRESA TIPICA</a:t>
            </a:r>
            <a:endParaRPr lang="es-MX" sz="1400" dirty="0">
              <a:solidFill>
                <a:schemeClr val="bg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62832" name="Text Box 17"/>
          <p:cNvSpPr txBox="1">
            <a:spLocks noChangeArrowheads="1"/>
          </p:cNvSpPr>
          <p:nvPr/>
        </p:nvSpPr>
        <p:spPr bwMode="auto">
          <a:xfrm>
            <a:off x="428596" y="3429000"/>
            <a:ext cx="85518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dirty="0">
                <a:latin typeface="Calibri" pitchFamily="34" charset="0"/>
              </a:rPr>
              <a:t>Para mejorar la competitividad de la empresa requerimos enfocarnos en la actividades que no agregan valor, esto es al 95% de las actividades de la organización:</a:t>
            </a:r>
          </a:p>
          <a:p>
            <a:endParaRPr lang="es-ES_tradnl" sz="1600" dirty="0">
              <a:latin typeface="Calibri" pitchFamily="34" charset="0"/>
            </a:endParaRPr>
          </a:p>
          <a:p>
            <a:r>
              <a:rPr lang="es-ES_tradnl" sz="1600" dirty="0">
                <a:latin typeface="Calibri" pitchFamily="34" charset="0"/>
              </a:rPr>
              <a:t>Mover materiales no requeridos por producción.</a:t>
            </a:r>
          </a:p>
          <a:p>
            <a:r>
              <a:rPr lang="es-ES_tradnl" sz="1600" dirty="0" err="1">
                <a:latin typeface="Calibri" pitchFamily="34" charset="0"/>
              </a:rPr>
              <a:t>Retrabajar</a:t>
            </a:r>
            <a:r>
              <a:rPr lang="es-ES_tradnl" sz="1600" dirty="0">
                <a:latin typeface="Calibri" pitchFamily="34" charset="0"/>
              </a:rPr>
              <a:t> productos.</a:t>
            </a:r>
          </a:p>
          <a:p>
            <a:r>
              <a:rPr lang="es-ES_tradnl" sz="1600" dirty="0">
                <a:latin typeface="Calibri" pitchFamily="34" charset="0"/>
              </a:rPr>
              <a:t>Buscar herramientas y equipos.</a:t>
            </a:r>
          </a:p>
          <a:p>
            <a:r>
              <a:rPr lang="es-ES_tradnl" sz="1600" dirty="0">
                <a:latin typeface="Calibri" pitchFamily="34" charset="0"/>
              </a:rPr>
              <a:t>Amontonar materiales.</a:t>
            </a:r>
          </a:p>
          <a:p>
            <a:r>
              <a:rPr lang="es-ES_tradnl" sz="1600" dirty="0">
                <a:latin typeface="Calibri" pitchFamily="34" charset="0"/>
              </a:rPr>
              <a:t>Guardar producto rechazado</a:t>
            </a:r>
          </a:p>
          <a:p>
            <a:endParaRPr lang="es-ES_tradnl" sz="1600" dirty="0">
              <a:latin typeface="Calibri" pitchFamily="34" charset="0"/>
            </a:endParaRPr>
          </a:p>
          <a:p>
            <a:r>
              <a:rPr lang="es-ES_tradnl" sz="1600" dirty="0">
                <a:latin typeface="Calibri" pitchFamily="34" charset="0"/>
              </a:rPr>
              <a:t>Se requiere diferenciar entre movimiento y trabajo: </a:t>
            </a:r>
          </a:p>
          <a:p>
            <a:r>
              <a:rPr lang="es-ES_tradnl" sz="1600" dirty="0">
                <a:latin typeface="Calibri" pitchFamily="34" charset="0"/>
              </a:rPr>
              <a:t>Trabajo significa avanzar en el proceso de transformación de insumos en producto terminado.</a:t>
            </a:r>
            <a:endParaRPr lang="es-MX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142977" y="71414"/>
            <a:ext cx="7000924" cy="192882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15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 M A I C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57313" y="2143125"/>
            <a:ext cx="66436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Define-Measure-Analyze-Improve-Control</a:t>
            </a:r>
            <a:endParaRPr lang="es-MX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43000" y="2559050"/>
            <a:ext cx="7000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</a:rPr>
              <a:t>Mejora en procesos existentes.</a:t>
            </a: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625" y="3321050"/>
            <a:ext cx="8358188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una estructura lógica para la solución de problemas y mejora de procesos.</a:t>
            </a:r>
          </a:p>
          <a:p>
            <a:pPr>
              <a:buFont typeface="Wingdings" pitchFamily="2" charset="2"/>
              <a:buChar char="ü"/>
              <a:defRPr/>
            </a:pP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un proceso iterativo. ( mejora continua)</a:t>
            </a:r>
          </a:p>
          <a:p>
            <a:pPr>
              <a:buFont typeface="Wingdings" pitchFamily="2" charset="2"/>
              <a:buChar char="ü"/>
              <a:defRPr/>
            </a:pP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una herramienta para la mejora continua.  </a:t>
            </a:r>
          </a:p>
          <a:p>
            <a:pPr>
              <a:buFont typeface="Wingdings" pitchFamily="2" charset="2"/>
              <a:buChar char="ü"/>
              <a:defRPr/>
            </a:pP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2732" y="-23"/>
            <a:ext cx="501336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60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Proceso DMAIC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5750" y="1214438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MX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La metodología DMAIC sirve para mejorar los productos y procesos </a:t>
            </a:r>
            <a:r>
              <a:rPr lang="es-MX" sz="2000" i="1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existentes</a:t>
            </a:r>
            <a:r>
              <a:rPr lang="es-MX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 Es una herramienta de Mejora Continua.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265496" y="2687562"/>
            <a:ext cx="4792539" cy="1200329"/>
          </a:xfrm>
          <a:prstGeom prst="rect">
            <a:avLst/>
          </a:prstGeom>
          <a:solidFill>
            <a:schemeClr val="tx2"/>
          </a:solidFill>
          <a:ln w="25400" cap="sq">
            <a:noFill/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7200" dirty="0">
                <a:solidFill>
                  <a:schemeClr val="bg1"/>
                </a:solidFill>
              </a:rPr>
              <a:t>Y = f (x)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2843213"/>
            <a:ext cx="2249488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Medición del problema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460875" y="6008688"/>
            <a:ext cx="2251075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Mejora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368800" y="4719638"/>
            <a:ext cx="2695575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Análisis (medición de las causas</a:t>
            </a:r>
            <a:r>
              <a:rPr lang="es-MX" dirty="0">
                <a:latin typeface="Arial" charset="0"/>
              </a:rPr>
              <a:t>)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917700" y="5248275"/>
            <a:ext cx="139382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Control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156450" y="1857375"/>
            <a:ext cx="1487488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Definición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5668963" y="4016375"/>
            <a:ext cx="0" cy="70326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s-MX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5019675" y="5656263"/>
            <a:ext cx="0" cy="4699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s-MX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 flipV="1">
            <a:off x="3049588" y="5702300"/>
            <a:ext cx="1319212" cy="53975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s-MX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1858963" y="3313113"/>
            <a:ext cx="111601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s-MX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5664200" y="2139950"/>
            <a:ext cx="1400175" cy="81597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s-MX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V="1">
            <a:off x="3136900" y="5070475"/>
            <a:ext cx="1231900" cy="41275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-71437" y="1142985"/>
            <a:ext cx="9429784" cy="44291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7143750" y="1522413"/>
            <a:ext cx="1928813" cy="3009900"/>
            <a:chOff x="7000892" y="1585729"/>
            <a:chExt cx="1928826" cy="3008555"/>
          </a:xfrm>
        </p:grpSpPr>
        <p:sp>
          <p:nvSpPr>
            <p:cNvPr id="7" name="6 Pentágono"/>
            <p:cNvSpPr/>
            <p:nvPr/>
          </p:nvSpPr>
          <p:spPr>
            <a:xfrm>
              <a:off x="7000892" y="1585729"/>
              <a:ext cx="1928826" cy="185738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8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C</a:t>
              </a:r>
            </a:p>
          </p:txBody>
        </p:sp>
        <p:sp>
          <p:nvSpPr>
            <p:cNvPr id="118808" name="11 CuadroTexto"/>
            <p:cNvSpPr txBox="1">
              <a:spLocks noChangeArrowheads="1"/>
            </p:cNvSpPr>
            <p:nvPr/>
          </p:nvSpPr>
          <p:spPr bwMode="auto">
            <a:xfrm>
              <a:off x="7215206" y="2871029"/>
              <a:ext cx="1071569" cy="369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chemeClr val="bg1"/>
                  </a:solidFill>
                  <a:latin typeface="+mj-lt"/>
                </a:rPr>
                <a:t>Control</a:t>
              </a:r>
            </a:p>
          </p:txBody>
        </p:sp>
        <p:sp>
          <p:nvSpPr>
            <p:cNvPr id="118809" name="16 CuadroTexto"/>
            <p:cNvSpPr txBox="1">
              <a:spLocks noChangeArrowheads="1"/>
            </p:cNvSpPr>
            <p:nvPr/>
          </p:nvSpPr>
          <p:spPr bwMode="auto">
            <a:xfrm>
              <a:off x="7000892" y="3670772"/>
              <a:ext cx="1714512" cy="92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i="1">
                  <a:solidFill>
                    <a:schemeClr val="bg1"/>
                  </a:solidFill>
                  <a:latin typeface="+mj-lt"/>
                </a:rPr>
                <a:t>Controlar y monitorear la mejora.</a:t>
              </a:r>
            </a:p>
          </p:txBody>
        </p:sp>
      </p:grpSp>
      <p:grpSp>
        <p:nvGrpSpPr>
          <p:cNvPr id="8" name="20 Grupo"/>
          <p:cNvGrpSpPr>
            <a:grpSpLocks/>
          </p:cNvGrpSpPr>
          <p:nvPr/>
        </p:nvGrpSpPr>
        <p:grpSpPr bwMode="auto">
          <a:xfrm>
            <a:off x="5446713" y="1522413"/>
            <a:ext cx="1928812" cy="3595687"/>
            <a:chOff x="5304241" y="1585729"/>
            <a:chExt cx="1928826" cy="3594553"/>
          </a:xfrm>
        </p:grpSpPr>
        <p:sp>
          <p:nvSpPr>
            <p:cNvPr id="6" name="5 Pentágono"/>
            <p:cNvSpPr/>
            <p:nvPr/>
          </p:nvSpPr>
          <p:spPr>
            <a:xfrm>
              <a:off x="5304241" y="1585729"/>
              <a:ext cx="1928826" cy="185738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8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I</a:t>
              </a:r>
            </a:p>
          </p:txBody>
        </p:sp>
        <p:sp>
          <p:nvSpPr>
            <p:cNvPr id="118805" name="10 CuadroTexto"/>
            <p:cNvSpPr txBox="1">
              <a:spLocks noChangeArrowheads="1"/>
            </p:cNvSpPr>
            <p:nvPr/>
          </p:nvSpPr>
          <p:spPr bwMode="auto">
            <a:xfrm>
              <a:off x="5429654" y="2871198"/>
              <a:ext cx="1071571" cy="3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chemeClr val="bg1"/>
                  </a:solidFill>
                  <a:latin typeface="+mj-lt"/>
                </a:rPr>
                <a:t>Improve</a:t>
              </a:r>
            </a:p>
          </p:txBody>
        </p:sp>
        <p:sp>
          <p:nvSpPr>
            <p:cNvPr id="118806" name="15 CuadroTexto"/>
            <p:cNvSpPr txBox="1">
              <a:spLocks noChangeArrowheads="1"/>
            </p:cNvSpPr>
            <p:nvPr/>
          </p:nvSpPr>
          <p:spPr bwMode="auto">
            <a:xfrm>
              <a:off x="5429654" y="3656763"/>
              <a:ext cx="1643075" cy="152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i="1">
                  <a:solidFill>
                    <a:schemeClr val="bg1"/>
                  </a:solidFill>
                  <a:latin typeface="+mj-lt"/>
                </a:rPr>
                <a:t>Realizar mejoras en el proceso para eliminar la causa raiz. </a:t>
              </a:r>
            </a:p>
          </p:txBody>
        </p:sp>
      </p:grpSp>
      <p:grpSp>
        <p:nvGrpSpPr>
          <p:cNvPr id="9" name="19 Grupo"/>
          <p:cNvGrpSpPr>
            <a:grpSpLocks/>
          </p:cNvGrpSpPr>
          <p:nvPr/>
        </p:nvGrpSpPr>
        <p:grpSpPr bwMode="auto">
          <a:xfrm>
            <a:off x="3714750" y="1522413"/>
            <a:ext cx="1965325" cy="3549650"/>
            <a:chOff x="3571900" y="1585729"/>
            <a:chExt cx="1964514" cy="3548395"/>
          </a:xfrm>
        </p:grpSpPr>
        <p:sp>
          <p:nvSpPr>
            <p:cNvPr id="5" name="4 Pentágono"/>
            <p:cNvSpPr/>
            <p:nvPr/>
          </p:nvSpPr>
          <p:spPr>
            <a:xfrm>
              <a:off x="3607588" y="1585729"/>
              <a:ext cx="1928826" cy="185738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8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A</a:t>
              </a:r>
            </a:p>
          </p:txBody>
        </p:sp>
        <p:sp>
          <p:nvSpPr>
            <p:cNvPr id="118802" name="9 CuadroTexto"/>
            <p:cNvSpPr txBox="1">
              <a:spLocks noChangeArrowheads="1"/>
            </p:cNvSpPr>
            <p:nvPr/>
          </p:nvSpPr>
          <p:spPr bwMode="auto">
            <a:xfrm>
              <a:off x="3786125" y="2871149"/>
              <a:ext cx="1071120" cy="369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chemeClr val="bg1"/>
                  </a:solidFill>
                  <a:latin typeface="+mj-lt"/>
                </a:rPr>
                <a:t>Analyse</a:t>
              </a:r>
            </a:p>
          </p:txBody>
        </p:sp>
        <p:sp>
          <p:nvSpPr>
            <p:cNvPr id="118803" name="14 CuadroTexto"/>
            <p:cNvSpPr txBox="1">
              <a:spLocks noChangeArrowheads="1"/>
            </p:cNvSpPr>
            <p:nvPr/>
          </p:nvSpPr>
          <p:spPr bwMode="auto">
            <a:xfrm>
              <a:off x="3571900" y="3656684"/>
              <a:ext cx="1713793" cy="14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i="1" dirty="0">
                  <a:solidFill>
                    <a:schemeClr val="bg1"/>
                  </a:solidFill>
                  <a:latin typeface="+mj-lt"/>
                </a:rPr>
                <a:t>Analizar los datos y hechos e identificar la causa raíz del problema. </a:t>
              </a:r>
            </a:p>
          </p:txBody>
        </p:sp>
      </p:grpSp>
      <p:grpSp>
        <p:nvGrpSpPr>
          <p:cNvPr id="10" name="18 Grupo"/>
          <p:cNvGrpSpPr>
            <a:grpSpLocks/>
          </p:cNvGrpSpPr>
          <p:nvPr/>
        </p:nvGrpSpPr>
        <p:grpSpPr bwMode="auto">
          <a:xfrm>
            <a:off x="2054225" y="1522413"/>
            <a:ext cx="1928813" cy="3286125"/>
            <a:chOff x="1910935" y="1585729"/>
            <a:chExt cx="1928826" cy="3286327"/>
          </a:xfrm>
        </p:grpSpPr>
        <p:sp>
          <p:nvSpPr>
            <p:cNvPr id="4" name="3 Pentágono"/>
            <p:cNvSpPr/>
            <p:nvPr/>
          </p:nvSpPr>
          <p:spPr>
            <a:xfrm>
              <a:off x="1910935" y="1585729"/>
              <a:ext cx="1928826" cy="185738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8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M</a:t>
              </a:r>
            </a:p>
          </p:txBody>
        </p:sp>
        <p:sp>
          <p:nvSpPr>
            <p:cNvPr id="118799" name="8 CuadroTexto"/>
            <p:cNvSpPr txBox="1">
              <a:spLocks noChangeArrowheads="1"/>
            </p:cNvSpPr>
            <p:nvPr/>
          </p:nvSpPr>
          <p:spPr bwMode="auto">
            <a:xfrm>
              <a:off x="2071274" y="2871683"/>
              <a:ext cx="1071569" cy="369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chemeClr val="bg1"/>
                  </a:solidFill>
                  <a:latin typeface="+mj-lt"/>
                </a:rPr>
                <a:t>Measure</a:t>
              </a:r>
            </a:p>
          </p:txBody>
        </p:sp>
        <p:sp>
          <p:nvSpPr>
            <p:cNvPr id="118800" name="13 CuadroTexto"/>
            <p:cNvSpPr txBox="1">
              <a:spLocks noChangeArrowheads="1"/>
            </p:cNvSpPr>
            <p:nvPr/>
          </p:nvSpPr>
          <p:spPr bwMode="auto">
            <a:xfrm>
              <a:off x="1928398" y="3671832"/>
              <a:ext cx="1714512" cy="1200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i="1">
                  <a:solidFill>
                    <a:schemeClr val="bg1"/>
                  </a:solidFill>
                  <a:latin typeface="+mj-lt"/>
                </a:rPr>
                <a:t>Medir y recolectar los datos requeridos.</a:t>
              </a:r>
            </a:p>
          </p:txBody>
        </p:sp>
      </p:grpSp>
      <p:grpSp>
        <p:nvGrpSpPr>
          <p:cNvPr id="11" name="17 Grupo"/>
          <p:cNvGrpSpPr>
            <a:grpSpLocks/>
          </p:cNvGrpSpPr>
          <p:nvPr/>
        </p:nvGrpSpPr>
        <p:grpSpPr bwMode="auto">
          <a:xfrm>
            <a:off x="142875" y="1509713"/>
            <a:ext cx="2143125" cy="3549650"/>
            <a:chOff x="0" y="1585729"/>
            <a:chExt cx="2143108" cy="3549983"/>
          </a:xfrm>
        </p:grpSpPr>
        <p:sp>
          <p:nvSpPr>
            <p:cNvPr id="3" name="2 Pentágono"/>
            <p:cNvSpPr/>
            <p:nvPr/>
          </p:nvSpPr>
          <p:spPr>
            <a:xfrm>
              <a:off x="214282" y="1585729"/>
              <a:ext cx="1928826" cy="185738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8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D</a:t>
              </a:r>
              <a:endParaRPr lang="es-MX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8796" name="7 CuadroTexto"/>
            <p:cNvSpPr txBox="1">
              <a:spLocks noChangeArrowheads="1"/>
            </p:cNvSpPr>
            <p:nvPr/>
          </p:nvSpPr>
          <p:spPr bwMode="auto">
            <a:xfrm>
              <a:off x="357185" y="2871725"/>
              <a:ext cx="928680" cy="36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chemeClr val="bg1"/>
                  </a:solidFill>
                  <a:latin typeface="+mj-lt"/>
                </a:rPr>
                <a:t>Define</a:t>
              </a:r>
            </a:p>
          </p:txBody>
        </p:sp>
        <p:sp>
          <p:nvSpPr>
            <p:cNvPr id="118797" name="12 CuadroTexto"/>
            <p:cNvSpPr txBox="1">
              <a:spLocks noChangeArrowheads="1"/>
            </p:cNvSpPr>
            <p:nvPr/>
          </p:nvSpPr>
          <p:spPr bwMode="auto">
            <a:xfrm>
              <a:off x="0" y="3657610"/>
              <a:ext cx="1785924" cy="1478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s-MX" b="1" i="1" dirty="0">
                  <a:solidFill>
                    <a:schemeClr val="bg1"/>
                  </a:solidFill>
                  <a:latin typeface="+mj-lt"/>
                </a:rPr>
                <a:t>Entender lo que el cliente requiere, y definir el problema. </a:t>
              </a:r>
            </a:p>
          </p:txBody>
        </p:sp>
      </p:grpSp>
      <p:pic>
        <p:nvPicPr>
          <p:cNvPr id="164874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0"/>
            <a:ext cx="885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357555" y="2143117"/>
            <a:ext cx="2857520" cy="414340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3786183" y="2500307"/>
            <a:ext cx="2000264" cy="10001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PROCESO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86183" y="3857628"/>
            <a:ext cx="2000264" cy="19288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dirty="0"/>
              <a:t>Una mezcla de insumos para lograr resultados deseados. 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1214438" y="2500313"/>
            <a:ext cx="1857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1214438" y="3228975"/>
            <a:ext cx="1857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1214438" y="3957638"/>
            <a:ext cx="1857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214438" y="4684713"/>
            <a:ext cx="1857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1214438" y="5413375"/>
            <a:ext cx="1857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214438" y="6142038"/>
            <a:ext cx="1857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6929" name="14 CuadroTexto"/>
          <p:cNvSpPr txBox="1">
            <a:spLocks noChangeArrowheads="1"/>
          </p:cNvSpPr>
          <p:nvPr/>
        </p:nvSpPr>
        <p:spPr bwMode="auto">
          <a:xfrm>
            <a:off x="1285875" y="214312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Gente</a:t>
            </a:r>
          </a:p>
        </p:txBody>
      </p:sp>
      <p:sp>
        <p:nvSpPr>
          <p:cNvPr id="166930" name="15 CuadroTexto"/>
          <p:cNvSpPr txBox="1">
            <a:spLocks noChangeArrowheads="1"/>
          </p:cNvSpPr>
          <p:nvPr/>
        </p:nvSpPr>
        <p:spPr bwMode="auto">
          <a:xfrm>
            <a:off x="1285875" y="2857500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Materiales</a:t>
            </a:r>
          </a:p>
        </p:txBody>
      </p:sp>
      <p:sp>
        <p:nvSpPr>
          <p:cNvPr id="166931" name="16 CuadroTexto"/>
          <p:cNvSpPr txBox="1">
            <a:spLocks noChangeArrowheads="1"/>
          </p:cNvSpPr>
          <p:nvPr/>
        </p:nvSpPr>
        <p:spPr bwMode="auto">
          <a:xfrm>
            <a:off x="1285875" y="3571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Equipo</a:t>
            </a:r>
          </a:p>
        </p:txBody>
      </p:sp>
      <p:sp>
        <p:nvSpPr>
          <p:cNvPr id="166932" name="17 CuadroTexto"/>
          <p:cNvSpPr txBox="1">
            <a:spLocks noChangeArrowheads="1"/>
          </p:cNvSpPr>
          <p:nvPr/>
        </p:nvSpPr>
        <p:spPr bwMode="auto">
          <a:xfrm>
            <a:off x="1285875" y="434498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Politicas</a:t>
            </a:r>
          </a:p>
        </p:txBody>
      </p:sp>
      <p:sp>
        <p:nvSpPr>
          <p:cNvPr id="166933" name="18 CuadroTexto"/>
          <p:cNvSpPr txBox="1">
            <a:spLocks noChangeArrowheads="1"/>
          </p:cNvSpPr>
          <p:nvPr/>
        </p:nvSpPr>
        <p:spPr bwMode="auto">
          <a:xfrm>
            <a:off x="928688" y="50006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Procedimientos</a:t>
            </a:r>
          </a:p>
        </p:txBody>
      </p:sp>
      <p:sp>
        <p:nvSpPr>
          <p:cNvPr id="166934" name="19 CuadroTexto"/>
          <p:cNvSpPr txBox="1">
            <a:spLocks noChangeArrowheads="1"/>
          </p:cNvSpPr>
          <p:nvPr/>
        </p:nvSpPr>
        <p:spPr bwMode="auto">
          <a:xfrm>
            <a:off x="1214438" y="57737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Metodo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6286500" y="2500313"/>
            <a:ext cx="1857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286500" y="3957638"/>
            <a:ext cx="1857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286500" y="6142038"/>
            <a:ext cx="1857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6938" name="23 CuadroTexto"/>
          <p:cNvSpPr txBox="1">
            <a:spLocks noChangeArrowheads="1"/>
          </p:cNvSpPr>
          <p:nvPr/>
        </p:nvSpPr>
        <p:spPr bwMode="auto">
          <a:xfrm>
            <a:off x="6286500" y="214312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Servicio</a:t>
            </a:r>
          </a:p>
        </p:txBody>
      </p:sp>
      <p:sp>
        <p:nvSpPr>
          <p:cNvPr id="166939" name="24 CuadroTexto"/>
          <p:cNvSpPr txBox="1">
            <a:spLocks noChangeArrowheads="1"/>
          </p:cNvSpPr>
          <p:nvPr/>
        </p:nvSpPr>
        <p:spPr bwMode="auto">
          <a:xfrm>
            <a:off x="6286500" y="35591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Producto</a:t>
            </a:r>
          </a:p>
        </p:txBody>
      </p:sp>
      <p:sp>
        <p:nvSpPr>
          <p:cNvPr id="166940" name="25 CuadroTexto"/>
          <p:cNvSpPr txBox="1">
            <a:spLocks noChangeArrowheads="1"/>
          </p:cNvSpPr>
          <p:nvPr/>
        </p:nvSpPr>
        <p:spPr bwMode="auto">
          <a:xfrm>
            <a:off x="6286500" y="57737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/>
              <a:t>Tarea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6072197" y="1153712"/>
            <a:ext cx="221457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4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Salida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71472" y="1169243"/>
            <a:ext cx="278605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4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Entrada</a:t>
            </a:r>
          </a:p>
        </p:txBody>
      </p:sp>
      <p:sp>
        <p:nvSpPr>
          <p:cNvPr id="3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60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PROCESO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71471" y="-142899"/>
            <a:ext cx="2214579" cy="644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413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16125" y="2143125"/>
            <a:ext cx="4556125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Define</a:t>
            </a:r>
          </a:p>
        </p:txBody>
      </p:sp>
      <p:sp>
        <p:nvSpPr>
          <p:cNvPr id="168964" name="7 Rectángulo"/>
          <p:cNvSpPr>
            <a:spLocks noChangeArrowheads="1"/>
          </p:cNvSpPr>
          <p:nvPr/>
        </p:nvSpPr>
        <p:spPr bwMode="auto">
          <a:xfrm>
            <a:off x="4143375" y="4500563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i="1">
                <a:latin typeface="Batang" pitchFamily="18" charset="-127"/>
                <a:ea typeface="Batang" pitchFamily="18" charset="-127"/>
              </a:rPr>
              <a:t>El objetivo de negocio es crear y mantener un cliente.</a:t>
            </a:r>
          </a:p>
        </p:txBody>
      </p:sp>
      <p:sp>
        <p:nvSpPr>
          <p:cNvPr id="123909" name="8 Rectángulo"/>
          <p:cNvSpPr>
            <a:spLocks noChangeArrowheads="1"/>
          </p:cNvSpPr>
          <p:nvPr/>
        </p:nvSpPr>
        <p:spPr bwMode="auto">
          <a:xfrm>
            <a:off x="4286250" y="5857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endParaRPr lang="es-MX" dirty="0">
              <a:latin typeface="+mj-lt"/>
            </a:endParaRPr>
          </a:p>
          <a:p>
            <a:pPr algn="r">
              <a:defRPr/>
            </a:pPr>
            <a:r>
              <a:rPr lang="es-MX" dirty="0">
                <a:latin typeface="+mj-lt"/>
              </a:rPr>
              <a:t>Peter F. </a:t>
            </a:r>
            <a:r>
              <a:rPr lang="es-MX" dirty="0" err="1">
                <a:latin typeface="+mj-lt"/>
              </a:rPr>
              <a:t>Drucker</a:t>
            </a:r>
            <a:endParaRPr lang="es-MX" dirty="0">
              <a:latin typeface="+mj-lt"/>
            </a:endParaRPr>
          </a:p>
        </p:txBody>
      </p:sp>
      <p:pic>
        <p:nvPicPr>
          <p:cNvPr id="168966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0"/>
            <a:ext cx="885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43125" y="58738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Clave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072034" y="0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Identificar oportunidad de mejora.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072034" y="887870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Seleccionar el proyecto.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072034" y="1775739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latin typeface="+mj-lt"/>
              </a:rPr>
              <a:t>Definir metas, objetivos y alcance.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072034" y="2663607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Formación del equipo.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072034" y="3551477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Identificar los recursos claves. 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072034" y="4439346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Entender la voz del cliente.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072034" y="5327214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Establecer metas intermedias.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5072034" y="6215082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Establecer reuniones.</a:t>
            </a:r>
          </a:p>
        </p:txBody>
      </p:sp>
      <p:grpSp>
        <p:nvGrpSpPr>
          <p:cNvPr id="170011" name="13 Grupo"/>
          <p:cNvGrpSpPr>
            <a:grpSpLocks/>
          </p:cNvGrpSpPr>
          <p:nvPr/>
        </p:nvGrpSpPr>
        <p:grpSpPr bwMode="auto">
          <a:xfrm>
            <a:off x="0" y="1785938"/>
            <a:ext cx="5072063" cy="2717800"/>
            <a:chOff x="0" y="1585729"/>
            <a:chExt cx="5602866" cy="2718251"/>
          </a:xfrm>
        </p:grpSpPr>
        <p:sp>
          <p:nvSpPr>
            <p:cNvPr id="15" name="14 Pentágono"/>
            <p:cNvSpPr/>
            <p:nvPr/>
          </p:nvSpPr>
          <p:spPr>
            <a:xfrm>
              <a:off x="214282" y="1585729"/>
              <a:ext cx="1928826" cy="185738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8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D</a:t>
              </a:r>
              <a:endParaRPr lang="es-MX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4958" name="15 CuadroTexto"/>
            <p:cNvSpPr txBox="1">
              <a:spLocks noChangeArrowheads="1"/>
            </p:cNvSpPr>
            <p:nvPr/>
          </p:nvSpPr>
          <p:spPr bwMode="auto">
            <a:xfrm>
              <a:off x="357742" y="2871817"/>
              <a:ext cx="927674" cy="36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chemeClr val="bg1"/>
                  </a:solidFill>
                  <a:latin typeface="+mj-lt"/>
                </a:rPr>
                <a:t>Define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0" y="3657760"/>
              <a:ext cx="5602866" cy="646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s-MX" b="1" i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Entender lo que el cliente requiere, y definir el problema. </a:t>
              </a:r>
            </a:p>
          </p:txBody>
        </p:sp>
      </p:grpSp>
      <p:pic>
        <p:nvPicPr>
          <p:cNvPr id="170012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0"/>
            <a:ext cx="885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s-MX" sz="72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¿Que hace exitoso un proyecto?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8" y="2214563"/>
            <a:ext cx="7929562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s-MX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Fuerte caso de negocio. </a:t>
            </a:r>
          </a:p>
          <a:p>
            <a:pPr>
              <a:buFont typeface="Wingdings" pitchFamily="2" charset="2"/>
              <a:buChar char="ü"/>
              <a:defRPr/>
            </a:pPr>
            <a:endParaRPr lang="es-MX" sz="24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Comprensión clara del enunciado del problema.</a:t>
            </a:r>
          </a:p>
          <a:p>
            <a:pPr>
              <a:buFont typeface="Wingdings" pitchFamily="2" charset="2"/>
              <a:buChar char="ü"/>
              <a:defRPr/>
            </a:pPr>
            <a:endParaRPr lang="es-MX" sz="24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Definición clara y realista de metas y alcance de proyecto. </a:t>
            </a:r>
          </a:p>
          <a:p>
            <a:pPr>
              <a:buFont typeface="Wingdings" pitchFamily="2" charset="2"/>
              <a:buChar char="ü"/>
              <a:defRPr/>
            </a:pPr>
            <a:endParaRPr lang="es-MX" sz="24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Mediciones / Informaciones disponibles. </a:t>
            </a:r>
          </a:p>
          <a:p>
            <a:pPr>
              <a:buFont typeface="Wingdings" pitchFamily="2" charset="2"/>
              <a:buChar char="ü"/>
              <a:defRPr/>
            </a:pPr>
            <a:endParaRPr lang="es-MX" sz="24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Esfuerzo de Equipo. </a:t>
            </a:r>
          </a:p>
          <a:p>
            <a:pPr>
              <a:buFont typeface="Wingdings" pitchFamily="2" charset="2"/>
              <a:buChar char="ü"/>
              <a:defRPr/>
            </a:pPr>
            <a:endParaRPr lang="es-MX" sz="24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s-MX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Resultados compartidos y aplicados al negocio.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786315" y="2000241"/>
            <a:ext cx="4143372" cy="10001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sz="2400" dirty="0"/>
              <a:t>LA CORRECTA DEFINICIÓN DE PROYECTO ES CRITICA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214282" y="-24"/>
            <a:ext cx="8929751" cy="107157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s-MX" sz="60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Información de Proyecto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43000" y="1000125"/>
            <a:ext cx="228600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tx2"/>
                </a:solidFill>
              </a:rPr>
              <a:t>1. Producto / Proceso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43000" y="1836738"/>
            <a:ext cx="228600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tx2"/>
                </a:solidFill>
              </a:rPr>
              <a:t>2. Metas / Objetivos del proyecto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43000" y="2673350"/>
            <a:ext cx="228600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tx2"/>
                </a:solidFill>
              </a:rPr>
              <a:t>3. Beneficio de Negocio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43000" y="3509963"/>
            <a:ext cx="228600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tx2"/>
                </a:solidFill>
              </a:rPr>
              <a:t>4. Equipos involucrados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43000" y="4348163"/>
            <a:ext cx="228600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tx2"/>
                </a:solidFill>
              </a:rPr>
              <a:t>5. Métricos.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143000" y="5184775"/>
            <a:ext cx="228600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tx2"/>
                </a:solidFill>
              </a:rPr>
              <a:t>6. Clientes &amp; Proveedores.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143000" y="6021388"/>
            <a:ext cx="228600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tx2"/>
                </a:solidFill>
              </a:rPr>
              <a:t>7.Obstáculos / Barreras.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500438" y="1000125"/>
            <a:ext cx="4286250" cy="6429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dirty="0"/>
              <a:t>Describe el sistema o proceso del proyecto.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500438" y="1785938"/>
            <a:ext cx="4286250" cy="6429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dirty="0"/>
              <a:t>¿Cuál es el propósito del proyecto? ¿Cuáles son las metas y objetivos específicos?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500438" y="2643188"/>
            <a:ext cx="4286250" cy="6429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dirty="0"/>
              <a:t>Describe cual es la importancia del proyecto para el negocio.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500438" y="3500438"/>
            <a:ext cx="4286250" cy="6429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dirty="0"/>
              <a:t>Equipo Soporte / Equipo Consultor / </a:t>
            </a:r>
            <a:r>
              <a:rPr lang="es-MX" dirty="0" err="1"/>
              <a:t>EAD´s</a:t>
            </a:r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3500438" y="4357688"/>
            <a:ext cx="4286250" cy="6429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dirty="0"/>
              <a:t>Cuales son las métricos a utilizar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500438" y="5214938"/>
            <a:ext cx="4286250" cy="6429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dirty="0"/>
              <a:t>¿Quiénes son los clientes e involucrados?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500438" y="6000750"/>
            <a:ext cx="4286250" cy="6429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MX" dirty="0"/>
              <a:t>Indicar obstáculos o barreras que se presentan e incluir sugerencias de acción.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214281" y="-24"/>
            <a:ext cx="892975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MX" sz="60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Información de Proyecto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00438" y="1000125"/>
            <a:ext cx="428625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00438" y="1785938"/>
            <a:ext cx="428625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500438" y="2643188"/>
            <a:ext cx="428625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500438" y="3500438"/>
            <a:ext cx="428625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00438" y="4357688"/>
            <a:ext cx="428625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500438" y="5214938"/>
            <a:ext cx="428625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500438" y="6000750"/>
            <a:ext cx="428625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MX" sz="12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5868" y="1000125"/>
            <a:ext cx="2286000" cy="64293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bg1"/>
                </a:solidFill>
              </a:rPr>
              <a:t>1. Producto / Proceso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85868" y="1836738"/>
            <a:ext cx="2286000" cy="6429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bg1"/>
                </a:solidFill>
              </a:rPr>
              <a:t>2. Metas / Objetivos del proyecto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85868" y="2673350"/>
            <a:ext cx="2286000" cy="64293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bg1"/>
                </a:solidFill>
              </a:rPr>
              <a:t>3. Beneficio de Negocio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85868" y="3509963"/>
            <a:ext cx="2286000" cy="6429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bg1"/>
                </a:solidFill>
              </a:rPr>
              <a:t>4. Equipos involucrados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285868" y="4348163"/>
            <a:ext cx="2286000" cy="6429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bg1"/>
                </a:solidFill>
              </a:rPr>
              <a:t>5. Métricos.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85868" y="5184775"/>
            <a:ext cx="2286000" cy="64293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bg1"/>
                </a:solidFill>
              </a:rPr>
              <a:t>6. Clientes &amp; Proveedores.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285868" y="6021388"/>
            <a:ext cx="2286000" cy="6429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dirty="0">
                <a:solidFill>
                  <a:schemeClr val="bg1"/>
                </a:solidFill>
              </a:rPr>
              <a:t>7.Obstáculos / Barreras.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2786050" y="357174"/>
            <a:ext cx="5900751" cy="114300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s-MX" sz="5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Administración de Proyecto</a:t>
            </a:r>
          </a:p>
        </p:txBody>
      </p:sp>
      <p:sp>
        <p:nvSpPr>
          <p:cNvPr id="174083" name="5 CuadroTexto"/>
          <p:cNvSpPr txBox="1">
            <a:spLocks noChangeArrowheads="1"/>
          </p:cNvSpPr>
          <p:nvPr/>
        </p:nvSpPr>
        <p:spPr bwMode="auto">
          <a:xfrm>
            <a:off x="642938" y="3357563"/>
            <a:ext cx="7858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i="1">
                <a:latin typeface="Batang" pitchFamily="18" charset="-127"/>
                <a:ea typeface="Batang" pitchFamily="18" charset="-127"/>
              </a:rPr>
              <a:t>La ciencia de administrar un proyecto, desde su comienzo hasta su cierre.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442" y="22860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Just-in-Time </a:t>
            </a:r>
            <a:br>
              <a:rPr lang="en-US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(not Just-in-Case)</a:t>
            </a:r>
            <a:endParaRPr lang="en-AU" sz="2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2" name="Picture 5" descr="DOC050109-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33600"/>
            <a:ext cx="4038600" cy="3203575"/>
          </a:xfrm>
          <a:noFill/>
        </p:spPr>
      </p:pic>
      <p:sp>
        <p:nvSpPr>
          <p:cNvPr id="5" name="4 CuadroTexto"/>
          <p:cNvSpPr txBox="1"/>
          <p:nvPr/>
        </p:nvSpPr>
        <p:spPr>
          <a:xfrm>
            <a:off x="428596" y="2357430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El </a:t>
            </a:r>
            <a:r>
              <a:rPr lang="es-MX" sz="2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material Correcto</a:t>
            </a:r>
          </a:p>
          <a:p>
            <a:pPr algn="r"/>
            <a:endParaRPr lang="es-MX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r"/>
            <a:r>
              <a:rPr lang="es-MX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En el </a:t>
            </a:r>
            <a:r>
              <a:rPr lang="es-MX" sz="2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tiempo correcto</a:t>
            </a:r>
          </a:p>
          <a:p>
            <a:pPr algn="r"/>
            <a:endParaRPr lang="es-MX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r"/>
            <a:r>
              <a:rPr lang="es-MX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En el </a:t>
            </a:r>
            <a:r>
              <a:rPr lang="es-MX" sz="2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lugar correcto </a:t>
            </a:r>
          </a:p>
          <a:p>
            <a:pPr algn="r"/>
            <a:endParaRPr lang="es-MX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r"/>
            <a:r>
              <a:rPr lang="es-MX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En la </a:t>
            </a:r>
            <a:r>
              <a:rPr lang="es-MX" sz="24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cantidad exacta</a:t>
            </a: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3 Imagen" descr="ist2_8617050-business-noti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0"/>
            <a:ext cx="614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428992" y="2928934"/>
            <a:ext cx="4786347" cy="1285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428993" y="3000372"/>
            <a:ext cx="4714908" cy="107157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MX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Administración de Proyecto</a:t>
            </a:r>
          </a:p>
        </p:txBody>
      </p:sp>
      <p:sp>
        <p:nvSpPr>
          <p:cNvPr id="175111" name="5 CuadroTexto"/>
          <p:cNvSpPr txBox="1">
            <a:spLocks noChangeArrowheads="1"/>
          </p:cNvSpPr>
          <p:nvPr/>
        </p:nvSpPr>
        <p:spPr bwMode="auto">
          <a:xfrm>
            <a:off x="0" y="0"/>
            <a:ext cx="44291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800" i="1">
                <a:latin typeface="Batang" pitchFamily="18" charset="-127"/>
                <a:ea typeface="Batang" pitchFamily="18" charset="-127"/>
              </a:rPr>
              <a:t>Actividad Predecesora o Dependiente. </a:t>
            </a:r>
          </a:p>
          <a:p>
            <a:pPr algn="just">
              <a:buFont typeface="Wingdings" pitchFamily="2" charset="2"/>
              <a:buChar char="ü"/>
            </a:pPr>
            <a:endParaRPr lang="es-MX" sz="2800" i="1">
              <a:latin typeface="Batang" pitchFamily="18" charset="-127"/>
              <a:ea typeface="Batang" pitchFamily="18" charset="-127"/>
            </a:endParaRPr>
          </a:p>
          <a:p>
            <a:pPr algn="just">
              <a:buFont typeface="Wingdings" pitchFamily="2" charset="2"/>
              <a:buChar char="ü"/>
            </a:pPr>
            <a:endParaRPr lang="es-MX" sz="2800" i="1">
              <a:latin typeface="Batang" pitchFamily="18" charset="-127"/>
              <a:ea typeface="Batang" pitchFamily="18" charset="-127"/>
            </a:endParaRPr>
          </a:p>
          <a:p>
            <a:pPr algn="just">
              <a:buFont typeface="Wingdings" pitchFamily="2" charset="2"/>
              <a:buChar char="ü"/>
            </a:pPr>
            <a:endParaRPr lang="es-MX" sz="2800" i="1">
              <a:latin typeface="Batang" pitchFamily="18" charset="-127"/>
              <a:ea typeface="Batang" pitchFamily="18" charset="-127"/>
            </a:endParaRPr>
          </a:p>
          <a:p>
            <a:pPr algn="just">
              <a:buFont typeface="Wingdings" pitchFamily="2" charset="2"/>
              <a:buChar char="ü"/>
            </a:pPr>
            <a:r>
              <a:rPr lang="es-MX" sz="2800" i="1">
                <a:latin typeface="Batang" pitchFamily="18" charset="-127"/>
                <a:ea typeface="Batang" pitchFamily="18" charset="-127"/>
              </a:rPr>
              <a:t>Ruta Critica y No critica. </a:t>
            </a:r>
          </a:p>
          <a:p>
            <a:pPr algn="just">
              <a:buFont typeface="Wingdings" pitchFamily="2" charset="2"/>
              <a:buChar char="ü"/>
            </a:pPr>
            <a:endParaRPr lang="es-MX" sz="2800" i="1">
              <a:latin typeface="Batang" pitchFamily="18" charset="-127"/>
              <a:ea typeface="Batang" pitchFamily="18" charset="-127"/>
            </a:endParaRPr>
          </a:p>
          <a:p>
            <a:pPr algn="just">
              <a:buFont typeface="Wingdings" pitchFamily="2" charset="2"/>
              <a:buChar char="ü"/>
            </a:pPr>
            <a:endParaRPr lang="es-MX" sz="2800" i="1">
              <a:latin typeface="Batang" pitchFamily="18" charset="-127"/>
              <a:ea typeface="Batang" pitchFamily="18" charset="-127"/>
            </a:endParaRPr>
          </a:p>
          <a:p>
            <a:pPr algn="just">
              <a:buFont typeface="Wingdings" pitchFamily="2" charset="2"/>
              <a:buChar char="ü"/>
            </a:pPr>
            <a:endParaRPr lang="es-MX" sz="2800" i="1">
              <a:latin typeface="Batang" pitchFamily="18" charset="-127"/>
              <a:ea typeface="Batang" pitchFamily="18" charset="-127"/>
            </a:endParaRPr>
          </a:p>
          <a:p>
            <a:pPr algn="just">
              <a:buFont typeface="Wingdings" pitchFamily="2" charset="2"/>
              <a:buChar char="ü"/>
            </a:pPr>
            <a:r>
              <a:rPr lang="es-MX" sz="2800" i="1">
                <a:latin typeface="Batang" pitchFamily="18" charset="-127"/>
                <a:ea typeface="Batang" pitchFamily="18" charset="-127"/>
              </a:rPr>
              <a:t>Lo antes posible. </a:t>
            </a:r>
          </a:p>
          <a:p>
            <a:pPr algn="just">
              <a:buFont typeface="Wingdings" pitchFamily="2" charset="2"/>
              <a:buChar char="ü"/>
            </a:pPr>
            <a:endParaRPr lang="es-MX" sz="2800" i="1">
              <a:latin typeface="Batang" pitchFamily="18" charset="-127"/>
              <a:ea typeface="Batang" pitchFamily="18" charset="-127"/>
            </a:endParaRPr>
          </a:p>
          <a:p>
            <a:pPr algn="just">
              <a:buFont typeface="Wingdings" pitchFamily="2" charset="2"/>
              <a:buChar char="ü"/>
            </a:pPr>
            <a:endParaRPr lang="es-MX" sz="2800" i="1">
              <a:latin typeface="Batang" pitchFamily="18" charset="-127"/>
              <a:ea typeface="Batang" pitchFamily="18" charset="-127"/>
            </a:endParaRPr>
          </a:p>
          <a:p>
            <a:pPr algn="just">
              <a:buFont typeface="Wingdings" pitchFamily="2" charset="2"/>
              <a:buChar char="ü"/>
            </a:pPr>
            <a:endParaRPr lang="es-MX" sz="2800" i="1">
              <a:latin typeface="Batang" pitchFamily="18" charset="-127"/>
              <a:ea typeface="Batang" pitchFamily="18" charset="-127"/>
            </a:endParaRPr>
          </a:p>
          <a:p>
            <a:pPr algn="just">
              <a:buFont typeface="Wingdings" pitchFamily="2" charset="2"/>
              <a:buChar char="ü"/>
            </a:pPr>
            <a:r>
              <a:rPr lang="es-MX" sz="2800" i="1">
                <a:latin typeface="Batang" pitchFamily="18" charset="-127"/>
                <a:ea typeface="Batang" pitchFamily="18" charset="-127"/>
              </a:rPr>
              <a:t>Lo mas tarde posible. 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2786050" y="357174"/>
            <a:ext cx="5900751" cy="114300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s-MX" sz="5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Grafica de GANTT</a:t>
            </a: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 cstate="print"/>
          <a:srcRect l="2930" t="14649" r="50927" b="12109"/>
          <a:stretch>
            <a:fillRect/>
          </a:stretch>
        </p:blipFill>
        <p:spPr bwMode="auto">
          <a:xfrm>
            <a:off x="642910" y="1428736"/>
            <a:ext cx="7643866" cy="457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405" y="571480"/>
            <a:ext cx="2214579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</a:t>
            </a:r>
          </a:p>
        </p:txBody>
      </p:sp>
      <p:sp>
        <p:nvSpPr>
          <p:cNvPr id="131075" name="7 Rectángulo"/>
          <p:cNvSpPr>
            <a:spLocks noChangeArrowheads="1"/>
          </p:cNvSpPr>
          <p:nvPr/>
        </p:nvSpPr>
        <p:spPr bwMode="auto">
          <a:xfrm>
            <a:off x="4143375" y="4500563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3200" i="1">
                <a:latin typeface="+mj-lt"/>
                <a:ea typeface="Batang" pitchFamily="18" charset="-127"/>
              </a:rPr>
              <a:t>En Dios confío los demás que muestren datos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000250" y="2214563"/>
            <a:ext cx="6429375" cy="186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Measure</a:t>
            </a:r>
          </a:p>
        </p:txBody>
      </p:sp>
      <p:sp>
        <p:nvSpPr>
          <p:cNvPr id="177157" name="9 Rectángulo"/>
          <p:cNvSpPr>
            <a:spLocks noChangeArrowheads="1"/>
          </p:cNvSpPr>
          <p:nvPr/>
        </p:nvSpPr>
        <p:spPr bwMode="auto">
          <a:xfrm>
            <a:off x="4286250" y="55006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  <a:p>
            <a:r>
              <a:rPr lang="en-US"/>
              <a:t>William Edwards Deming</a:t>
            </a:r>
          </a:p>
          <a:p>
            <a:r>
              <a:rPr lang="en-US"/>
              <a:t>American Statistician, 1900-1993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4 Grupo"/>
          <p:cNvGrpSpPr>
            <a:grpSpLocks/>
          </p:cNvGrpSpPr>
          <p:nvPr/>
        </p:nvGrpSpPr>
        <p:grpSpPr bwMode="auto">
          <a:xfrm>
            <a:off x="285750" y="1571625"/>
            <a:ext cx="4357688" cy="2732088"/>
            <a:chOff x="1910935" y="1585729"/>
            <a:chExt cx="4357717" cy="2730895"/>
          </a:xfrm>
        </p:grpSpPr>
        <p:sp>
          <p:nvSpPr>
            <p:cNvPr id="6" name="5 Pentágono"/>
            <p:cNvSpPr/>
            <p:nvPr/>
          </p:nvSpPr>
          <p:spPr>
            <a:xfrm>
              <a:off x="1910935" y="1585729"/>
              <a:ext cx="1928826" cy="185738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8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M</a:t>
              </a:r>
            </a:p>
          </p:txBody>
        </p:sp>
        <p:sp>
          <p:nvSpPr>
            <p:cNvPr id="132122" name="6 CuadroTexto"/>
            <p:cNvSpPr txBox="1">
              <a:spLocks noChangeArrowheads="1"/>
            </p:cNvSpPr>
            <p:nvPr/>
          </p:nvSpPr>
          <p:spPr bwMode="auto">
            <a:xfrm>
              <a:off x="2071274" y="2871043"/>
              <a:ext cx="1071569" cy="369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chemeClr val="bg1"/>
                  </a:solidFill>
                  <a:latin typeface="+mj-lt"/>
                </a:rPr>
                <a:t>Measure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928398" y="3670793"/>
              <a:ext cx="4340254" cy="645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i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Medir y recolectar los datos requeridos y los hechos relevantes.</a:t>
              </a:r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5072034" y="0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Definir el proceso.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072034" y="1047753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Establecer los  métricos.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072034" y="2095506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Confirmar la capacidad del sistema de medición.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072034" y="3143259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Planear la recolección de datos y obtenerlos.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5072034" y="4191012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Cuantos datos se requieren. ( Muestra)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072034" y="5238765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Confirmar la capacidad actual y los problemas.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143125" y="58738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Clave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5072066" y="6286521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Presentación de datos obtenidos.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3 Imagen" descr="ist2_8361959-business-statistics-vector.jpg"/>
          <p:cNvPicPr>
            <a:picLocks noChangeAspect="1"/>
          </p:cNvPicPr>
          <p:nvPr/>
        </p:nvPicPr>
        <p:blipFill>
          <a:blip r:embed="rId2" cstate="print"/>
          <a:srcRect t="-1398" b="54112"/>
          <a:stretch>
            <a:fillRect/>
          </a:stretch>
        </p:blipFill>
        <p:spPr bwMode="auto">
          <a:xfrm>
            <a:off x="4214813" y="3295650"/>
            <a:ext cx="4894262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49" y="357174"/>
            <a:ext cx="7972452" cy="114300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s-MX" sz="6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¿Por qué necesitamos métricos?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42875" y="1643063"/>
            <a:ext cx="8786813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MX" sz="2400" dirty="0">
                <a:latin typeface="+mn-lt"/>
              </a:rPr>
              <a:t>La percepción y la intuición NO siempre son la realidad.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MX" sz="2400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400" dirty="0">
                <a:latin typeface="+mn-lt"/>
              </a:rPr>
              <a:t>Para reunir los hechos y así tomar una buena decisión.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MX" sz="2400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400" dirty="0">
                <a:latin typeface="+mn-lt"/>
              </a:rPr>
              <a:t>Los paradigmas pueden limitar nuestro proceso mental.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MX" sz="2400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400" dirty="0">
                <a:latin typeface="+mn-lt"/>
              </a:rPr>
              <a:t>Para comprender mejor nuestro proceso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(Que factores son importantes y cuales no)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es-MX" sz="2400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400" dirty="0">
                <a:latin typeface="+mn-lt"/>
              </a:rPr>
              <a:t>Para validar nuestros procesos.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(Desempeño dentro de los requisitos/ especificaciones)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MX" sz="2400" dirty="0">
              <a:latin typeface="+mn-lt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400" dirty="0">
                <a:latin typeface="+mn-lt"/>
              </a:rPr>
              <a:t>Para monitorear el avance y mejora.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MX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405" y="571480"/>
            <a:ext cx="2214579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</a:t>
            </a:r>
          </a:p>
        </p:txBody>
      </p:sp>
      <p:sp>
        <p:nvSpPr>
          <p:cNvPr id="185347" name="7 Rectángulo"/>
          <p:cNvSpPr>
            <a:spLocks noChangeArrowheads="1"/>
          </p:cNvSpPr>
          <p:nvPr/>
        </p:nvSpPr>
        <p:spPr bwMode="auto">
          <a:xfrm>
            <a:off x="3429000" y="4500563"/>
            <a:ext cx="5286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i="1">
                <a:latin typeface="Batang" pitchFamily="18" charset="-127"/>
                <a:ea typeface="Batang" pitchFamily="18" charset="-127"/>
              </a:rPr>
              <a:t>La estructura de un sistema tiende a reflejar la estructura del grupo que lo produce.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357438" y="2352675"/>
            <a:ext cx="6072187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Analyse</a:t>
            </a:r>
            <a:endParaRPr lang="en-US" sz="115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0293" name="8 Rectángulo"/>
          <p:cNvSpPr>
            <a:spLocks noChangeArrowheads="1"/>
          </p:cNvSpPr>
          <p:nvPr/>
        </p:nvSpPr>
        <p:spPr bwMode="auto">
          <a:xfrm>
            <a:off x="3714750" y="57864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Mel Conway </a:t>
            </a:r>
          </a:p>
          <a:p>
            <a:pPr>
              <a:defRPr/>
            </a:pPr>
            <a:r>
              <a:rPr lang="es-MX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April 1968, Datamation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5072034" y="0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Determinar la diferencia entre el desempeño actual y la meta.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072034" y="1047753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Analizar detalladamente el proceso y los datos.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072034" y="2095506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Determinar cuales son las causas </a:t>
            </a:r>
            <a:r>
              <a:rPr lang="es-MX" dirty="0" err="1"/>
              <a:t>raiz</a:t>
            </a:r>
            <a:r>
              <a:rPr lang="es-MX" dirty="0"/>
              <a:t> de los problemas.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072034" y="3143259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Identificar las variables claves de entrada.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5072034" y="4191012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Descubrir la correlación entre entradas y salidas.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072034" y="5238765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Utilizar las herramientas requeridas para el análisis.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143125" y="58738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Clave</a:t>
            </a:r>
          </a:p>
        </p:txBody>
      </p:sp>
      <p:grpSp>
        <p:nvGrpSpPr>
          <p:cNvPr id="186389" name="14 Grupo"/>
          <p:cNvGrpSpPr>
            <a:grpSpLocks/>
          </p:cNvGrpSpPr>
          <p:nvPr/>
        </p:nvGrpSpPr>
        <p:grpSpPr bwMode="auto">
          <a:xfrm>
            <a:off x="214313" y="1428750"/>
            <a:ext cx="3929062" cy="2717800"/>
            <a:chOff x="3571900" y="1585729"/>
            <a:chExt cx="3929090" cy="2718252"/>
          </a:xfrm>
        </p:grpSpPr>
        <p:sp>
          <p:nvSpPr>
            <p:cNvPr id="16" name="15 Pentágono"/>
            <p:cNvSpPr/>
            <p:nvPr/>
          </p:nvSpPr>
          <p:spPr>
            <a:xfrm>
              <a:off x="3607588" y="1585729"/>
              <a:ext cx="1928826" cy="185738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8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A</a:t>
              </a:r>
            </a:p>
          </p:txBody>
        </p:sp>
        <p:sp>
          <p:nvSpPr>
            <p:cNvPr id="141338" name="17 CuadroTexto"/>
            <p:cNvSpPr txBox="1">
              <a:spLocks noChangeArrowheads="1"/>
            </p:cNvSpPr>
            <p:nvPr/>
          </p:nvSpPr>
          <p:spPr bwMode="auto">
            <a:xfrm>
              <a:off x="3786214" y="2871818"/>
              <a:ext cx="1071571" cy="36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chemeClr val="bg1"/>
                  </a:solidFill>
                  <a:latin typeface="+mj-lt"/>
                </a:rPr>
                <a:t>Analyse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571900" y="3657762"/>
              <a:ext cx="3929090" cy="6462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i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Analizar los datos y hechos e identificar la causa raíz del problema. </a:t>
              </a:r>
            </a:p>
          </p:txBody>
        </p:sp>
      </p:grpSp>
      <p:sp>
        <p:nvSpPr>
          <p:cNvPr id="20" name="19 Rectángulo redondeado"/>
          <p:cNvSpPr/>
          <p:nvPr/>
        </p:nvSpPr>
        <p:spPr>
          <a:xfrm>
            <a:off x="5072066" y="6286521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Cuantificar las oportunidades de mejora.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4"/>
          <p:cNvSpPr txBox="1">
            <a:spLocks noChangeArrowheads="1"/>
          </p:cNvSpPr>
          <p:nvPr/>
        </p:nvSpPr>
        <p:spPr bwMode="auto">
          <a:xfrm>
            <a:off x="304800" y="1270000"/>
            <a:ext cx="8839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6550" indent="-336550">
              <a:buClr>
                <a:schemeClr val="tx1"/>
              </a:buClr>
            </a:pPr>
            <a:r>
              <a:rPr lang="es-MX" b="1">
                <a:latin typeface="Tahoma" pitchFamily="34" charset="0"/>
              </a:rPr>
              <a:t> </a:t>
            </a:r>
            <a:r>
              <a:rPr lang="es-MX" sz="2000" b="1">
                <a:latin typeface="Tahoma" pitchFamily="34" charset="0"/>
              </a:rPr>
              <a:t>Analisis de mapa de procesos</a:t>
            </a:r>
          </a:p>
          <a:p>
            <a:pPr marL="336550" indent="-336550">
              <a:buClr>
                <a:schemeClr val="tx1"/>
              </a:buClr>
              <a:buFontTx/>
              <a:buChar char="•"/>
            </a:pPr>
            <a:endParaRPr lang="es-MX">
              <a:latin typeface="Tahoma" pitchFamily="34" charset="0"/>
            </a:endParaRPr>
          </a:p>
          <a:p>
            <a:pPr marL="336550" indent="-336550">
              <a:buClr>
                <a:schemeClr val="tx1"/>
              </a:buClr>
              <a:buFontTx/>
              <a:buChar char="•"/>
            </a:pPr>
            <a:r>
              <a:rPr lang="es-MX">
                <a:latin typeface="Tahoma" pitchFamily="34" charset="0"/>
              </a:rPr>
              <a:t>Herramienta visual que permite determinar la relacion entre los proceso. </a:t>
            </a:r>
          </a:p>
          <a:p>
            <a:pPr marL="336550" indent="-336550">
              <a:buClr>
                <a:schemeClr val="tx1"/>
              </a:buClr>
              <a:buFontTx/>
              <a:buChar char="•"/>
            </a:pPr>
            <a:endParaRPr lang="es-MX" sz="1400">
              <a:latin typeface="Tahoma" pitchFamily="34" charset="0"/>
            </a:endParaRPr>
          </a:p>
          <a:p>
            <a:pPr marL="336550" indent="-336550">
              <a:buClr>
                <a:schemeClr val="tx1"/>
              </a:buClr>
              <a:buFontTx/>
              <a:buChar char="•"/>
            </a:pPr>
            <a:r>
              <a:rPr lang="es-MX">
                <a:latin typeface="Tahoma" pitchFamily="34" charset="0"/>
              </a:rPr>
              <a:t>Ayuda a determinar si existe algun retrabajo o incongruencia en el proceso.</a:t>
            </a:r>
          </a:p>
          <a:p>
            <a:pPr marL="336550" indent="-336550">
              <a:buClr>
                <a:schemeClr val="tx1"/>
              </a:buClr>
            </a:pPr>
            <a:endParaRPr lang="es-MX">
              <a:latin typeface="Tahoma" pitchFamily="34" charset="0"/>
            </a:endParaRPr>
          </a:p>
        </p:txBody>
      </p:sp>
      <p:pic>
        <p:nvPicPr>
          <p:cNvPr id="36869" name="Picture 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214688"/>
            <a:ext cx="3654425" cy="26336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7396" name="Line 17"/>
          <p:cNvSpPr>
            <a:spLocks noChangeShapeType="1"/>
          </p:cNvSpPr>
          <p:nvPr/>
        </p:nvSpPr>
        <p:spPr bwMode="auto">
          <a:xfrm>
            <a:off x="0" y="6169025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7397" name="Text Box 18"/>
          <p:cNvSpPr txBox="1">
            <a:spLocks noChangeArrowheads="1"/>
          </p:cNvSpPr>
          <p:nvPr/>
        </p:nvSpPr>
        <p:spPr bwMode="auto">
          <a:xfrm>
            <a:off x="365125" y="1219200"/>
            <a:ext cx="8413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endParaRPr lang="en-US">
              <a:latin typeface="Tahom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endParaRPr lang="en-US">
              <a:latin typeface="Tahom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endParaRPr lang="en-US">
              <a:latin typeface="Tahom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endParaRPr lang="en-US">
              <a:latin typeface="Tahoma" pitchFamily="34" charset="0"/>
            </a:endParaRPr>
          </a:p>
        </p:txBody>
      </p:sp>
      <p:sp>
        <p:nvSpPr>
          <p:cNvPr id="187398" name="Line 37"/>
          <p:cNvSpPr>
            <a:spLocks noChangeShapeType="1"/>
          </p:cNvSpPr>
          <p:nvPr/>
        </p:nvSpPr>
        <p:spPr bwMode="auto">
          <a:xfrm>
            <a:off x="0" y="11747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1" name="20 Pentágono"/>
          <p:cNvSpPr/>
          <p:nvPr/>
        </p:nvSpPr>
        <p:spPr>
          <a:xfrm>
            <a:off x="35656" y="285729"/>
            <a:ext cx="1035883" cy="785818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MX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1142977" y="357167"/>
            <a:ext cx="6964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Herramientas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de </a:t>
            </a:r>
            <a:r>
              <a:rPr lang="es-MX" sz="36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Analisis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4"/>
          <p:cNvSpPr txBox="1">
            <a:spLocks noChangeArrowheads="1"/>
          </p:cNvSpPr>
          <p:nvPr/>
        </p:nvSpPr>
        <p:spPr bwMode="auto">
          <a:xfrm>
            <a:off x="317500" y="1257300"/>
            <a:ext cx="883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6550" indent="-336550">
              <a:buClr>
                <a:schemeClr val="tx1"/>
              </a:buClr>
            </a:pPr>
            <a:r>
              <a:rPr lang="es-MX" b="1">
                <a:latin typeface="Tahoma" pitchFamily="34" charset="0"/>
              </a:rPr>
              <a:t>Matriz  Control - Impacto</a:t>
            </a:r>
          </a:p>
          <a:p>
            <a:pPr marL="336550" indent="-336550">
              <a:buClr>
                <a:schemeClr val="tx1"/>
              </a:buClr>
              <a:buFontTx/>
              <a:buChar char="•"/>
            </a:pPr>
            <a:endParaRPr lang="es-MX">
              <a:latin typeface="Tahoma" pitchFamily="34" charset="0"/>
            </a:endParaRPr>
          </a:p>
          <a:p>
            <a:pPr marL="336550" indent="-336550">
              <a:buClr>
                <a:schemeClr val="tx1"/>
              </a:buClr>
              <a:buFontTx/>
              <a:buChar char="•"/>
            </a:pPr>
            <a:r>
              <a:rPr lang="es-MX">
                <a:latin typeface="Tahoma" pitchFamily="34" charset="0"/>
              </a:rPr>
              <a:t>Herramienta Visual que ayuda a separar los pocos vitales de los muchos triviales. </a:t>
            </a:r>
          </a:p>
        </p:txBody>
      </p:sp>
      <p:graphicFrame>
        <p:nvGraphicFramePr>
          <p:cNvPr id="34854" name="Group 38"/>
          <p:cNvGraphicFramePr>
            <a:graphicFrameLocks noGrp="1"/>
          </p:cNvGraphicFramePr>
          <p:nvPr/>
        </p:nvGraphicFramePr>
        <p:xfrm>
          <a:off x="1701800" y="3378201"/>
          <a:ext cx="6096000" cy="270205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1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Pocos Vitales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Alto Control – </a:t>
                      </a:r>
                      <a:r>
                        <a:rPr kumimoji="0" lang="es-MX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  <a:r>
                        <a:rPr kumimoji="0" lang="es-MX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s-MX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Impact</a:t>
                      </a:r>
                      <a:endParaRPr kumimoji="0" lang="es-MX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Costo Ineficaz</a:t>
                      </a:r>
                      <a:endParaRPr kumimoji="0" lang="es-MX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Bajo Control – Alto Impacto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Costo Ineficaz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Alto Control – Bajo Impacto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Muchos Triviales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Bajo control – Bajo Impacto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787400" y="3454400"/>
            <a:ext cx="685800" cy="2609850"/>
          </a:xfrm>
          <a:prstGeom prst="upArrow">
            <a:avLst>
              <a:gd name="adj1" fmla="val 50000"/>
              <a:gd name="adj2" fmla="val 9513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eaVert"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 rot="16200000">
            <a:off x="4406900" y="-165100"/>
            <a:ext cx="685800" cy="6096000"/>
          </a:xfrm>
          <a:prstGeom prst="upArrow">
            <a:avLst>
              <a:gd name="adj1" fmla="val 50009"/>
              <a:gd name="adj2" fmla="val 137695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10800000" wrap="none"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4341813" y="2230438"/>
            <a:ext cx="1322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Control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 rot="16200000">
            <a:off x="61119" y="4672807"/>
            <a:ext cx="1292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Impact</a:t>
            </a:r>
          </a:p>
        </p:txBody>
      </p:sp>
      <p:sp>
        <p:nvSpPr>
          <p:cNvPr id="189452" name="Line 30"/>
          <p:cNvSpPr>
            <a:spLocks noChangeShapeType="1"/>
          </p:cNvSpPr>
          <p:nvPr/>
        </p:nvSpPr>
        <p:spPr bwMode="auto">
          <a:xfrm>
            <a:off x="0" y="11747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9453" name="Line 31"/>
          <p:cNvSpPr>
            <a:spLocks noChangeShapeType="1"/>
          </p:cNvSpPr>
          <p:nvPr/>
        </p:nvSpPr>
        <p:spPr bwMode="auto">
          <a:xfrm>
            <a:off x="0" y="6169025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9454" name="Text Box 32"/>
          <p:cNvSpPr txBox="1">
            <a:spLocks noChangeArrowheads="1"/>
          </p:cNvSpPr>
          <p:nvPr/>
        </p:nvSpPr>
        <p:spPr bwMode="auto">
          <a:xfrm>
            <a:off x="365125" y="1219200"/>
            <a:ext cx="8413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endParaRPr lang="en-US">
              <a:latin typeface="Tahom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endParaRPr lang="en-US">
              <a:latin typeface="Tahom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endParaRPr lang="en-US">
              <a:latin typeface="Tahoma" pitchFamily="34" charset="0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endParaRPr lang="en-US">
              <a:latin typeface="Tahoma" pitchFamily="34" charset="0"/>
            </a:endParaRPr>
          </a:p>
        </p:txBody>
      </p:sp>
      <p:sp>
        <p:nvSpPr>
          <p:cNvPr id="24" name="23 Pentágono"/>
          <p:cNvSpPr/>
          <p:nvPr/>
        </p:nvSpPr>
        <p:spPr>
          <a:xfrm>
            <a:off x="35656" y="285729"/>
            <a:ext cx="1035883" cy="785818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MX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1142977" y="357167"/>
            <a:ext cx="6964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Herramientas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de </a:t>
            </a:r>
            <a:r>
              <a:rPr lang="es-MX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Análisis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1563"/>
            <a:ext cx="3376613" cy="708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_tradnl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Checklist</a:t>
            </a:r>
            <a:endParaRPr lang="es-ES_tradnl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b="1" dirty="0"/>
              <a:t>¿Para qué sirven?</a:t>
            </a:r>
            <a:endParaRPr lang="es-ES_tradnl" sz="2800" dirty="0"/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s-ES_tradnl" dirty="0"/>
              <a:t>Proporciona un medio para registrar de manera eficiente los datos que servirán de base para subsecuentes análisis.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s-ES_tradnl" dirty="0"/>
              <a:t>Proporciona registros históricos, que ayudan a percibir los cambios en el tiempo.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s-ES_tradnl" dirty="0"/>
              <a:t>Facilita el inicio del pensamiento estadístico.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s-ES_tradnl" dirty="0"/>
              <a:t>Ayuda a traducir las opiniones en hechos y datos.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s-ES_tradnl" dirty="0"/>
              <a:t>Se puede usar para confirmar las normas establecidas.</a:t>
            </a:r>
            <a:endParaRPr lang="es-ES_tradnl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0468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4071938"/>
            <a:ext cx="26685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9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4071938"/>
            <a:ext cx="2608262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0" name="Picture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071938"/>
            <a:ext cx="2357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1" name="Line 37"/>
          <p:cNvSpPr>
            <a:spLocks noChangeShapeType="1"/>
          </p:cNvSpPr>
          <p:nvPr/>
        </p:nvSpPr>
        <p:spPr bwMode="auto">
          <a:xfrm>
            <a:off x="0" y="11747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5" name="24 Pentágono"/>
          <p:cNvSpPr/>
          <p:nvPr/>
        </p:nvSpPr>
        <p:spPr>
          <a:xfrm>
            <a:off x="35656" y="285729"/>
            <a:ext cx="1035883" cy="785818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MX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1142977" y="357167"/>
            <a:ext cx="6964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Herramientas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de </a:t>
            </a:r>
            <a:r>
              <a:rPr lang="es-MX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Análisis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28813" y="499348"/>
            <a:ext cx="5572125" cy="4786312"/>
            <a:chOff x="1928794" y="1071546"/>
            <a:chExt cx="5572164" cy="4786346"/>
          </a:xfrm>
        </p:grpSpPr>
        <p:pic>
          <p:nvPicPr>
            <p:cNvPr id="20489" name="Picture 4" descr="T 3M's merg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1077" y="1071546"/>
              <a:ext cx="5385879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AutoShape 8"/>
            <p:cNvSpPr>
              <a:spLocks noChangeArrowheads="1"/>
            </p:cNvSpPr>
            <p:nvPr/>
          </p:nvSpPr>
          <p:spPr bwMode="auto">
            <a:xfrm>
              <a:off x="1928794" y="1892289"/>
              <a:ext cx="1020769" cy="46514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MUDA</a:t>
              </a:r>
            </a:p>
          </p:txBody>
        </p:sp>
        <p:sp>
          <p:nvSpPr>
            <p:cNvPr id="20491" name="AutoShape 9"/>
            <p:cNvSpPr>
              <a:spLocks noChangeArrowheads="1"/>
            </p:cNvSpPr>
            <p:nvPr/>
          </p:nvSpPr>
          <p:spPr bwMode="auto">
            <a:xfrm>
              <a:off x="6200786" y="2225666"/>
              <a:ext cx="1300172" cy="56039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MURA</a:t>
              </a:r>
            </a:p>
          </p:txBody>
        </p:sp>
        <p:sp>
          <p:nvSpPr>
            <p:cNvPr id="20492" name="AutoShape 10"/>
            <p:cNvSpPr>
              <a:spLocks noChangeArrowheads="1"/>
            </p:cNvSpPr>
            <p:nvPr/>
          </p:nvSpPr>
          <p:spPr bwMode="auto">
            <a:xfrm>
              <a:off x="3971920" y="5297501"/>
              <a:ext cx="1300172" cy="56039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MURI</a:t>
              </a:r>
            </a:p>
          </p:txBody>
        </p:sp>
      </p:grp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1438" y="2740898"/>
            <a:ext cx="2884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s-MX" sz="2400">
                <a:solidFill>
                  <a:srgbClr val="1C1C1C"/>
                </a:solidFill>
                <a:latin typeface="Calibri" pitchFamily="34" charset="0"/>
                <a:cs typeface="Arial" pitchFamily="34" charset="0"/>
              </a:rPr>
              <a:t>Actividades que no agregar valor</a:t>
            </a:r>
            <a:endParaRPr lang="es-MX" sz="2400" b="1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5715007" y="2954476"/>
            <a:ext cx="3428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es-MX" sz="2400" dirty="0">
                <a:solidFill>
                  <a:srgbClr val="1C1C1C"/>
                </a:solidFill>
                <a:latin typeface="Calibri" pitchFamily="34" charset="0"/>
                <a:cs typeface="Arial" pitchFamily="34" charset="0"/>
              </a:rPr>
              <a:t>Trabajo desbalanceado o desnivelado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2428875" y="5384085"/>
            <a:ext cx="4500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s-MX" sz="2400">
                <a:solidFill>
                  <a:srgbClr val="1C1C1C"/>
                </a:solidFill>
                <a:latin typeface="Calibri" pitchFamily="34" charset="0"/>
                <a:cs typeface="Arial" pitchFamily="34" charset="0"/>
              </a:rPr>
              <a:t>Sobre</a:t>
            </a:r>
            <a:r>
              <a:rPr lang="es-MX" sz="2400">
                <a:solidFill>
                  <a:srgbClr val="1C1C1C"/>
                </a:solidFill>
                <a:latin typeface="Calibri" pitchFamily="34" charset="0"/>
              </a:rPr>
              <a:t>carga en los miembros del equipo o del proceso</a:t>
            </a:r>
            <a:endParaRPr lang="es-MX" sz="2400" b="1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Circular Arrow 25"/>
          <p:cNvSpPr/>
          <p:nvPr/>
        </p:nvSpPr>
        <p:spPr bwMode="auto">
          <a:xfrm rot="5400000">
            <a:off x="4714875" y="2356723"/>
            <a:ext cx="4143375" cy="3000375"/>
          </a:xfrm>
          <a:prstGeom prst="circularArrow">
            <a:avLst>
              <a:gd name="adj1" fmla="val 9758"/>
              <a:gd name="adj2" fmla="val 683427"/>
              <a:gd name="adj3" fmla="val 20473292"/>
              <a:gd name="adj4" fmla="val 16208961"/>
              <a:gd name="adj5" fmla="val 12136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27" name="Circular Arrow 26"/>
          <p:cNvSpPr/>
          <p:nvPr/>
        </p:nvSpPr>
        <p:spPr bwMode="auto">
          <a:xfrm rot="10800000">
            <a:off x="1214438" y="1856660"/>
            <a:ext cx="2500312" cy="40005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08961"/>
              <a:gd name="adj5" fmla="val 12500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1563"/>
            <a:ext cx="5410200" cy="708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Diagrama de </a:t>
            </a:r>
            <a:r>
              <a:rPr lang="es-ES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pareto</a:t>
            </a:r>
            <a:endParaRPr lang="es-MX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1491" name="2 Rectángulo"/>
          <p:cNvSpPr>
            <a:spLocks noChangeArrowheads="1"/>
          </p:cNvSpPr>
          <p:nvPr/>
        </p:nvSpPr>
        <p:spPr bwMode="auto">
          <a:xfrm>
            <a:off x="228600" y="1616075"/>
            <a:ext cx="85010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Es una herramienta que se utiliza para priorizar los problemas o las causas que los genera.</a:t>
            </a:r>
          </a:p>
          <a:p>
            <a:r>
              <a:rPr lang="es-ES"/>
              <a:t> </a:t>
            </a:r>
          </a:p>
          <a:p>
            <a:r>
              <a:rPr lang="es-ES"/>
              <a:t>Según este concepto, si se tiene un problema con muchas causas, podemos decir que el 20% de las causas resuelven el 80 % del problema y el 80 % de las causas solo resuelven el 20 % del problema.</a:t>
            </a:r>
            <a:br>
              <a:rPr lang="es-ES"/>
            </a:br>
            <a:endParaRPr lang="es-MX"/>
          </a:p>
        </p:txBody>
      </p:sp>
      <p:pic>
        <p:nvPicPr>
          <p:cNvPr id="1914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763" y="3224213"/>
            <a:ext cx="6118225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Line 37"/>
          <p:cNvSpPr>
            <a:spLocks noChangeShapeType="1"/>
          </p:cNvSpPr>
          <p:nvPr/>
        </p:nvSpPr>
        <p:spPr bwMode="auto">
          <a:xfrm>
            <a:off x="0" y="11747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5" name="24 Pentágono"/>
          <p:cNvSpPr/>
          <p:nvPr/>
        </p:nvSpPr>
        <p:spPr>
          <a:xfrm>
            <a:off x="35656" y="285729"/>
            <a:ext cx="1035883" cy="785818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MX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1142977" y="357167"/>
            <a:ext cx="6964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Herramientas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de </a:t>
            </a:r>
            <a:r>
              <a:rPr lang="es-MX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Análisis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00125"/>
            <a:ext cx="4267200" cy="708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Histograma</a:t>
            </a:r>
            <a:endParaRPr lang="es-MX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1765300"/>
            <a:ext cx="8001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just" eaLnBrk="0" hangingPunct="0">
              <a:buSzPct val="100000"/>
              <a:tabLst>
                <a:tab pos="914400" algn="l"/>
              </a:tabLst>
              <a:defRPr/>
            </a:pPr>
            <a:r>
              <a:rPr lang="es-ES" dirty="0">
                <a:latin typeface="+mn-lt"/>
                <a:ea typeface="Times New Roman" pitchFamily="18" charset="0"/>
              </a:rPr>
              <a:t>Se utiliza para:</a:t>
            </a:r>
          </a:p>
          <a:p>
            <a:pPr lvl="1" algn="just" eaLnBrk="0" hangingPunct="0">
              <a:buSzPct val="100000"/>
              <a:buFont typeface="Symbol" pitchFamily="18" charset="2"/>
              <a:buChar char=""/>
              <a:tabLst>
                <a:tab pos="914400" algn="l"/>
              </a:tabLst>
              <a:defRPr/>
            </a:pPr>
            <a:r>
              <a:rPr lang="es-ES" dirty="0">
                <a:latin typeface="+mn-lt"/>
                <a:ea typeface="Times New Roman" pitchFamily="18" charset="0"/>
              </a:rPr>
              <a:t>Obtener una comunicación clara y efectiva de la variabilidad del sistema </a:t>
            </a:r>
            <a:endParaRPr lang="es-MX" sz="2400" dirty="0">
              <a:latin typeface="+mn-lt"/>
            </a:endParaRPr>
          </a:p>
          <a:p>
            <a:pPr lvl="1" algn="just" eaLnBrk="0" hangingPunct="0">
              <a:buSzPct val="100000"/>
              <a:buFont typeface="Symbol" pitchFamily="18" charset="2"/>
              <a:buChar char=""/>
              <a:tabLst>
                <a:tab pos="914400" algn="l"/>
              </a:tabLst>
              <a:defRPr/>
            </a:pPr>
            <a:r>
              <a:rPr lang="es-ES" dirty="0">
                <a:latin typeface="+mn-lt"/>
                <a:ea typeface="Times New Roman" pitchFamily="18" charset="0"/>
              </a:rPr>
              <a:t>Mostrar el resultado de un cambio en el sistema </a:t>
            </a:r>
            <a:endParaRPr lang="es-MX" sz="2400" dirty="0">
              <a:latin typeface="+mn-lt"/>
            </a:endParaRPr>
          </a:p>
          <a:p>
            <a:pPr lvl="1" algn="just" eaLnBrk="0" hangingPunct="0">
              <a:buSzPct val="100000"/>
              <a:buFont typeface="Symbol" pitchFamily="18" charset="2"/>
              <a:buChar char=""/>
              <a:tabLst>
                <a:tab pos="914400" algn="l"/>
              </a:tabLst>
              <a:defRPr/>
            </a:pPr>
            <a:r>
              <a:rPr lang="es-ES" dirty="0">
                <a:latin typeface="+mn-lt"/>
                <a:ea typeface="Times New Roman" pitchFamily="18" charset="0"/>
              </a:rPr>
              <a:t>Identificar anormalidades examinando la forma </a:t>
            </a:r>
            <a:endParaRPr lang="es-MX" sz="2400" dirty="0">
              <a:latin typeface="+mn-lt"/>
            </a:endParaRPr>
          </a:p>
          <a:p>
            <a:pPr lvl="1" algn="just" eaLnBrk="0" hangingPunct="0">
              <a:buSzPct val="100000"/>
              <a:buFont typeface="Symbol" pitchFamily="18" charset="2"/>
              <a:buChar char=""/>
              <a:tabLst>
                <a:tab pos="914400" algn="l"/>
              </a:tabLst>
              <a:defRPr/>
            </a:pPr>
            <a:r>
              <a:rPr lang="es-ES" dirty="0">
                <a:latin typeface="+mn-lt"/>
                <a:ea typeface="Times New Roman" pitchFamily="18" charset="0"/>
              </a:rPr>
              <a:t>Comparar la variabilidad con los límites de especificación</a:t>
            </a:r>
            <a:endParaRPr lang="es-ES" sz="4000" dirty="0">
              <a:latin typeface="+mn-lt"/>
            </a:endParaRPr>
          </a:p>
        </p:txBody>
      </p:sp>
      <p:sp>
        <p:nvSpPr>
          <p:cNvPr id="6" name="Freeform 1028"/>
          <p:cNvSpPr>
            <a:spLocks/>
          </p:cNvSpPr>
          <p:nvPr/>
        </p:nvSpPr>
        <p:spPr bwMode="auto">
          <a:xfrm>
            <a:off x="4802188" y="4578350"/>
            <a:ext cx="2085975" cy="1120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13" y="0"/>
              </a:cxn>
              <a:cxn ang="0">
                <a:pos x="1313" y="336"/>
              </a:cxn>
              <a:cxn ang="0">
                <a:pos x="320" y="336"/>
              </a:cxn>
              <a:cxn ang="0">
                <a:pos x="83" y="705"/>
              </a:cxn>
              <a:cxn ang="0">
                <a:pos x="202" y="336"/>
              </a:cxn>
              <a:cxn ang="0">
                <a:pos x="0" y="336"/>
              </a:cxn>
              <a:cxn ang="0">
                <a:pos x="0" y="0"/>
              </a:cxn>
            </a:cxnLst>
            <a:rect l="0" t="0" r="r" b="b"/>
            <a:pathLst>
              <a:path w="1314" h="706">
                <a:moveTo>
                  <a:pt x="0" y="0"/>
                </a:moveTo>
                <a:lnTo>
                  <a:pt x="1313" y="0"/>
                </a:lnTo>
                <a:lnTo>
                  <a:pt x="1313" y="336"/>
                </a:lnTo>
                <a:lnTo>
                  <a:pt x="320" y="336"/>
                </a:lnTo>
                <a:lnTo>
                  <a:pt x="83" y="705"/>
                </a:lnTo>
                <a:lnTo>
                  <a:pt x="202" y="336"/>
                </a:lnTo>
                <a:lnTo>
                  <a:pt x="0" y="33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Freeform 1029"/>
          <p:cNvSpPr>
            <a:spLocks/>
          </p:cNvSpPr>
          <p:nvPr/>
        </p:nvSpPr>
        <p:spPr bwMode="auto">
          <a:xfrm>
            <a:off x="2197100" y="4870450"/>
            <a:ext cx="1412875" cy="803275"/>
          </a:xfrm>
          <a:custGeom>
            <a:avLst/>
            <a:gdLst/>
            <a:ahLst/>
            <a:cxnLst>
              <a:cxn ang="0">
                <a:pos x="889" y="0"/>
              </a:cxn>
              <a:cxn ang="0">
                <a:pos x="0" y="0"/>
              </a:cxn>
              <a:cxn ang="0">
                <a:pos x="0" y="241"/>
              </a:cxn>
              <a:cxn ang="0">
                <a:pos x="672" y="241"/>
              </a:cxn>
              <a:cxn ang="0">
                <a:pos x="833" y="505"/>
              </a:cxn>
              <a:cxn ang="0">
                <a:pos x="752" y="241"/>
              </a:cxn>
              <a:cxn ang="0">
                <a:pos x="889" y="241"/>
              </a:cxn>
              <a:cxn ang="0">
                <a:pos x="889" y="0"/>
              </a:cxn>
            </a:cxnLst>
            <a:rect l="0" t="0" r="r" b="b"/>
            <a:pathLst>
              <a:path w="890" h="506">
                <a:moveTo>
                  <a:pt x="889" y="0"/>
                </a:moveTo>
                <a:lnTo>
                  <a:pt x="0" y="0"/>
                </a:lnTo>
                <a:lnTo>
                  <a:pt x="0" y="241"/>
                </a:lnTo>
                <a:lnTo>
                  <a:pt x="672" y="241"/>
                </a:lnTo>
                <a:lnTo>
                  <a:pt x="833" y="505"/>
                </a:lnTo>
                <a:lnTo>
                  <a:pt x="752" y="241"/>
                </a:lnTo>
                <a:lnTo>
                  <a:pt x="889" y="241"/>
                </a:lnTo>
                <a:lnTo>
                  <a:pt x="88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192518" name="Rectangle 1030"/>
          <p:cNvSpPr>
            <a:spLocks noChangeArrowheads="1"/>
          </p:cNvSpPr>
          <p:nvPr/>
        </p:nvSpPr>
        <p:spPr bwMode="auto">
          <a:xfrm>
            <a:off x="2773363" y="6216650"/>
            <a:ext cx="312737" cy="42863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50000">
                <a:srgbClr val="FFFFFF"/>
              </a:gs>
              <a:gs pos="100000">
                <a:srgbClr val="91919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19" name="Line 1031"/>
          <p:cNvSpPr>
            <a:spLocks noChangeShapeType="1"/>
          </p:cNvSpPr>
          <p:nvPr/>
        </p:nvSpPr>
        <p:spPr bwMode="auto">
          <a:xfrm>
            <a:off x="4230688" y="62055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20" name="Line 1032"/>
          <p:cNvSpPr>
            <a:spLocks noChangeShapeType="1"/>
          </p:cNvSpPr>
          <p:nvPr/>
        </p:nvSpPr>
        <p:spPr bwMode="auto">
          <a:xfrm>
            <a:off x="4057650" y="6281738"/>
            <a:ext cx="0" cy="3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21" name="Rectangle 1033"/>
          <p:cNvSpPr>
            <a:spLocks noChangeArrowheads="1"/>
          </p:cNvSpPr>
          <p:nvPr/>
        </p:nvSpPr>
        <p:spPr bwMode="auto">
          <a:xfrm>
            <a:off x="4064000" y="4183063"/>
            <a:ext cx="319088" cy="2081212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50000">
                <a:srgbClr val="FFFFFF"/>
              </a:gs>
              <a:gs pos="100000">
                <a:srgbClr val="91919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22" name="Rectangle 1034"/>
          <p:cNvSpPr>
            <a:spLocks noChangeArrowheads="1"/>
          </p:cNvSpPr>
          <p:nvPr/>
        </p:nvSpPr>
        <p:spPr bwMode="auto">
          <a:xfrm>
            <a:off x="4395788" y="4722813"/>
            <a:ext cx="320675" cy="1541462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50000">
                <a:srgbClr val="FFFFFF"/>
              </a:gs>
              <a:gs pos="100000">
                <a:srgbClr val="91919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23" name="Rectangle 1035"/>
          <p:cNvSpPr>
            <a:spLocks noChangeArrowheads="1"/>
          </p:cNvSpPr>
          <p:nvPr/>
        </p:nvSpPr>
        <p:spPr bwMode="auto">
          <a:xfrm>
            <a:off x="4729163" y="5737225"/>
            <a:ext cx="317500" cy="527050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50000">
                <a:srgbClr val="FFFFFF"/>
              </a:gs>
              <a:gs pos="100000">
                <a:srgbClr val="91919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24" name="Rectangle 1036"/>
          <p:cNvSpPr>
            <a:spLocks noChangeArrowheads="1"/>
          </p:cNvSpPr>
          <p:nvPr/>
        </p:nvSpPr>
        <p:spPr bwMode="auto">
          <a:xfrm>
            <a:off x="5391150" y="6232525"/>
            <a:ext cx="296863" cy="31750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50000">
                <a:srgbClr val="FFFFFF"/>
              </a:gs>
              <a:gs pos="100000">
                <a:srgbClr val="91919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25" name="Rectangle 1037"/>
          <p:cNvSpPr>
            <a:spLocks noChangeArrowheads="1"/>
          </p:cNvSpPr>
          <p:nvPr/>
        </p:nvSpPr>
        <p:spPr bwMode="auto">
          <a:xfrm>
            <a:off x="5059363" y="6137275"/>
            <a:ext cx="339725" cy="127000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50000">
                <a:srgbClr val="FFFFFF"/>
              </a:gs>
              <a:gs pos="100000">
                <a:srgbClr val="91919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26" name="Rectangle 1038"/>
          <p:cNvSpPr>
            <a:spLocks noChangeArrowheads="1"/>
          </p:cNvSpPr>
          <p:nvPr/>
        </p:nvSpPr>
        <p:spPr bwMode="auto">
          <a:xfrm>
            <a:off x="3733800" y="4729163"/>
            <a:ext cx="317500" cy="1535112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50000">
                <a:srgbClr val="FFFFFF"/>
              </a:gs>
              <a:gs pos="100000">
                <a:srgbClr val="91919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27" name="Rectangle 1039"/>
          <p:cNvSpPr>
            <a:spLocks noChangeArrowheads="1"/>
          </p:cNvSpPr>
          <p:nvPr/>
        </p:nvSpPr>
        <p:spPr bwMode="auto">
          <a:xfrm>
            <a:off x="3400425" y="5737225"/>
            <a:ext cx="320675" cy="527050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50000">
                <a:srgbClr val="FFFFFF"/>
              </a:gs>
              <a:gs pos="100000">
                <a:srgbClr val="91919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28" name="Rectangle 1040"/>
          <p:cNvSpPr>
            <a:spLocks noChangeArrowheads="1"/>
          </p:cNvSpPr>
          <p:nvPr/>
        </p:nvSpPr>
        <p:spPr bwMode="auto">
          <a:xfrm>
            <a:off x="3090863" y="6137275"/>
            <a:ext cx="296862" cy="127000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50000">
                <a:srgbClr val="FFFFFF"/>
              </a:gs>
              <a:gs pos="100000">
                <a:srgbClr val="91919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29" name="Line 1041"/>
          <p:cNvSpPr>
            <a:spLocks noChangeShapeType="1"/>
          </p:cNvSpPr>
          <p:nvPr/>
        </p:nvSpPr>
        <p:spPr bwMode="auto">
          <a:xfrm>
            <a:off x="4389438" y="6281738"/>
            <a:ext cx="0" cy="3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30" name="Rectangle 1042"/>
          <p:cNvSpPr>
            <a:spLocks noChangeArrowheads="1"/>
          </p:cNvSpPr>
          <p:nvPr/>
        </p:nvSpPr>
        <p:spPr bwMode="auto">
          <a:xfrm>
            <a:off x="5302250" y="6359525"/>
            <a:ext cx="1289050" cy="150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34925" tIns="14288" rIns="34925" bIns="14288">
            <a:spAutoFit/>
          </a:bodyPr>
          <a:lstStyle/>
          <a:p>
            <a:pPr algn="ctr" defTabSz="271463" eaLnBrk="0" hangingPunct="0">
              <a:lnSpc>
                <a:spcPct val="88000"/>
              </a:lnSpc>
            </a:pPr>
            <a:r>
              <a:rPr lang="es-ES_tradnl" sz="900" b="1" i="1"/>
              <a:t>Unidades de Medición</a:t>
            </a:r>
          </a:p>
        </p:txBody>
      </p:sp>
      <p:sp>
        <p:nvSpPr>
          <p:cNvPr id="192531" name="Line 1043"/>
          <p:cNvSpPr>
            <a:spLocks noChangeShapeType="1"/>
          </p:cNvSpPr>
          <p:nvPr/>
        </p:nvSpPr>
        <p:spPr bwMode="auto">
          <a:xfrm>
            <a:off x="4162425" y="6205538"/>
            <a:ext cx="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32" name="Line 1044"/>
          <p:cNvSpPr>
            <a:spLocks noChangeShapeType="1"/>
          </p:cNvSpPr>
          <p:nvPr/>
        </p:nvSpPr>
        <p:spPr bwMode="auto">
          <a:xfrm>
            <a:off x="3989388" y="6281738"/>
            <a:ext cx="0" cy="3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33" name="Line 1045"/>
          <p:cNvSpPr>
            <a:spLocks noChangeShapeType="1"/>
          </p:cNvSpPr>
          <p:nvPr/>
        </p:nvSpPr>
        <p:spPr bwMode="auto">
          <a:xfrm>
            <a:off x="4321175" y="6281738"/>
            <a:ext cx="0" cy="3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pic>
        <p:nvPicPr>
          <p:cNvPr id="192534" name="Picture 104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914775"/>
            <a:ext cx="3576638" cy="2535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2535" name="Oval 1047"/>
          <p:cNvSpPr>
            <a:spLocks noChangeArrowheads="1"/>
          </p:cNvSpPr>
          <p:nvPr/>
        </p:nvSpPr>
        <p:spPr bwMode="auto">
          <a:xfrm>
            <a:off x="3170238" y="6088063"/>
            <a:ext cx="98425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36" name="Oval 1048"/>
          <p:cNvSpPr>
            <a:spLocks noChangeArrowheads="1"/>
          </p:cNvSpPr>
          <p:nvPr/>
        </p:nvSpPr>
        <p:spPr bwMode="auto">
          <a:xfrm>
            <a:off x="3233738" y="6116638"/>
            <a:ext cx="14287" cy="142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37" name="Oval 1049"/>
          <p:cNvSpPr>
            <a:spLocks noChangeArrowheads="1"/>
          </p:cNvSpPr>
          <p:nvPr/>
        </p:nvSpPr>
        <p:spPr bwMode="auto">
          <a:xfrm>
            <a:off x="2873375" y="6172200"/>
            <a:ext cx="98425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38" name="Oval 1050"/>
          <p:cNvSpPr>
            <a:spLocks noChangeArrowheads="1"/>
          </p:cNvSpPr>
          <p:nvPr/>
        </p:nvSpPr>
        <p:spPr bwMode="auto">
          <a:xfrm>
            <a:off x="2935288" y="6199188"/>
            <a:ext cx="15875" cy="15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39" name="Oval 1051"/>
          <p:cNvSpPr>
            <a:spLocks noChangeArrowheads="1"/>
          </p:cNvSpPr>
          <p:nvPr/>
        </p:nvSpPr>
        <p:spPr bwMode="auto">
          <a:xfrm>
            <a:off x="3495675" y="5675313"/>
            <a:ext cx="96838" cy="904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40" name="Oval 1052"/>
          <p:cNvSpPr>
            <a:spLocks noChangeArrowheads="1"/>
          </p:cNvSpPr>
          <p:nvPr/>
        </p:nvSpPr>
        <p:spPr bwMode="auto">
          <a:xfrm>
            <a:off x="3556000" y="5702300"/>
            <a:ext cx="15875" cy="142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41" name="Oval 1053"/>
          <p:cNvSpPr>
            <a:spLocks noChangeArrowheads="1"/>
          </p:cNvSpPr>
          <p:nvPr/>
        </p:nvSpPr>
        <p:spPr bwMode="auto">
          <a:xfrm>
            <a:off x="3840163" y="4679950"/>
            <a:ext cx="96837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42" name="Oval 1054"/>
          <p:cNvSpPr>
            <a:spLocks noChangeArrowheads="1"/>
          </p:cNvSpPr>
          <p:nvPr/>
        </p:nvSpPr>
        <p:spPr bwMode="auto">
          <a:xfrm>
            <a:off x="3881438" y="4706938"/>
            <a:ext cx="28575" cy="15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43" name="Oval 1055"/>
          <p:cNvSpPr>
            <a:spLocks noChangeArrowheads="1"/>
          </p:cNvSpPr>
          <p:nvPr/>
        </p:nvSpPr>
        <p:spPr bwMode="auto">
          <a:xfrm>
            <a:off x="4171950" y="4113213"/>
            <a:ext cx="96838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44" name="Oval 1056"/>
          <p:cNvSpPr>
            <a:spLocks noChangeArrowheads="1"/>
          </p:cNvSpPr>
          <p:nvPr/>
        </p:nvSpPr>
        <p:spPr bwMode="auto">
          <a:xfrm>
            <a:off x="4213225" y="4140200"/>
            <a:ext cx="28575" cy="15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45" name="Oval 1057"/>
          <p:cNvSpPr>
            <a:spLocks noChangeArrowheads="1"/>
          </p:cNvSpPr>
          <p:nvPr/>
        </p:nvSpPr>
        <p:spPr bwMode="auto">
          <a:xfrm>
            <a:off x="4495800" y="4667250"/>
            <a:ext cx="98425" cy="904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46" name="Oval 1058"/>
          <p:cNvSpPr>
            <a:spLocks noChangeArrowheads="1"/>
          </p:cNvSpPr>
          <p:nvPr/>
        </p:nvSpPr>
        <p:spPr bwMode="auto">
          <a:xfrm>
            <a:off x="4538663" y="4694238"/>
            <a:ext cx="20637" cy="34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47" name="Oval 1059"/>
          <p:cNvSpPr>
            <a:spLocks noChangeArrowheads="1"/>
          </p:cNvSpPr>
          <p:nvPr/>
        </p:nvSpPr>
        <p:spPr bwMode="auto">
          <a:xfrm>
            <a:off x="4829175" y="5675313"/>
            <a:ext cx="95250" cy="904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48" name="Oval 1060"/>
          <p:cNvSpPr>
            <a:spLocks noChangeArrowheads="1"/>
          </p:cNvSpPr>
          <p:nvPr/>
        </p:nvSpPr>
        <p:spPr bwMode="auto">
          <a:xfrm>
            <a:off x="4868863" y="5702300"/>
            <a:ext cx="22225" cy="28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49" name="Oval 1061"/>
          <p:cNvSpPr>
            <a:spLocks noChangeArrowheads="1"/>
          </p:cNvSpPr>
          <p:nvPr/>
        </p:nvSpPr>
        <p:spPr bwMode="auto">
          <a:xfrm>
            <a:off x="5159375" y="6088063"/>
            <a:ext cx="96838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50" name="Oval 1062"/>
          <p:cNvSpPr>
            <a:spLocks noChangeArrowheads="1"/>
          </p:cNvSpPr>
          <p:nvPr/>
        </p:nvSpPr>
        <p:spPr bwMode="auto">
          <a:xfrm>
            <a:off x="5200650" y="6116638"/>
            <a:ext cx="36513" cy="28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51" name="Oval 1063"/>
          <p:cNvSpPr>
            <a:spLocks noChangeArrowheads="1"/>
          </p:cNvSpPr>
          <p:nvPr/>
        </p:nvSpPr>
        <p:spPr bwMode="auto">
          <a:xfrm>
            <a:off x="5484813" y="6172200"/>
            <a:ext cx="96837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52" name="Oval 1064"/>
          <p:cNvSpPr>
            <a:spLocks noChangeArrowheads="1"/>
          </p:cNvSpPr>
          <p:nvPr/>
        </p:nvSpPr>
        <p:spPr bwMode="auto">
          <a:xfrm>
            <a:off x="5524500" y="6199188"/>
            <a:ext cx="15875" cy="206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53" name="Rectangle 1065"/>
          <p:cNvSpPr>
            <a:spLocks noChangeArrowheads="1"/>
          </p:cNvSpPr>
          <p:nvPr/>
        </p:nvSpPr>
        <p:spPr bwMode="auto">
          <a:xfrm>
            <a:off x="3883025" y="6300788"/>
            <a:ext cx="155575" cy="82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54" name="Oval 1066"/>
          <p:cNvSpPr>
            <a:spLocks noChangeArrowheads="1"/>
          </p:cNvSpPr>
          <p:nvPr/>
        </p:nvSpPr>
        <p:spPr bwMode="auto">
          <a:xfrm>
            <a:off x="3883025" y="470217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55" name="Oval 1067"/>
          <p:cNvSpPr>
            <a:spLocks noChangeArrowheads="1"/>
          </p:cNvSpPr>
          <p:nvPr/>
        </p:nvSpPr>
        <p:spPr bwMode="auto">
          <a:xfrm>
            <a:off x="4213225" y="413702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56" name="Oval 1068"/>
          <p:cNvSpPr>
            <a:spLocks noChangeArrowheads="1"/>
          </p:cNvSpPr>
          <p:nvPr/>
        </p:nvSpPr>
        <p:spPr bwMode="auto">
          <a:xfrm>
            <a:off x="4543425" y="357187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57" name="Oval 1069"/>
          <p:cNvSpPr>
            <a:spLocks noChangeArrowheads="1"/>
          </p:cNvSpPr>
          <p:nvPr/>
        </p:nvSpPr>
        <p:spPr bwMode="auto">
          <a:xfrm>
            <a:off x="4537075" y="470217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58" name="Oval 1070"/>
          <p:cNvSpPr>
            <a:spLocks noChangeArrowheads="1"/>
          </p:cNvSpPr>
          <p:nvPr/>
        </p:nvSpPr>
        <p:spPr bwMode="auto">
          <a:xfrm>
            <a:off x="4867275" y="569912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59" name="Oval 1071"/>
          <p:cNvSpPr>
            <a:spLocks noChangeArrowheads="1"/>
          </p:cNvSpPr>
          <p:nvPr/>
        </p:nvSpPr>
        <p:spPr bwMode="auto">
          <a:xfrm>
            <a:off x="5210175" y="670877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60" name="Oval 1072"/>
          <p:cNvSpPr>
            <a:spLocks noChangeArrowheads="1"/>
          </p:cNvSpPr>
          <p:nvPr/>
        </p:nvSpPr>
        <p:spPr bwMode="auto">
          <a:xfrm>
            <a:off x="5203825" y="611822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61" name="Oval 1073"/>
          <p:cNvSpPr>
            <a:spLocks noChangeArrowheads="1"/>
          </p:cNvSpPr>
          <p:nvPr/>
        </p:nvSpPr>
        <p:spPr bwMode="auto">
          <a:xfrm>
            <a:off x="5521325" y="620077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62" name="Oval 1074"/>
          <p:cNvSpPr>
            <a:spLocks noChangeArrowheads="1"/>
          </p:cNvSpPr>
          <p:nvPr/>
        </p:nvSpPr>
        <p:spPr bwMode="auto">
          <a:xfrm>
            <a:off x="3546475" y="569277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63" name="Oval 1075"/>
          <p:cNvSpPr>
            <a:spLocks noChangeArrowheads="1"/>
          </p:cNvSpPr>
          <p:nvPr/>
        </p:nvSpPr>
        <p:spPr bwMode="auto">
          <a:xfrm>
            <a:off x="3209925" y="668337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64" name="Oval 1076"/>
          <p:cNvSpPr>
            <a:spLocks noChangeArrowheads="1"/>
          </p:cNvSpPr>
          <p:nvPr/>
        </p:nvSpPr>
        <p:spPr bwMode="auto">
          <a:xfrm>
            <a:off x="3216275" y="611187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65" name="Oval 1077"/>
          <p:cNvSpPr>
            <a:spLocks noChangeArrowheads="1"/>
          </p:cNvSpPr>
          <p:nvPr/>
        </p:nvSpPr>
        <p:spPr bwMode="auto">
          <a:xfrm>
            <a:off x="2924175" y="6200775"/>
            <a:ext cx="25400" cy="25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2566" name="Line 1078"/>
          <p:cNvSpPr>
            <a:spLocks noChangeShapeType="1"/>
          </p:cNvSpPr>
          <p:nvPr/>
        </p:nvSpPr>
        <p:spPr bwMode="auto">
          <a:xfrm>
            <a:off x="2347913" y="6278563"/>
            <a:ext cx="3725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7" name="Rectangle 1079"/>
          <p:cNvSpPr>
            <a:spLocks noChangeArrowheads="1"/>
          </p:cNvSpPr>
          <p:nvPr/>
        </p:nvSpPr>
        <p:spPr bwMode="auto">
          <a:xfrm>
            <a:off x="4125913" y="6197600"/>
            <a:ext cx="188912" cy="295275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474747"/>
            </a:outerShdw>
          </a:effectLst>
        </p:spPr>
        <p:txBody>
          <a:bodyPr wrap="none" lIns="34925" tIns="14288" rIns="34925" bIns="14288">
            <a:spAutoFit/>
          </a:bodyPr>
          <a:lstStyle/>
          <a:p>
            <a:pPr defTabSz="271463" eaLnBrk="0" hangingPunct="0">
              <a:lnSpc>
                <a:spcPct val="108000"/>
              </a:lnSpc>
              <a:defRPr/>
            </a:pPr>
            <a:r>
              <a:rPr lang="es-ES_tradnl" sz="1600">
                <a:latin typeface="Symbol" pitchFamily="18" charset="2"/>
              </a:rPr>
              <a:t></a:t>
            </a:r>
          </a:p>
        </p:txBody>
      </p:sp>
      <p:sp>
        <p:nvSpPr>
          <p:cNvPr id="192568" name="Rectangle 1080"/>
          <p:cNvSpPr>
            <a:spLocks noChangeArrowheads="1"/>
          </p:cNvSpPr>
          <p:nvPr/>
        </p:nvSpPr>
        <p:spPr bwMode="auto">
          <a:xfrm>
            <a:off x="2281238" y="4902200"/>
            <a:ext cx="14192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_tradnl" sz="1200"/>
              <a:t>Centro de la barra</a:t>
            </a:r>
          </a:p>
        </p:txBody>
      </p:sp>
      <p:sp>
        <p:nvSpPr>
          <p:cNvPr id="192569" name="Rectangle 1081"/>
          <p:cNvSpPr>
            <a:spLocks noChangeArrowheads="1"/>
          </p:cNvSpPr>
          <p:nvPr/>
        </p:nvSpPr>
        <p:spPr bwMode="auto">
          <a:xfrm>
            <a:off x="4833938" y="4537075"/>
            <a:ext cx="2173287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200"/>
              <a:t>Curva suavizada que interconecta el centro de cada barra</a:t>
            </a:r>
          </a:p>
        </p:txBody>
      </p:sp>
      <p:sp>
        <p:nvSpPr>
          <p:cNvPr id="192570" name="Line 37"/>
          <p:cNvSpPr>
            <a:spLocks noChangeShapeType="1"/>
          </p:cNvSpPr>
          <p:nvPr/>
        </p:nvSpPr>
        <p:spPr bwMode="auto">
          <a:xfrm>
            <a:off x="0" y="11747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3" name="72 Pentágono"/>
          <p:cNvSpPr/>
          <p:nvPr/>
        </p:nvSpPr>
        <p:spPr>
          <a:xfrm>
            <a:off x="35656" y="285729"/>
            <a:ext cx="1035883" cy="785818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MX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</p:txBody>
      </p: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1071538" y="428604"/>
            <a:ext cx="6964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Herramientas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de </a:t>
            </a:r>
            <a:r>
              <a:rPr lang="es-MX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Análisis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7913"/>
            <a:ext cx="6705600" cy="708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Gráfica de Corrida</a:t>
            </a:r>
            <a:endParaRPr lang="es-MX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628775"/>
            <a:ext cx="542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just" eaLnBrk="0" hangingPunct="0">
              <a:buSzPct val="100000"/>
              <a:tabLst>
                <a:tab pos="914400" algn="l"/>
              </a:tabLst>
              <a:defRPr/>
            </a:pPr>
            <a:r>
              <a:rPr lang="es-ES" sz="2000" dirty="0"/>
              <a:t>Se utiliza </a:t>
            </a:r>
            <a:r>
              <a:rPr lang="es-ES" sz="2000" dirty="0">
                <a:latin typeface="+mn-lt"/>
              </a:rPr>
              <a:t>para</a:t>
            </a:r>
            <a:r>
              <a:rPr lang="es-ES" sz="2000" dirty="0"/>
              <a:t> representar datos gráficamente con respecto del tiempo para detectar cambios significativos en el proceso. 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33691" t="26367" r="37744" b="27734"/>
          <a:stretch>
            <a:fillRect/>
          </a:stretch>
        </p:blipFill>
        <p:spPr bwMode="auto">
          <a:xfrm>
            <a:off x="5791200" y="1476375"/>
            <a:ext cx="1828800" cy="22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86188" y="3686175"/>
            <a:ext cx="53578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Diagrama de Control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191000" y="4905375"/>
            <a:ext cx="47402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just" eaLnBrk="0" hangingPunct="0">
              <a:defRPr/>
            </a:pPr>
            <a:r>
              <a:rPr lang="es-ES_tradnl" dirty="0">
                <a:latin typeface="+mn-lt"/>
              </a:rPr>
              <a:t>Diagrama que sirve para examinar si un proceso se </a:t>
            </a:r>
          </a:p>
          <a:p>
            <a:pPr algn="just" eaLnBrk="0" hangingPunct="0">
              <a:defRPr/>
            </a:pPr>
            <a:r>
              <a:rPr lang="es-ES_tradnl" dirty="0">
                <a:latin typeface="+mn-lt"/>
              </a:rPr>
              <a:t>encuentra en una condición estable, o para indicar que el proceso se mantiene en una condición inestable.</a:t>
            </a:r>
          </a:p>
        </p:txBody>
      </p:sp>
      <p:pic>
        <p:nvPicPr>
          <p:cNvPr id="19354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76775"/>
            <a:ext cx="3143250" cy="2181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376613" y="4857750"/>
            <a:ext cx="6429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latin typeface="+mn-lt"/>
              </a:rPr>
              <a:t>LS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376613" y="6202363"/>
            <a:ext cx="642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dirty="0">
                <a:latin typeface="+mn-lt"/>
              </a:rPr>
              <a:t>LI</a:t>
            </a:r>
          </a:p>
        </p:txBody>
      </p:sp>
      <p:sp>
        <p:nvSpPr>
          <p:cNvPr id="193546" name="Line 3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4" name="23 Pentágono"/>
          <p:cNvSpPr/>
          <p:nvPr/>
        </p:nvSpPr>
        <p:spPr>
          <a:xfrm>
            <a:off x="35656" y="253962"/>
            <a:ext cx="1035883" cy="785818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MX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1142977" y="357167"/>
            <a:ext cx="6964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Herramientas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de </a:t>
            </a:r>
            <a:r>
              <a:rPr lang="es-MX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Análisis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0" y="1142984"/>
            <a:ext cx="9155085" cy="544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7312" tIns="44450" rIns="87312" bIns="44450" anchor="ctr"/>
          <a:lstStyle/>
          <a:p>
            <a:pPr algn="ctr" defTabSz="868363">
              <a:defRPr/>
            </a:pPr>
            <a:r>
              <a:rPr lang="es-ES_tradnl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MS PGothic" pitchFamily="34" charset="-128"/>
              </a:rPr>
              <a:t>¿Qué es el diagrama de dispersión? (Correlación)</a:t>
            </a:r>
          </a:p>
        </p:txBody>
      </p:sp>
      <p:sp>
        <p:nvSpPr>
          <p:cNvPr id="194563" name="Rectangle 4"/>
          <p:cNvSpPr>
            <a:spLocks noChangeArrowheads="1"/>
          </p:cNvSpPr>
          <p:nvPr/>
        </p:nvSpPr>
        <p:spPr bwMode="auto">
          <a:xfrm>
            <a:off x="142875" y="1571625"/>
            <a:ext cx="8715375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85750" indent="-285750" algn="ctr" eaLnBrk="0" hangingPunct="0">
              <a:buClr>
                <a:schemeClr val="hlink"/>
              </a:buClr>
              <a:buSzPct val="110000"/>
              <a:buFont typeface="Monotype Sorts" pitchFamily="2" charset="2"/>
              <a:buNone/>
            </a:pPr>
            <a:r>
              <a:rPr lang="es-ES_tradnl" sz="2000">
                <a:solidFill>
                  <a:schemeClr val="tx2"/>
                </a:solidFill>
              </a:rPr>
              <a:t>Se usa  para estudiar la posible relación (correlación) entre una variable y otra </a:t>
            </a:r>
          </a:p>
          <a:p>
            <a:pPr marL="285750" indent="-285750" algn="ctr" eaLnBrk="0" hangingPunct="0">
              <a:buClr>
                <a:schemeClr val="hlink"/>
              </a:buClr>
              <a:buSzPct val="110000"/>
              <a:buFont typeface="Monotype Sorts" pitchFamily="2" charset="2"/>
              <a:buNone/>
            </a:pPr>
            <a:r>
              <a:rPr lang="es-ES_tradnl" sz="2000">
                <a:solidFill>
                  <a:schemeClr val="tx2"/>
                </a:solidFill>
              </a:rPr>
              <a:t>(datos bi-variados).</a:t>
            </a:r>
          </a:p>
        </p:txBody>
      </p:sp>
      <p:grpSp>
        <p:nvGrpSpPr>
          <p:cNvPr id="194564" name="28 Grupo"/>
          <p:cNvGrpSpPr>
            <a:grpSpLocks/>
          </p:cNvGrpSpPr>
          <p:nvPr/>
        </p:nvGrpSpPr>
        <p:grpSpPr bwMode="auto">
          <a:xfrm>
            <a:off x="1785938" y="2552700"/>
            <a:ext cx="5929312" cy="3948113"/>
            <a:chOff x="2357422" y="2643182"/>
            <a:chExt cx="4692650" cy="3948113"/>
          </a:xfrm>
        </p:grpSpPr>
        <p:sp>
          <p:nvSpPr>
            <p:cNvPr id="33794" name="Rectangle 6"/>
            <p:cNvSpPr>
              <a:spLocks noChangeArrowheads="1"/>
            </p:cNvSpPr>
            <p:nvPr/>
          </p:nvSpPr>
          <p:spPr bwMode="auto">
            <a:xfrm>
              <a:off x="2357422" y="2643182"/>
              <a:ext cx="4692650" cy="3948113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5000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s-MX"/>
            </a:p>
          </p:txBody>
        </p:sp>
        <p:pic>
          <p:nvPicPr>
            <p:cNvPr id="194571" name="Picture 1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6675" y="4592639"/>
              <a:ext cx="4203700" cy="1104900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5000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94572" name="Rectangle 7"/>
            <p:cNvSpPr>
              <a:spLocks noChangeArrowheads="1"/>
            </p:cNvSpPr>
            <p:nvPr/>
          </p:nvSpPr>
          <p:spPr bwMode="auto">
            <a:xfrm>
              <a:off x="2679700" y="4664076"/>
              <a:ext cx="309562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Y</a:t>
              </a:r>
            </a:p>
          </p:txBody>
        </p:sp>
        <p:sp>
          <p:nvSpPr>
            <p:cNvPr id="194573" name="Rectangle 8"/>
            <p:cNvSpPr>
              <a:spLocks noChangeArrowheads="1"/>
            </p:cNvSpPr>
            <p:nvPr/>
          </p:nvSpPr>
          <p:spPr bwMode="auto">
            <a:xfrm>
              <a:off x="4183062" y="5695951"/>
              <a:ext cx="309563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X</a:t>
              </a:r>
            </a:p>
          </p:txBody>
        </p:sp>
        <p:sp>
          <p:nvSpPr>
            <p:cNvPr id="194574" name="Rectangle 9"/>
            <p:cNvSpPr>
              <a:spLocks noChangeArrowheads="1"/>
            </p:cNvSpPr>
            <p:nvPr/>
          </p:nvSpPr>
          <p:spPr bwMode="auto">
            <a:xfrm>
              <a:off x="4962525" y="4592639"/>
              <a:ext cx="309562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Y</a:t>
              </a:r>
            </a:p>
          </p:txBody>
        </p:sp>
        <p:sp>
          <p:nvSpPr>
            <p:cNvPr id="194575" name="Rectangle 10"/>
            <p:cNvSpPr>
              <a:spLocks noChangeArrowheads="1"/>
            </p:cNvSpPr>
            <p:nvPr/>
          </p:nvSpPr>
          <p:spPr bwMode="auto">
            <a:xfrm>
              <a:off x="6630987" y="5662614"/>
              <a:ext cx="309563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X</a:t>
              </a:r>
            </a:p>
          </p:txBody>
        </p:sp>
        <p:sp>
          <p:nvSpPr>
            <p:cNvPr id="194576" name="Rectangle 11"/>
            <p:cNvSpPr>
              <a:spLocks noChangeArrowheads="1"/>
            </p:cNvSpPr>
            <p:nvPr/>
          </p:nvSpPr>
          <p:spPr bwMode="auto">
            <a:xfrm>
              <a:off x="2463800" y="5888039"/>
              <a:ext cx="2384425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POSIBLE CORRELACIÓN </a:t>
              </a:r>
            </a:p>
          </p:txBody>
        </p:sp>
        <p:sp>
          <p:nvSpPr>
            <p:cNvPr id="194577" name="Rectangle 12"/>
            <p:cNvSpPr>
              <a:spLocks noChangeArrowheads="1"/>
            </p:cNvSpPr>
            <p:nvPr/>
          </p:nvSpPr>
          <p:spPr bwMode="auto">
            <a:xfrm>
              <a:off x="3086100" y="6124576"/>
              <a:ext cx="1011237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POSITIVA</a:t>
              </a:r>
            </a:p>
          </p:txBody>
        </p:sp>
        <p:sp>
          <p:nvSpPr>
            <p:cNvPr id="194578" name="Rectangle 13"/>
            <p:cNvSpPr>
              <a:spLocks noChangeArrowheads="1"/>
            </p:cNvSpPr>
            <p:nvPr/>
          </p:nvSpPr>
          <p:spPr bwMode="auto">
            <a:xfrm>
              <a:off x="5359400" y="5921376"/>
              <a:ext cx="1179512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NO EXISTE </a:t>
              </a:r>
            </a:p>
          </p:txBody>
        </p:sp>
        <p:sp>
          <p:nvSpPr>
            <p:cNvPr id="194579" name="Rectangle 14"/>
            <p:cNvSpPr>
              <a:spLocks noChangeArrowheads="1"/>
            </p:cNvSpPr>
            <p:nvPr/>
          </p:nvSpPr>
          <p:spPr bwMode="auto">
            <a:xfrm>
              <a:off x="5194300" y="6124576"/>
              <a:ext cx="1554162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CORRELACIÓN </a:t>
              </a:r>
            </a:p>
          </p:txBody>
        </p:sp>
        <p:sp>
          <p:nvSpPr>
            <p:cNvPr id="194580" name="Rectangle 16"/>
            <p:cNvSpPr>
              <a:spLocks noChangeArrowheads="1"/>
            </p:cNvSpPr>
            <p:nvPr/>
          </p:nvSpPr>
          <p:spPr bwMode="auto">
            <a:xfrm>
              <a:off x="3078162" y="4149726"/>
              <a:ext cx="1011238" cy="514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POSITIVA</a:t>
              </a:r>
            </a:p>
          </p:txBody>
        </p:sp>
        <p:sp>
          <p:nvSpPr>
            <p:cNvPr id="194581" name="Rectangle 17"/>
            <p:cNvSpPr>
              <a:spLocks noChangeArrowheads="1"/>
            </p:cNvSpPr>
            <p:nvPr/>
          </p:nvSpPr>
          <p:spPr bwMode="auto">
            <a:xfrm>
              <a:off x="2668587" y="2786064"/>
              <a:ext cx="4203700" cy="1104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194582" name="Picture 1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9478" y="2805081"/>
              <a:ext cx="4203700" cy="1104900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5000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94583" name="Rectangle 19"/>
            <p:cNvSpPr>
              <a:spLocks noChangeArrowheads="1"/>
            </p:cNvSpPr>
            <p:nvPr/>
          </p:nvSpPr>
          <p:spPr bwMode="auto">
            <a:xfrm>
              <a:off x="2657475" y="2752726"/>
              <a:ext cx="309562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Y</a:t>
              </a:r>
            </a:p>
          </p:txBody>
        </p:sp>
        <p:sp>
          <p:nvSpPr>
            <p:cNvPr id="194584" name="Rectangle 20"/>
            <p:cNvSpPr>
              <a:spLocks noChangeArrowheads="1"/>
            </p:cNvSpPr>
            <p:nvPr/>
          </p:nvSpPr>
          <p:spPr bwMode="auto">
            <a:xfrm>
              <a:off x="4276725" y="3687764"/>
              <a:ext cx="309562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X</a:t>
              </a:r>
            </a:p>
          </p:txBody>
        </p:sp>
        <p:sp>
          <p:nvSpPr>
            <p:cNvPr id="194585" name="Rectangle 21"/>
            <p:cNvSpPr>
              <a:spLocks noChangeArrowheads="1"/>
            </p:cNvSpPr>
            <p:nvPr/>
          </p:nvSpPr>
          <p:spPr bwMode="auto">
            <a:xfrm>
              <a:off x="4995862" y="2720976"/>
              <a:ext cx="309563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Y</a:t>
              </a:r>
            </a:p>
          </p:txBody>
        </p:sp>
        <p:sp>
          <p:nvSpPr>
            <p:cNvPr id="194586" name="Rectangle 22"/>
            <p:cNvSpPr>
              <a:spLocks noChangeArrowheads="1"/>
            </p:cNvSpPr>
            <p:nvPr/>
          </p:nvSpPr>
          <p:spPr bwMode="auto">
            <a:xfrm>
              <a:off x="6711950" y="3656014"/>
              <a:ext cx="309562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X</a:t>
              </a:r>
            </a:p>
          </p:txBody>
        </p:sp>
        <p:sp>
          <p:nvSpPr>
            <p:cNvPr id="194587" name="Rectangle 23"/>
            <p:cNvSpPr>
              <a:spLocks noChangeArrowheads="1"/>
            </p:cNvSpPr>
            <p:nvPr/>
          </p:nvSpPr>
          <p:spPr bwMode="auto">
            <a:xfrm>
              <a:off x="2822575" y="3930651"/>
              <a:ext cx="1554162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CORRELACIÓN </a:t>
              </a:r>
            </a:p>
          </p:txBody>
        </p:sp>
        <p:sp>
          <p:nvSpPr>
            <p:cNvPr id="194588" name="Rectangle 24"/>
            <p:cNvSpPr>
              <a:spLocks noChangeArrowheads="1"/>
            </p:cNvSpPr>
            <p:nvPr/>
          </p:nvSpPr>
          <p:spPr bwMode="auto">
            <a:xfrm>
              <a:off x="5041900" y="3930651"/>
              <a:ext cx="1554162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CORRELACIÓN </a:t>
              </a:r>
            </a:p>
          </p:txBody>
        </p:sp>
        <p:sp>
          <p:nvSpPr>
            <p:cNvPr id="194589" name="Rectangle 25"/>
            <p:cNvSpPr>
              <a:spLocks noChangeArrowheads="1"/>
            </p:cNvSpPr>
            <p:nvPr/>
          </p:nvSpPr>
          <p:spPr bwMode="auto">
            <a:xfrm>
              <a:off x="5376862" y="4219576"/>
              <a:ext cx="1100138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  <a:latin typeface="Trebuchet MS" pitchFamily="34" charset="0"/>
                </a:rPr>
                <a:t>NEGATIVA</a:t>
              </a:r>
            </a:p>
          </p:txBody>
        </p:sp>
      </p:grpSp>
      <p:sp>
        <p:nvSpPr>
          <p:cNvPr id="194565" name="Line 37"/>
          <p:cNvSpPr>
            <a:spLocks noChangeShapeType="1"/>
          </p:cNvSpPr>
          <p:nvPr/>
        </p:nvSpPr>
        <p:spPr bwMode="auto">
          <a:xfrm>
            <a:off x="0" y="11747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1142977" y="357167"/>
            <a:ext cx="6964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Herramientas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de </a:t>
            </a:r>
            <a:r>
              <a:rPr lang="en-US" sz="36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Alanisis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28" name="27 Pentágono"/>
          <p:cNvSpPr/>
          <p:nvPr/>
        </p:nvSpPr>
        <p:spPr>
          <a:xfrm>
            <a:off x="35656" y="285729"/>
            <a:ext cx="1035883" cy="785818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MX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CuadroTexto"/>
          <p:cNvSpPr txBox="1">
            <a:spLocks noChangeArrowheads="1"/>
          </p:cNvSpPr>
          <p:nvPr/>
        </p:nvSpPr>
        <p:spPr bwMode="auto">
          <a:xfrm>
            <a:off x="2786063" y="2357438"/>
            <a:ext cx="3000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MX" sz="1600"/>
              <a:t>Análisis de varianza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Lluvia de Ideas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Matriz Causa Efecto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Hoja de recolección de datos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Histogramas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Planteamiento de hipóesis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Índice de capacidad de procesos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Tipos de graficas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Distribución Normal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Diagramas de pareto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Tamaño de muestra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Plan de control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Análisis del sistema de medición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Análisis R&amp;R</a:t>
            </a:r>
          </a:p>
        </p:txBody>
      </p:sp>
      <p:sp>
        <p:nvSpPr>
          <p:cNvPr id="195587" name="2 CuadroTexto"/>
          <p:cNvSpPr txBox="1">
            <a:spLocks noChangeArrowheads="1"/>
          </p:cNvSpPr>
          <p:nvPr/>
        </p:nvSpPr>
        <p:spPr bwMode="auto">
          <a:xfrm>
            <a:off x="5715000" y="46038"/>
            <a:ext cx="342900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MX" sz="1600"/>
              <a:t>Índices de localización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Índices de variación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Transformaciones matemáticas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Pruebas de medianas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Figuras de merito para el desempeño.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Distribución Poisson.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Generación de números aleatorios.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Diseño de experimentos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Análisis de método y modo de falla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Diagrama Fuerza Campo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Distribución “t”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Prueba “t”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Prueba de aleatoriedad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Independencia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Intervalos de confianza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Distribución exponencial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Distribución F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Prueba F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Hojas de verificación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Tarjetas de control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Matriz de prioridad.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Media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Moda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Promedio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Estadística Descriptiva</a:t>
            </a:r>
          </a:p>
          <a:p>
            <a:pPr algn="just">
              <a:buFont typeface="Wingdings" pitchFamily="2" charset="2"/>
              <a:buChar char="§"/>
            </a:pPr>
            <a:endParaRPr lang="es-MX" sz="1600"/>
          </a:p>
          <a:p>
            <a:pPr algn="just">
              <a:buFont typeface="Wingdings" pitchFamily="2" charset="2"/>
              <a:buChar char="§"/>
            </a:pPr>
            <a:endParaRPr lang="es-MX" sz="1600"/>
          </a:p>
        </p:txBody>
      </p:sp>
      <p:sp>
        <p:nvSpPr>
          <p:cNvPr id="195588" name="3 Rectángulo"/>
          <p:cNvSpPr>
            <a:spLocks noChangeArrowheads="1"/>
          </p:cNvSpPr>
          <p:nvPr/>
        </p:nvSpPr>
        <p:spPr bwMode="auto">
          <a:xfrm>
            <a:off x="0" y="2357438"/>
            <a:ext cx="27860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MX" sz="1600"/>
              <a:t>Mapa de procesos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Eficiencia a través del proceso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Tablas de tabulación cruzada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Métodos de correlación.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Diagramas de Ishikawa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Análisis de Covarianza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Distribución Binomial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Distribución Chi-Cuadrada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Prueba de Chi-Cuadrada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Raíz de la suma de cuadrados.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Tablas estadísticas. </a:t>
            </a:r>
          </a:p>
          <a:p>
            <a:pPr algn="just">
              <a:buFont typeface="Wingdings" pitchFamily="2" charset="2"/>
              <a:buChar char="§"/>
            </a:pPr>
            <a:r>
              <a:rPr lang="es-MX" sz="1600"/>
              <a:t>Gráficos de Control Estadístico de procesos.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1375" y="-71462"/>
            <a:ext cx="571507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Herramientas Estadísticas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405" y="571481"/>
            <a:ext cx="2214579" cy="45089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7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</a:t>
            </a:r>
          </a:p>
        </p:txBody>
      </p:sp>
      <p:sp>
        <p:nvSpPr>
          <p:cNvPr id="196611" name="7 Rectángulo"/>
          <p:cNvSpPr>
            <a:spLocks noChangeArrowheads="1"/>
          </p:cNvSpPr>
          <p:nvPr/>
        </p:nvSpPr>
        <p:spPr bwMode="auto">
          <a:xfrm>
            <a:off x="3429000" y="3857625"/>
            <a:ext cx="52863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/>
              <a:t> </a:t>
            </a:r>
            <a:r>
              <a:rPr lang="es-MX" sz="2800" i="1">
                <a:latin typeface="Batang" pitchFamily="18" charset="-127"/>
                <a:ea typeface="Batang" pitchFamily="18" charset="-127"/>
              </a:rPr>
              <a:t>Nada es más difícil de llevar a cabo, ni de éxito más dudoso, ni más peligroso de manejar que iniciar un nuevo orden de cosas.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43125" y="2214563"/>
            <a:ext cx="49291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Improve</a:t>
            </a:r>
          </a:p>
        </p:txBody>
      </p:sp>
      <p:sp>
        <p:nvSpPr>
          <p:cNvPr id="196613" name="9 Rectángulo"/>
          <p:cNvSpPr>
            <a:spLocks noChangeArrowheads="1"/>
          </p:cNvSpPr>
          <p:nvPr/>
        </p:nvSpPr>
        <p:spPr bwMode="auto">
          <a:xfrm>
            <a:off x="4286250" y="6000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s-MX"/>
          </a:p>
          <a:p>
            <a:pPr algn="r"/>
            <a:r>
              <a:rPr lang="es-MX"/>
              <a:t>NiccoloMachiavelli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3 Grupo"/>
          <p:cNvGrpSpPr>
            <a:grpSpLocks/>
          </p:cNvGrpSpPr>
          <p:nvPr/>
        </p:nvGrpSpPr>
        <p:grpSpPr bwMode="auto">
          <a:xfrm>
            <a:off x="214313" y="1643063"/>
            <a:ext cx="4143375" cy="2779712"/>
            <a:chOff x="5304241" y="1585729"/>
            <a:chExt cx="4143404" cy="2779674"/>
          </a:xfrm>
        </p:grpSpPr>
        <p:sp>
          <p:nvSpPr>
            <p:cNvPr id="5" name="4 Pentágono"/>
            <p:cNvSpPr/>
            <p:nvPr/>
          </p:nvSpPr>
          <p:spPr>
            <a:xfrm>
              <a:off x="5304241" y="1585729"/>
              <a:ext cx="1928826" cy="185738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9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</a:rPr>
                <a:t>I</a:t>
              </a:r>
            </a:p>
          </p:txBody>
        </p:sp>
        <p:sp>
          <p:nvSpPr>
            <p:cNvPr id="153623" name="5 CuadroTexto"/>
            <p:cNvSpPr txBox="1">
              <a:spLocks noChangeArrowheads="1"/>
            </p:cNvSpPr>
            <p:nvPr/>
          </p:nvSpPr>
          <p:spPr bwMode="auto">
            <a:xfrm>
              <a:off x="5429654" y="2871586"/>
              <a:ext cx="1071571" cy="400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i="1">
                  <a:solidFill>
                    <a:schemeClr val="bg1"/>
                  </a:solidFill>
                  <a:latin typeface="+mj-lt"/>
                </a:rPr>
                <a:t>Improve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429654" y="3657388"/>
              <a:ext cx="4017991" cy="7080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sz="2000" b="1" i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Realizar mejoras en el proceso para eliminar la causa raíz. </a:t>
              </a:r>
            </a:p>
          </p:txBody>
        </p:sp>
      </p:grpSp>
      <p:sp>
        <p:nvSpPr>
          <p:cNvPr id="8" name="7 Rectángulo redondeado"/>
          <p:cNvSpPr/>
          <p:nvPr/>
        </p:nvSpPr>
        <p:spPr>
          <a:xfrm>
            <a:off x="5072034" y="0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Identificar soluciones propuesta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072034" y="3729048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Analizar datos de resultados.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072034" y="4972065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Seleccionar la mejor solución y determinar la nueva capacidad.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072034" y="6215082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Modificar o crear  </a:t>
            </a:r>
            <a:r>
              <a:rPr lang="es-MX" dirty="0" err="1"/>
              <a:t>POE´s</a:t>
            </a:r>
            <a:r>
              <a:rPr lang="es-MX" dirty="0"/>
              <a:t> y </a:t>
            </a:r>
            <a:r>
              <a:rPr lang="es-MX" dirty="0" err="1"/>
              <a:t>RDT´s</a:t>
            </a:r>
            <a:r>
              <a:rPr lang="es-MX" dirty="0"/>
              <a:t>.                           ( estandarización)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072034" y="2486033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Implementar soluciones.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5072034" y="1243017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Realizar pruebas piloto de las posibles soluciones.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143125" y="58738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Clave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142875" y="1328738"/>
            <a:ext cx="326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MX" sz="1400" b="1"/>
              <a:t>Proyecto: </a:t>
            </a:r>
            <a:r>
              <a:rPr lang="es-MX" b="1"/>
              <a:t>Incremento de Ventas</a:t>
            </a:r>
            <a:endParaRPr lang="es-MX" sz="1200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285750" y="2089150"/>
            <a:ext cx="2127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MX" sz="1400" b="1"/>
              <a:t>Número de sesiones: ¿? 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14313" y="1731963"/>
            <a:ext cx="2536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MX" sz="1400" b="1"/>
              <a:t>Responsable: Área Comercial</a:t>
            </a:r>
            <a:endParaRPr lang="es-MX" sz="120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286125" y="1285875"/>
            <a:ext cx="55530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MX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Documento de Control</a:t>
            </a: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8662" name="71 Grupo"/>
          <p:cNvGrpSpPr>
            <a:grpSpLocks/>
          </p:cNvGrpSpPr>
          <p:nvPr/>
        </p:nvGrpSpPr>
        <p:grpSpPr bwMode="auto">
          <a:xfrm>
            <a:off x="1428750" y="2232025"/>
            <a:ext cx="7050088" cy="4625975"/>
            <a:chOff x="1219200" y="1508125"/>
            <a:chExt cx="7258998" cy="4761196"/>
          </a:xfrm>
        </p:grpSpPr>
        <p:sp>
          <p:nvSpPr>
            <p:cNvPr id="198667" name="Rectangle 5"/>
            <p:cNvSpPr>
              <a:spLocks noChangeArrowheads="1"/>
            </p:cNvSpPr>
            <p:nvPr/>
          </p:nvSpPr>
          <p:spPr bwMode="auto">
            <a:xfrm>
              <a:off x="7705756" y="2057392"/>
              <a:ext cx="772442" cy="22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MX" sz="1400" b="1"/>
                <a:t>Hoja:</a:t>
              </a:r>
              <a:r>
                <a:rPr lang="es-MX" sz="1400" b="1">
                  <a:latin typeface="Times New Roman" pitchFamily="18" charset="0"/>
                </a:rPr>
                <a:t>  </a:t>
              </a:r>
              <a:r>
                <a:rPr lang="es-MX" sz="1200"/>
                <a:t>1/1</a:t>
              </a:r>
            </a:p>
          </p:txBody>
        </p:sp>
        <p:sp>
          <p:nvSpPr>
            <p:cNvPr id="23" name="Freeform 3"/>
            <p:cNvSpPr>
              <a:spLocks/>
            </p:cNvSpPr>
            <p:nvPr/>
          </p:nvSpPr>
          <p:spPr bwMode="auto">
            <a:xfrm>
              <a:off x="1219200" y="2498271"/>
              <a:ext cx="6551241" cy="947664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2880" y="0"/>
                </a:cxn>
                <a:cxn ang="0">
                  <a:pos x="2880" y="384"/>
                </a:cxn>
              </a:cxnLst>
              <a:rect l="0" t="0" r="r" b="b"/>
              <a:pathLst>
                <a:path w="2880" h="384">
                  <a:moveTo>
                    <a:pt x="0" y="384"/>
                  </a:moveTo>
                  <a:lnTo>
                    <a:pt x="0" y="0"/>
                  </a:lnTo>
                  <a:lnTo>
                    <a:pt x="2880" y="0"/>
                  </a:lnTo>
                  <a:lnTo>
                    <a:pt x="2880" y="384"/>
                  </a:ln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4" name="Freeform 4"/>
            <p:cNvSpPr>
              <a:spLocks/>
            </p:cNvSpPr>
            <p:nvPr/>
          </p:nvSpPr>
          <p:spPr bwMode="auto">
            <a:xfrm>
              <a:off x="1219200" y="3445935"/>
              <a:ext cx="6551241" cy="653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240"/>
                </a:cxn>
                <a:cxn ang="0">
                  <a:pos x="1488" y="144"/>
                </a:cxn>
                <a:cxn ang="0">
                  <a:pos x="2448" y="144"/>
                </a:cxn>
                <a:cxn ang="0">
                  <a:pos x="2880" y="0"/>
                </a:cxn>
              </a:cxnLst>
              <a:rect l="0" t="0" r="r" b="b"/>
              <a:pathLst>
                <a:path w="2880" h="264">
                  <a:moveTo>
                    <a:pt x="0" y="0"/>
                  </a:moveTo>
                  <a:cubicBezTo>
                    <a:pt x="236" y="108"/>
                    <a:pt x="472" y="216"/>
                    <a:pt x="720" y="240"/>
                  </a:cubicBezTo>
                  <a:cubicBezTo>
                    <a:pt x="968" y="264"/>
                    <a:pt x="1200" y="160"/>
                    <a:pt x="1488" y="144"/>
                  </a:cubicBezTo>
                  <a:cubicBezTo>
                    <a:pt x="1776" y="128"/>
                    <a:pt x="2216" y="168"/>
                    <a:pt x="2448" y="144"/>
                  </a:cubicBezTo>
                  <a:cubicBezTo>
                    <a:pt x="2680" y="120"/>
                    <a:pt x="2780" y="60"/>
                    <a:pt x="2880" y="0"/>
                  </a:cubicBezTo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198670" name="Group 5"/>
            <p:cNvGrpSpPr>
              <a:grpSpLocks noChangeAspect="1"/>
            </p:cNvGrpSpPr>
            <p:nvPr/>
          </p:nvGrpSpPr>
          <p:grpSpPr bwMode="auto">
            <a:xfrm>
              <a:off x="1295400" y="3038475"/>
              <a:ext cx="6269038" cy="374650"/>
              <a:chOff x="1392" y="381"/>
              <a:chExt cx="4404" cy="263"/>
            </a:xfrm>
          </p:grpSpPr>
          <p:sp>
            <p:nvSpPr>
              <p:cNvPr id="198706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392" y="384"/>
                <a:ext cx="534" cy="2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defTabSz="762000" eaLnBrk="0" hangingPunct="0"/>
                <a:r>
                  <a:rPr lang="es-ES_tradnl" sz="900"/>
                  <a:t>Estrategia</a:t>
                </a:r>
              </a:p>
            </p:txBody>
          </p:sp>
          <p:sp>
            <p:nvSpPr>
              <p:cNvPr id="198707" name="Rectangle 7"/>
              <p:cNvSpPr>
                <a:spLocks noChangeAspect="1" noChangeArrowheads="1"/>
              </p:cNvSpPr>
              <p:nvPr/>
            </p:nvSpPr>
            <p:spPr bwMode="auto">
              <a:xfrm>
                <a:off x="1926" y="384"/>
                <a:ext cx="756" cy="2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defTabSz="762000" eaLnBrk="0" hangingPunct="0"/>
                <a:r>
                  <a:rPr lang="es-ES_tradnl" sz="900"/>
                  <a:t>Actividad</a:t>
                </a:r>
              </a:p>
            </p:txBody>
          </p:sp>
          <p:sp>
            <p:nvSpPr>
              <p:cNvPr id="198708" name="Rectangle 8"/>
              <p:cNvSpPr>
                <a:spLocks noChangeAspect="1" noChangeArrowheads="1"/>
              </p:cNvSpPr>
              <p:nvPr/>
            </p:nvSpPr>
            <p:spPr bwMode="auto">
              <a:xfrm>
                <a:off x="2904" y="384"/>
                <a:ext cx="578" cy="2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tIns="82800" anchor="ctr"/>
              <a:lstStyle/>
              <a:p>
                <a:pPr defTabSz="762000" eaLnBrk="0" hangingPunct="0">
                  <a:lnSpc>
                    <a:spcPct val="70000"/>
                  </a:lnSpc>
                </a:pPr>
                <a:r>
                  <a:rPr lang="es-ES_tradnl" sz="900"/>
                  <a:t>Elementos de Control</a:t>
                </a:r>
              </a:p>
            </p:txBody>
          </p:sp>
          <p:sp>
            <p:nvSpPr>
              <p:cNvPr id="19870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482" y="514"/>
                <a:ext cx="579" cy="13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defTabSz="762000" eaLnBrk="0" hangingPunct="0"/>
                <a:r>
                  <a:rPr lang="es-ES_tradnl" sz="800"/>
                  <a:t>Metas</a:t>
                </a:r>
              </a:p>
            </p:txBody>
          </p:sp>
          <p:sp>
            <p:nvSpPr>
              <p:cNvPr id="198710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2682" y="384"/>
                <a:ext cx="222" cy="2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18000" tIns="10800" rIns="18000" bIns="10800" anchor="ctr"/>
              <a:lstStyle/>
              <a:p>
                <a:pPr defTabSz="762000" eaLnBrk="0" hangingPunct="0"/>
                <a:r>
                  <a:rPr lang="es-ES_tradnl" sz="800"/>
                  <a:t>Resp</a:t>
                </a:r>
              </a:p>
            </p:txBody>
          </p:sp>
          <p:sp>
            <p:nvSpPr>
              <p:cNvPr id="198711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4061" y="514"/>
                <a:ext cx="578" cy="13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18000" tIns="10800" rIns="18000" bIns="10800" anchor="ctr"/>
              <a:lstStyle/>
              <a:p>
                <a:pPr defTabSz="762000" eaLnBrk="0" hangingPunct="0">
                  <a:lnSpc>
                    <a:spcPct val="70000"/>
                  </a:lnSpc>
                </a:pPr>
                <a:r>
                  <a:rPr lang="es-ES_tradnl" sz="800"/>
                  <a:t>Frecuencia de Chequeo</a:t>
                </a:r>
              </a:p>
            </p:txBody>
          </p:sp>
          <p:sp>
            <p:nvSpPr>
              <p:cNvPr id="198712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482" y="384"/>
                <a:ext cx="1157" cy="13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762000" eaLnBrk="0" hangingPunct="0"/>
                <a:r>
                  <a:rPr lang="es-ES_tradnl" sz="800"/>
                  <a:t>Nivel de Control</a:t>
                </a:r>
              </a:p>
            </p:txBody>
          </p:sp>
          <p:grpSp>
            <p:nvGrpSpPr>
              <p:cNvPr id="198713" name="Group 13"/>
              <p:cNvGrpSpPr>
                <a:grpSpLocks noChangeAspect="1"/>
              </p:cNvGrpSpPr>
              <p:nvPr/>
            </p:nvGrpSpPr>
            <p:grpSpPr bwMode="auto">
              <a:xfrm>
                <a:off x="4640" y="381"/>
                <a:ext cx="1156" cy="260"/>
                <a:chOff x="4076" y="687"/>
                <a:chExt cx="1156" cy="260"/>
              </a:xfrm>
            </p:grpSpPr>
            <p:sp>
              <p:nvSpPr>
                <p:cNvPr id="198714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076" y="817"/>
                  <a:ext cx="578" cy="13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defTabSz="762000" eaLnBrk="0" hangingPunct="0"/>
                  <a:r>
                    <a:rPr lang="es-ES_tradnl" sz="800"/>
                    <a:t>Acción</a:t>
                  </a:r>
                </a:p>
              </p:txBody>
            </p:sp>
            <p:sp>
              <p:nvSpPr>
                <p:cNvPr id="198715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654" y="817"/>
                  <a:ext cx="578" cy="13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18000" tIns="10800" rIns="18000" bIns="10800" anchor="ctr"/>
                <a:lstStyle/>
                <a:p>
                  <a:pPr defTabSz="762000" eaLnBrk="0" hangingPunct="0">
                    <a:lnSpc>
                      <a:spcPct val="70000"/>
                    </a:lnSpc>
                  </a:pPr>
                  <a:r>
                    <a:rPr lang="es-ES_tradnl" sz="800"/>
                    <a:t>Datos</a:t>
                  </a:r>
                </a:p>
              </p:txBody>
            </p:sp>
            <p:sp>
              <p:nvSpPr>
                <p:cNvPr id="19871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076" y="687"/>
                  <a:ext cx="1156" cy="13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defTabSz="762000" eaLnBrk="0" hangingPunct="0"/>
                  <a:r>
                    <a:rPr lang="es-ES_tradnl" sz="800"/>
                    <a:t>Método de Control</a:t>
                  </a:r>
                </a:p>
              </p:txBody>
            </p:sp>
          </p:grpSp>
        </p:grpSp>
        <p:sp>
          <p:nvSpPr>
            <p:cNvPr id="198671" name="Line 17"/>
            <p:cNvSpPr>
              <a:spLocks noChangeShapeType="1"/>
            </p:cNvSpPr>
            <p:nvPr/>
          </p:nvSpPr>
          <p:spPr bwMode="auto">
            <a:xfrm>
              <a:off x="1295400" y="3413125"/>
              <a:ext cx="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72" name="Line 18"/>
            <p:cNvSpPr>
              <a:spLocks noChangeShapeType="1"/>
            </p:cNvSpPr>
            <p:nvPr/>
          </p:nvSpPr>
          <p:spPr bwMode="auto">
            <a:xfrm>
              <a:off x="2057400" y="3413125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73" name="Line 19"/>
            <p:cNvSpPr>
              <a:spLocks noChangeShapeType="1"/>
            </p:cNvSpPr>
            <p:nvPr/>
          </p:nvSpPr>
          <p:spPr bwMode="auto">
            <a:xfrm>
              <a:off x="3133725" y="3413125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74" name="Line 20"/>
            <p:cNvSpPr>
              <a:spLocks noChangeShapeType="1"/>
            </p:cNvSpPr>
            <p:nvPr/>
          </p:nvSpPr>
          <p:spPr bwMode="auto">
            <a:xfrm>
              <a:off x="3449638" y="3413125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75" name="Line 21"/>
            <p:cNvSpPr>
              <a:spLocks noChangeShapeType="1"/>
            </p:cNvSpPr>
            <p:nvPr/>
          </p:nvSpPr>
          <p:spPr bwMode="auto">
            <a:xfrm>
              <a:off x="4267200" y="3413125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76" name="Line 22"/>
            <p:cNvSpPr>
              <a:spLocks noChangeShapeType="1"/>
            </p:cNvSpPr>
            <p:nvPr/>
          </p:nvSpPr>
          <p:spPr bwMode="auto">
            <a:xfrm>
              <a:off x="5089525" y="3413125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77" name="Line 23"/>
            <p:cNvSpPr>
              <a:spLocks noChangeShapeType="1"/>
            </p:cNvSpPr>
            <p:nvPr/>
          </p:nvSpPr>
          <p:spPr bwMode="auto">
            <a:xfrm>
              <a:off x="5918200" y="3406775"/>
              <a:ext cx="0" cy="4048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78" name="Line 24"/>
            <p:cNvSpPr>
              <a:spLocks noChangeShapeType="1"/>
            </p:cNvSpPr>
            <p:nvPr/>
          </p:nvSpPr>
          <p:spPr bwMode="auto">
            <a:xfrm>
              <a:off x="6743700" y="3398838"/>
              <a:ext cx="0" cy="41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79" name="Line 25"/>
            <p:cNvSpPr>
              <a:spLocks noChangeShapeType="1"/>
            </p:cNvSpPr>
            <p:nvPr/>
          </p:nvSpPr>
          <p:spPr bwMode="auto">
            <a:xfrm>
              <a:off x="7561263" y="3406775"/>
              <a:ext cx="0" cy="166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80" name="Text Box 26"/>
            <p:cNvSpPr txBox="1">
              <a:spLocks noChangeArrowheads="1"/>
            </p:cNvSpPr>
            <p:nvPr/>
          </p:nvSpPr>
          <p:spPr bwMode="auto">
            <a:xfrm>
              <a:off x="1447800" y="2517775"/>
              <a:ext cx="838201" cy="2125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8000" tIns="10800" rIns="18000" bIns="10800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200" b="1">
                  <a:latin typeface="Tahoma" pitchFamily="34" charset="0"/>
                </a:rPr>
                <a:t>Proyecto</a:t>
              </a:r>
            </a:p>
          </p:txBody>
        </p:sp>
        <p:sp>
          <p:nvSpPr>
            <p:cNvPr id="198681" name="Text Box 27"/>
            <p:cNvSpPr txBox="1">
              <a:spLocks noChangeArrowheads="1"/>
            </p:cNvSpPr>
            <p:nvPr/>
          </p:nvSpPr>
          <p:spPr bwMode="auto">
            <a:xfrm>
              <a:off x="1447800" y="2803525"/>
              <a:ext cx="1600199" cy="2125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8000" tIns="10800" rIns="18000" bIns="10800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200" b="1">
                  <a:latin typeface="Tahoma" pitchFamily="34" charset="0"/>
                </a:rPr>
                <a:t>Plan de Acción</a:t>
              </a:r>
            </a:p>
          </p:txBody>
        </p:sp>
        <p:sp>
          <p:nvSpPr>
            <p:cNvPr id="198682" name="Text Box 28"/>
            <p:cNvSpPr txBox="1">
              <a:spLocks noChangeArrowheads="1"/>
            </p:cNvSpPr>
            <p:nvPr/>
          </p:nvSpPr>
          <p:spPr bwMode="auto">
            <a:xfrm>
              <a:off x="5486400" y="2517775"/>
              <a:ext cx="838201" cy="2125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8000" tIns="10800" rIns="18000" bIns="10800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200" b="1">
                  <a:latin typeface="Tahoma" pitchFamily="34" charset="0"/>
                </a:rPr>
                <a:t>Fecha</a:t>
              </a:r>
            </a:p>
          </p:txBody>
        </p:sp>
        <p:sp>
          <p:nvSpPr>
            <p:cNvPr id="198683" name="Text Box 29"/>
            <p:cNvSpPr txBox="1">
              <a:spLocks noChangeArrowheads="1"/>
            </p:cNvSpPr>
            <p:nvPr/>
          </p:nvSpPr>
          <p:spPr bwMode="auto">
            <a:xfrm>
              <a:off x="6705599" y="2517775"/>
              <a:ext cx="838201" cy="2125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8000" tIns="10800" rIns="18000" bIns="10800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200" b="1">
                  <a:latin typeface="Tahoma" pitchFamily="34" charset="0"/>
                </a:rPr>
                <a:t>Hoja</a:t>
              </a:r>
            </a:p>
          </p:txBody>
        </p:sp>
        <p:sp>
          <p:nvSpPr>
            <p:cNvPr id="198684" name="Text Box 30"/>
            <p:cNvSpPr txBox="1">
              <a:spLocks noChangeArrowheads="1"/>
            </p:cNvSpPr>
            <p:nvPr/>
          </p:nvSpPr>
          <p:spPr bwMode="auto">
            <a:xfrm>
              <a:off x="5486400" y="2803525"/>
              <a:ext cx="1600199" cy="2125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8000" tIns="10800" rIns="18000" bIns="10800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200" b="1">
                  <a:latin typeface="Tahoma" pitchFamily="34" charset="0"/>
                </a:rPr>
                <a:t>Responsable</a:t>
              </a:r>
            </a:p>
          </p:txBody>
        </p:sp>
        <p:sp>
          <p:nvSpPr>
            <p:cNvPr id="198685" name="Line 31"/>
            <p:cNvSpPr>
              <a:spLocks noChangeShapeType="1"/>
            </p:cNvSpPr>
            <p:nvPr/>
          </p:nvSpPr>
          <p:spPr bwMode="auto">
            <a:xfrm>
              <a:off x="2209800" y="2689225"/>
              <a:ext cx="304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86" name="Line 32"/>
            <p:cNvSpPr>
              <a:spLocks noChangeShapeType="1"/>
            </p:cNvSpPr>
            <p:nvPr/>
          </p:nvSpPr>
          <p:spPr bwMode="auto">
            <a:xfrm>
              <a:off x="2600325" y="2974975"/>
              <a:ext cx="266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87" name="Line 33"/>
            <p:cNvSpPr>
              <a:spLocks noChangeShapeType="1"/>
            </p:cNvSpPr>
            <p:nvPr/>
          </p:nvSpPr>
          <p:spPr bwMode="auto">
            <a:xfrm>
              <a:off x="6505575" y="2974975"/>
              <a:ext cx="10477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88" name="Line 34"/>
            <p:cNvSpPr>
              <a:spLocks noChangeShapeType="1"/>
            </p:cNvSpPr>
            <p:nvPr/>
          </p:nvSpPr>
          <p:spPr bwMode="auto">
            <a:xfrm>
              <a:off x="7115175" y="2689225"/>
              <a:ext cx="4381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89" name="Line 35"/>
            <p:cNvSpPr>
              <a:spLocks noChangeShapeType="1"/>
            </p:cNvSpPr>
            <p:nvPr/>
          </p:nvSpPr>
          <p:spPr bwMode="auto">
            <a:xfrm>
              <a:off x="6029325" y="2689225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8690" name="Text Box 36"/>
            <p:cNvSpPr txBox="1">
              <a:spLocks noChangeArrowheads="1"/>
            </p:cNvSpPr>
            <p:nvPr/>
          </p:nvSpPr>
          <p:spPr bwMode="auto">
            <a:xfrm>
              <a:off x="1981200" y="1508125"/>
              <a:ext cx="1752600" cy="4276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000"/>
                <a:t>Estrategia Desplegada, desde el Nivel Directivo</a:t>
              </a:r>
            </a:p>
          </p:txBody>
        </p:sp>
        <p:sp>
          <p:nvSpPr>
            <p:cNvPr id="198691" name="Text Box 37"/>
            <p:cNvSpPr txBox="1">
              <a:spLocks noChangeArrowheads="1"/>
            </p:cNvSpPr>
            <p:nvPr/>
          </p:nvSpPr>
          <p:spPr bwMode="auto">
            <a:xfrm>
              <a:off x="4114800" y="1812925"/>
              <a:ext cx="1447801" cy="4276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000"/>
                <a:t>Actividades Definidas en el Cronograma</a:t>
              </a:r>
            </a:p>
          </p:txBody>
        </p:sp>
        <p:sp>
          <p:nvSpPr>
            <p:cNvPr id="198692" name="Text Box 38"/>
            <p:cNvSpPr txBox="1">
              <a:spLocks noChangeArrowheads="1"/>
            </p:cNvSpPr>
            <p:nvPr/>
          </p:nvSpPr>
          <p:spPr bwMode="auto">
            <a:xfrm>
              <a:off x="6324601" y="1584325"/>
              <a:ext cx="1295400" cy="4276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000"/>
                <a:t>Responsable del Plan de Acción</a:t>
              </a:r>
            </a:p>
          </p:txBody>
        </p:sp>
        <p:sp>
          <p:nvSpPr>
            <p:cNvPr id="198693" name="Text Box 39"/>
            <p:cNvSpPr txBox="1">
              <a:spLocks noChangeArrowheads="1"/>
            </p:cNvSpPr>
            <p:nvPr/>
          </p:nvSpPr>
          <p:spPr bwMode="auto">
            <a:xfrm>
              <a:off x="1371601" y="4327525"/>
              <a:ext cx="1905001" cy="4118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000"/>
                <a:t>Responsable de la Actividad Específica</a:t>
              </a:r>
            </a:p>
          </p:txBody>
        </p:sp>
        <p:sp>
          <p:nvSpPr>
            <p:cNvPr id="198694" name="Text Box 40"/>
            <p:cNvSpPr txBox="1">
              <a:spLocks noChangeArrowheads="1"/>
            </p:cNvSpPr>
            <p:nvPr/>
          </p:nvSpPr>
          <p:spPr bwMode="auto">
            <a:xfrm>
              <a:off x="1600200" y="4860925"/>
              <a:ext cx="1905001" cy="5701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000"/>
                <a:t>Tareas, Eventos, etc. que aseguran que la actividad pueda ser completada</a:t>
              </a:r>
            </a:p>
          </p:txBody>
        </p:sp>
        <p:sp>
          <p:nvSpPr>
            <p:cNvPr id="198695" name="Text Box 41"/>
            <p:cNvSpPr txBox="1">
              <a:spLocks noChangeArrowheads="1"/>
            </p:cNvSpPr>
            <p:nvPr/>
          </p:nvSpPr>
          <p:spPr bwMode="auto">
            <a:xfrm>
              <a:off x="3886199" y="4327525"/>
              <a:ext cx="1905001" cy="5701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000"/>
                <a:t>Metas para los Elementos de Control y su Efecto en el Indicador</a:t>
              </a:r>
            </a:p>
          </p:txBody>
        </p:sp>
        <p:sp>
          <p:nvSpPr>
            <p:cNvPr id="198696" name="Text Box 42"/>
            <p:cNvSpPr txBox="1">
              <a:spLocks noChangeArrowheads="1"/>
            </p:cNvSpPr>
            <p:nvPr/>
          </p:nvSpPr>
          <p:spPr bwMode="auto">
            <a:xfrm>
              <a:off x="5181600" y="4937125"/>
              <a:ext cx="1905001" cy="5701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000"/>
                <a:t>Acciones a realizar si las Metas no están siendo alcanzadas</a:t>
              </a:r>
            </a:p>
          </p:txBody>
        </p:sp>
        <p:sp>
          <p:nvSpPr>
            <p:cNvPr id="198697" name="Text Box 43"/>
            <p:cNvSpPr txBox="1">
              <a:spLocks noChangeArrowheads="1"/>
            </p:cNvSpPr>
            <p:nvPr/>
          </p:nvSpPr>
          <p:spPr bwMode="auto">
            <a:xfrm>
              <a:off x="5867400" y="5699125"/>
              <a:ext cx="1905001" cy="5701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000"/>
                <a:t>Fuente de Información sobre el estatus de los Elementos de Control</a:t>
              </a: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1523225" y="1660079"/>
              <a:ext cx="457672" cy="1524432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336"/>
                </a:cxn>
                <a:cxn ang="0">
                  <a:pos x="144" y="960"/>
                </a:cxn>
              </a:cxnLst>
              <a:rect l="0" t="0" r="r" b="b"/>
              <a:pathLst>
                <a:path w="288" h="960">
                  <a:moveTo>
                    <a:pt x="288" y="0"/>
                  </a:moveTo>
                  <a:lnTo>
                    <a:pt x="0" y="336"/>
                  </a:lnTo>
                  <a:lnTo>
                    <a:pt x="144" y="960"/>
                  </a:ln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2819416" y="1965618"/>
              <a:ext cx="1294557" cy="1218892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240" y="28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240" y="288"/>
                  </a:lnTo>
                  <a:lnTo>
                    <a:pt x="0" y="768"/>
                  </a:ln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6018213" y="1736872"/>
              <a:ext cx="305660" cy="1142099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336"/>
                </a:cxn>
                <a:cxn ang="0">
                  <a:pos x="48" y="720"/>
                </a:cxn>
              </a:cxnLst>
              <a:rect l="0" t="0" r="r" b="b"/>
              <a:pathLst>
                <a:path w="192" h="720">
                  <a:moveTo>
                    <a:pt x="192" y="0"/>
                  </a:moveTo>
                  <a:lnTo>
                    <a:pt x="0" y="336"/>
                  </a:lnTo>
                  <a:lnTo>
                    <a:pt x="48" y="720"/>
                  </a:ln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3123441" y="3413257"/>
              <a:ext cx="228836" cy="1066940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144" y="528"/>
                </a:cxn>
                <a:cxn ang="0">
                  <a:pos x="96" y="0"/>
                </a:cxn>
              </a:cxnLst>
              <a:rect l="0" t="0" r="r" b="b"/>
              <a:pathLst>
                <a:path w="144" h="672">
                  <a:moveTo>
                    <a:pt x="0" y="672"/>
                  </a:moveTo>
                  <a:lnTo>
                    <a:pt x="144" y="528"/>
                  </a:lnTo>
                  <a:lnTo>
                    <a:pt x="96" y="0"/>
                  </a:ln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3200264" y="3565211"/>
              <a:ext cx="609684" cy="1447639"/>
            </a:xfrm>
            <a:custGeom>
              <a:avLst/>
              <a:gdLst/>
              <a:ahLst/>
              <a:cxnLst>
                <a:cxn ang="0">
                  <a:pos x="0" y="912"/>
                </a:cxn>
                <a:cxn ang="0">
                  <a:pos x="288" y="624"/>
                </a:cxn>
                <a:cxn ang="0">
                  <a:pos x="384" y="0"/>
                </a:cxn>
              </a:cxnLst>
              <a:rect l="0" t="0" r="r" b="b"/>
              <a:pathLst>
                <a:path w="384" h="912">
                  <a:moveTo>
                    <a:pt x="0" y="912"/>
                  </a:moveTo>
                  <a:lnTo>
                    <a:pt x="288" y="624"/>
                  </a:lnTo>
                  <a:lnTo>
                    <a:pt x="384" y="0"/>
                  </a:ln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3809948" y="3565211"/>
              <a:ext cx="761696" cy="990146"/>
            </a:xfrm>
            <a:custGeom>
              <a:avLst/>
              <a:gdLst/>
              <a:ahLst/>
              <a:cxnLst>
                <a:cxn ang="0">
                  <a:pos x="48" y="624"/>
                </a:cxn>
                <a:cxn ang="0">
                  <a:pos x="0" y="528"/>
                </a:cxn>
                <a:cxn ang="0">
                  <a:pos x="480" y="0"/>
                </a:cxn>
              </a:cxnLst>
              <a:rect l="0" t="0" r="r" b="b"/>
              <a:pathLst>
                <a:path w="480" h="624">
                  <a:moveTo>
                    <a:pt x="48" y="624"/>
                  </a:moveTo>
                  <a:lnTo>
                    <a:pt x="0" y="528"/>
                  </a:lnTo>
                  <a:lnTo>
                    <a:pt x="480" y="0"/>
                  </a:ln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6475885" y="3642004"/>
              <a:ext cx="457672" cy="1522798"/>
            </a:xfrm>
            <a:custGeom>
              <a:avLst/>
              <a:gdLst/>
              <a:ahLst/>
              <a:cxnLst>
                <a:cxn ang="0">
                  <a:pos x="96" y="960"/>
                </a:cxn>
                <a:cxn ang="0">
                  <a:pos x="288" y="816"/>
                </a:cxn>
                <a:cxn ang="0">
                  <a:pos x="0" y="0"/>
                </a:cxn>
              </a:cxnLst>
              <a:rect l="0" t="0" r="r" b="b"/>
              <a:pathLst>
                <a:path w="288" h="960">
                  <a:moveTo>
                    <a:pt x="96" y="960"/>
                  </a:moveTo>
                  <a:lnTo>
                    <a:pt x="288" y="816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7237581" y="3565211"/>
              <a:ext cx="609684" cy="2285831"/>
            </a:xfrm>
            <a:custGeom>
              <a:avLst/>
              <a:gdLst/>
              <a:ahLst/>
              <a:cxnLst>
                <a:cxn ang="0">
                  <a:pos x="288" y="1440"/>
                </a:cxn>
                <a:cxn ang="0">
                  <a:pos x="384" y="1152"/>
                </a:cxn>
                <a:cxn ang="0">
                  <a:pos x="0" y="0"/>
                </a:cxn>
              </a:cxnLst>
              <a:rect l="0" t="0" r="r" b="b"/>
              <a:pathLst>
                <a:path w="384" h="1440">
                  <a:moveTo>
                    <a:pt x="288" y="1440"/>
                  </a:moveTo>
                  <a:lnTo>
                    <a:pt x="384" y="1152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dist="35921" dir="2700000" algn="ctr" rotWithShape="0">
                <a:srgbClr val="0000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</p:grpSp>
      <p:sp>
        <p:nvSpPr>
          <p:cNvPr id="198663" name="Line 37"/>
          <p:cNvSpPr>
            <a:spLocks noChangeShapeType="1"/>
          </p:cNvSpPr>
          <p:nvPr/>
        </p:nvSpPr>
        <p:spPr bwMode="auto">
          <a:xfrm>
            <a:off x="0" y="11747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82" name="81 Pentágono"/>
          <p:cNvSpPr/>
          <p:nvPr/>
        </p:nvSpPr>
        <p:spPr>
          <a:xfrm>
            <a:off x="35656" y="285729"/>
            <a:ext cx="1035883" cy="785818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MX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</a:p>
        </p:txBody>
      </p: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1142977" y="357167"/>
            <a:ext cx="6964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Herramientas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 de </a:t>
            </a:r>
            <a:r>
              <a:rPr lang="es-MX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Control</a:t>
            </a:r>
            <a:r>
              <a:rPr lang="en-US" sz="36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405" y="571481"/>
            <a:ext cx="2214579" cy="45089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87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5</a:t>
            </a:r>
          </a:p>
        </p:txBody>
      </p:sp>
      <p:sp>
        <p:nvSpPr>
          <p:cNvPr id="199683" name="7 Rectángulo"/>
          <p:cNvSpPr>
            <a:spLocks noChangeArrowheads="1"/>
          </p:cNvSpPr>
          <p:nvPr/>
        </p:nvSpPr>
        <p:spPr bwMode="auto">
          <a:xfrm>
            <a:off x="3429000" y="3857625"/>
            <a:ext cx="5286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/>
              <a:t> </a:t>
            </a:r>
            <a:r>
              <a:rPr lang="es-MX" sz="2800" i="1">
                <a:latin typeface="Batang" pitchFamily="18" charset="-127"/>
                <a:ea typeface="Batang" pitchFamily="18" charset="-127"/>
              </a:rPr>
              <a:t>Controle su propio destino, o alguien mas lo hará por usted.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71688" y="2073275"/>
            <a:ext cx="53578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Control</a:t>
            </a:r>
          </a:p>
        </p:txBody>
      </p:sp>
      <p:sp>
        <p:nvSpPr>
          <p:cNvPr id="199685" name="8 Rectángulo"/>
          <p:cNvSpPr>
            <a:spLocks noChangeArrowheads="1"/>
          </p:cNvSpPr>
          <p:nvPr/>
        </p:nvSpPr>
        <p:spPr bwMode="auto">
          <a:xfrm>
            <a:off x="3929063" y="5072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s-MX"/>
          </a:p>
          <a:p>
            <a:pPr algn="r"/>
            <a:r>
              <a:rPr lang="es-MX"/>
              <a:t>Jack Welch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5072034" y="0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Monitorear el nuevo proceso.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072034" y="3729048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Resumir mejores practicas y lecciones aprendidas en </a:t>
            </a:r>
            <a:r>
              <a:rPr lang="es-MX" dirty="0" err="1"/>
              <a:t>POE´s</a:t>
            </a:r>
            <a:r>
              <a:rPr lang="es-MX" dirty="0"/>
              <a:t> y </a:t>
            </a:r>
            <a:r>
              <a:rPr lang="es-MX" dirty="0" err="1"/>
              <a:t>RDT´s</a:t>
            </a:r>
            <a:r>
              <a:rPr lang="es-MX" dirty="0"/>
              <a:t>.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072034" y="4972065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Celebrar y comunicar los resultados. 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072034" y="6215082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Presentación de cierre de proyecto Equipo Guía.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072034" y="2486033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Implementar un plan para mantener los beneficios.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5072034" y="1243017"/>
            <a:ext cx="4071967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Validar el resultado. </a:t>
            </a:r>
          </a:p>
        </p:txBody>
      </p:sp>
      <p:grpSp>
        <p:nvGrpSpPr>
          <p:cNvPr id="200724" name="13 Grupo"/>
          <p:cNvGrpSpPr>
            <a:grpSpLocks/>
          </p:cNvGrpSpPr>
          <p:nvPr/>
        </p:nvGrpSpPr>
        <p:grpSpPr bwMode="auto">
          <a:xfrm>
            <a:off x="214313" y="1714500"/>
            <a:ext cx="3500437" cy="2732088"/>
            <a:chOff x="7000892" y="1585729"/>
            <a:chExt cx="3500462" cy="2731514"/>
          </a:xfrm>
        </p:grpSpPr>
        <p:sp>
          <p:nvSpPr>
            <p:cNvPr id="15" name="14 Pentágono"/>
            <p:cNvSpPr/>
            <p:nvPr/>
          </p:nvSpPr>
          <p:spPr>
            <a:xfrm>
              <a:off x="7000892" y="1585729"/>
              <a:ext cx="1928826" cy="1857388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8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</a:t>
              </a:r>
            </a:p>
          </p:txBody>
        </p:sp>
        <p:sp>
          <p:nvSpPr>
            <p:cNvPr id="200727" name="15 CuadroTexto"/>
            <p:cNvSpPr txBox="1">
              <a:spLocks noChangeArrowheads="1"/>
            </p:cNvSpPr>
            <p:nvPr/>
          </p:nvSpPr>
          <p:spPr bwMode="auto">
            <a:xfrm>
              <a:off x="7215206" y="2871613"/>
              <a:ext cx="1071570" cy="36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Control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000892" y="3671266"/>
              <a:ext cx="3500462" cy="645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i="1" dirty="0">
                  <a:solidFill>
                    <a:schemeClr val="bg1">
                      <a:lumMod val="50000"/>
                    </a:schemeClr>
                  </a:solidFill>
                </a:rPr>
                <a:t>Controlar y monitorear la mejora.</a:t>
              </a: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2143125" y="58738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Clave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42876" y="214290"/>
          <a:ext cx="892971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1026"/>
          <p:cNvSpPr txBox="1">
            <a:spLocks noChangeArrowheads="1"/>
          </p:cNvSpPr>
          <p:nvPr/>
        </p:nvSpPr>
        <p:spPr bwMode="auto">
          <a:xfrm>
            <a:off x="2786050" y="4857761"/>
            <a:ext cx="3671903" cy="1200329"/>
          </a:xfrm>
          <a:prstGeom prst="rect">
            <a:avLst/>
          </a:prstGeom>
          <a:solidFill>
            <a:schemeClr val="tx2"/>
          </a:solidFill>
          <a:ln w="25400" cap="sq">
            <a:noFill/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7200" b="1" dirty="0">
                <a:solidFill>
                  <a:srgbClr val="FF0000"/>
                </a:solidFill>
              </a:rPr>
              <a:t>Y</a:t>
            </a:r>
            <a:r>
              <a:rPr lang="es-MX" sz="7200" dirty="0"/>
              <a:t> </a:t>
            </a:r>
            <a:r>
              <a:rPr lang="es-MX" sz="7200" dirty="0">
                <a:solidFill>
                  <a:schemeClr val="bg1"/>
                </a:solidFill>
              </a:rPr>
              <a:t>= f (x)</a:t>
            </a:r>
          </a:p>
        </p:txBody>
      </p:sp>
      <p:sp>
        <p:nvSpPr>
          <p:cNvPr id="291844" name="Text Box 1028"/>
          <p:cNvSpPr txBox="1">
            <a:spLocks noChangeArrowheads="1"/>
          </p:cNvSpPr>
          <p:nvPr/>
        </p:nvSpPr>
        <p:spPr bwMode="auto">
          <a:xfrm>
            <a:off x="285750" y="2000250"/>
            <a:ext cx="7407275" cy="2862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MX" sz="2000" dirty="0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s-MX" sz="2000" dirty="0">
                <a:latin typeface="+mj-lt"/>
              </a:rPr>
              <a:t> Evaluar las soluciones.</a:t>
            </a:r>
          </a:p>
          <a:p>
            <a:pPr>
              <a:buFontTx/>
              <a:buChar char="•"/>
              <a:defRPr/>
            </a:pPr>
            <a:endParaRPr lang="es-MX" sz="2000" dirty="0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s-MX" sz="2000" dirty="0">
                <a:latin typeface="+mj-lt"/>
              </a:rPr>
              <a:t> Monitorear resultados por medio del sistema de vigilancia (establecerlo si no existe).</a:t>
            </a:r>
          </a:p>
          <a:p>
            <a:pPr>
              <a:buFontTx/>
              <a:buChar char="•"/>
              <a:defRPr/>
            </a:pPr>
            <a:endParaRPr lang="es-MX" sz="2000" dirty="0">
              <a:latin typeface="+mj-lt"/>
            </a:endParaRPr>
          </a:p>
          <a:p>
            <a:pPr>
              <a:buFontTx/>
              <a:buChar char="•"/>
              <a:defRPr/>
            </a:pPr>
            <a:r>
              <a:rPr lang="es-MX" sz="2000" dirty="0">
                <a:latin typeface="+mj-lt"/>
              </a:rPr>
              <a:t> Documentar los resultados y gestionar el conocimiento (incluyendo enseñanzas y recomendaciones).</a:t>
            </a:r>
          </a:p>
          <a:p>
            <a:pPr>
              <a:defRPr/>
            </a:pPr>
            <a:endParaRPr lang="es-MX" sz="2000" b="1" dirty="0">
              <a:latin typeface="+mj-lt"/>
            </a:endParaRPr>
          </a:p>
        </p:txBody>
      </p:sp>
      <p:sp>
        <p:nvSpPr>
          <p:cNvPr id="291849" name="Rectangle 1033"/>
          <p:cNvSpPr>
            <a:spLocks noChangeArrowheads="1"/>
          </p:cNvSpPr>
          <p:nvPr/>
        </p:nvSpPr>
        <p:spPr bwMode="auto">
          <a:xfrm>
            <a:off x="1524032" y="-24"/>
            <a:ext cx="7620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s-ES_tradnl" sz="80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Control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5750" y="1285875"/>
            <a:ext cx="78470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LOS OBJETIVOS DE LA FASE DE CONTROL SON: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1524000" y="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s-ES_tradnl" sz="72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Plan de control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214313" y="949325"/>
            <a:ext cx="8501062" cy="5386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Un buen plan de control, debe contar con las siguientes características:</a:t>
            </a:r>
          </a:p>
          <a:p>
            <a:pPr>
              <a:defRPr/>
            </a:pPr>
            <a:endParaRPr lang="es-MX" sz="2000" dirty="0">
              <a:latin typeface="Arial" charset="0"/>
            </a:endParaRPr>
          </a:p>
          <a:p>
            <a:pPr algn="just">
              <a:buFontTx/>
              <a:buChar char="•"/>
              <a:defRPr/>
            </a:pPr>
            <a:r>
              <a:rPr lang="es-MX" sz="2000" dirty="0">
                <a:latin typeface="Arial" charset="0"/>
              </a:rPr>
              <a:t> </a:t>
            </a:r>
            <a:r>
              <a:rPr lang="es-MX" sz="2000" dirty="0">
                <a:latin typeface="+mj-lt"/>
              </a:rPr>
              <a:t>Ser un documento que se </a:t>
            </a:r>
            <a:r>
              <a:rPr lang="es-MX" sz="2000" b="1" dirty="0">
                <a:latin typeface="+mj-lt"/>
              </a:rPr>
              <a:t>actualice</a:t>
            </a:r>
            <a:r>
              <a:rPr lang="es-MX" sz="2000" dirty="0">
                <a:latin typeface="+mj-lt"/>
              </a:rPr>
              <a:t> prácticamente en tiempo real.</a:t>
            </a:r>
          </a:p>
          <a:p>
            <a:pPr algn="just">
              <a:buFontTx/>
              <a:buChar char="•"/>
              <a:defRPr/>
            </a:pPr>
            <a:endParaRPr lang="es-MX" sz="2000" dirty="0">
              <a:latin typeface="+mj-lt"/>
            </a:endParaRPr>
          </a:p>
          <a:p>
            <a:pPr algn="just">
              <a:buFontTx/>
              <a:buChar char="•"/>
              <a:defRPr/>
            </a:pPr>
            <a:r>
              <a:rPr lang="es-MX" sz="2000" dirty="0">
                <a:latin typeface="+mj-lt"/>
              </a:rPr>
              <a:t> Reflejar los </a:t>
            </a:r>
            <a:r>
              <a:rPr lang="es-MX" sz="2000" b="1" dirty="0">
                <a:latin typeface="+mj-lt"/>
              </a:rPr>
              <a:t>métodos actuales</a:t>
            </a:r>
            <a:r>
              <a:rPr lang="es-MX" sz="2000" dirty="0">
                <a:latin typeface="+mj-lt"/>
              </a:rPr>
              <a:t> de control.</a:t>
            </a:r>
          </a:p>
          <a:p>
            <a:pPr algn="just">
              <a:buFontTx/>
              <a:buChar char="•"/>
              <a:defRPr/>
            </a:pPr>
            <a:endParaRPr lang="es-MX" sz="2000" dirty="0">
              <a:latin typeface="+mj-lt"/>
            </a:endParaRPr>
          </a:p>
          <a:p>
            <a:pPr algn="just">
              <a:buFontTx/>
              <a:buChar char="•"/>
              <a:defRPr/>
            </a:pPr>
            <a:r>
              <a:rPr lang="es-MX" sz="2000" dirty="0">
                <a:latin typeface="+mj-lt"/>
              </a:rPr>
              <a:t> Identificar cuáles </a:t>
            </a:r>
            <a:r>
              <a:rPr lang="es-MX" sz="2000" b="1" dirty="0">
                <a:latin typeface="+mj-lt"/>
              </a:rPr>
              <a:t>mediciones</a:t>
            </a:r>
            <a:r>
              <a:rPr lang="es-MX" sz="2000" dirty="0">
                <a:latin typeface="+mj-lt"/>
              </a:rPr>
              <a:t> están siendo utilizadas.</a:t>
            </a:r>
          </a:p>
          <a:p>
            <a:pPr algn="just">
              <a:buFontTx/>
              <a:buChar char="•"/>
              <a:defRPr/>
            </a:pPr>
            <a:endParaRPr lang="es-MX" sz="2000" dirty="0">
              <a:latin typeface="+mj-lt"/>
            </a:endParaRPr>
          </a:p>
          <a:p>
            <a:pPr algn="just">
              <a:buFontTx/>
              <a:buChar char="•"/>
              <a:defRPr/>
            </a:pPr>
            <a:r>
              <a:rPr lang="es-MX" sz="2000" dirty="0">
                <a:latin typeface="+mj-lt"/>
              </a:rPr>
              <a:t> Ser un documento integrado al </a:t>
            </a:r>
            <a:r>
              <a:rPr lang="es-MX" sz="2000" b="1" dirty="0">
                <a:latin typeface="+mj-lt"/>
              </a:rPr>
              <a:t>sistema global de calidad</a:t>
            </a:r>
            <a:r>
              <a:rPr lang="es-MX" sz="2000" dirty="0">
                <a:latin typeface="+mj-lt"/>
              </a:rPr>
              <a:t> de la empresa.</a:t>
            </a:r>
          </a:p>
          <a:p>
            <a:pPr algn="just">
              <a:buFontTx/>
              <a:buChar char="•"/>
              <a:defRPr/>
            </a:pPr>
            <a:endParaRPr lang="es-MX" sz="2000" dirty="0">
              <a:latin typeface="+mj-lt"/>
            </a:endParaRPr>
          </a:p>
          <a:p>
            <a:pPr algn="just">
              <a:buFontTx/>
              <a:buChar char="•"/>
              <a:defRPr/>
            </a:pPr>
            <a:r>
              <a:rPr lang="es-MX" sz="2000" dirty="0">
                <a:latin typeface="+mj-lt"/>
              </a:rPr>
              <a:t> Ser desarrollado por un </a:t>
            </a:r>
            <a:r>
              <a:rPr lang="es-MX" sz="2000" b="1" dirty="0">
                <a:latin typeface="+mj-lt"/>
              </a:rPr>
              <a:t>Equipo Soporte, Equipo Facilitador y </a:t>
            </a:r>
            <a:r>
              <a:rPr lang="es-MX" sz="2000" b="1" dirty="0" err="1">
                <a:latin typeface="+mj-lt"/>
              </a:rPr>
              <a:t>EAD´s</a:t>
            </a:r>
            <a:r>
              <a:rPr lang="es-MX" sz="2000" b="1" dirty="0">
                <a:latin typeface="+mj-lt"/>
              </a:rPr>
              <a:t>.</a:t>
            </a:r>
          </a:p>
          <a:p>
            <a:pPr algn="just">
              <a:buFontTx/>
              <a:buChar char="•"/>
              <a:defRPr/>
            </a:pPr>
            <a:endParaRPr lang="es-MX" sz="2000" dirty="0">
              <a:latin typeface="+mj-lt"/>
            </a:endParaRPr>
          </a:p>
          <a:p>
            <a:pPr algn="just">
              <a:buFontTx/>
              <a:buChar char="•"/>
              <a:defRPr/>
            </a:pPr>
            <a:r>
              <a:rPr lang="es-MX" sz="2000" dirty="0">
                <a:latin typeface="+mj-lt"/>
              </a:rPr>
              <a:t> Definir </a:t>
            </a:r>
            <a:r>
              <a:rPr lang="es-MX" sz="2000" b="1" dirty="0">
                <a:latin typeface="+mj-lt"/>
              </a:rPr>
              <a:t>acciones correctivas</a:t>
            </a:r>
            <a:r>
              <a:rPr lang="es-MX" sz="2000" dirty="0">
                <a:latin typeface="+mj-lt"/>
              </a:rPr>
              <a:t> a realizar cuando el proceso esté fuera de control, así como para reducir la variación.</a:t>
            </a:r>
          </a:p>
          <a:p>
            <a:pPr>
              <a:defRPr/>
            </a:pPr>
            <a:endParaRPr lang="es-MX" sz="2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071802" y="1000108"/>
            <a:ext cx="500066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1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42876" y="1357298"/>
            <a:ext cx="2928926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1200" dirty="0"/>
              <a:t>Formación y Capacitación de Equipo Soporte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42844" y="1714488"/>
            <a:ext cx="2928926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1200" dirty="0"/>
              <a:t>Arranque de proyecto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42844" y="2071678"/>
            <a:ext cx="2928926" cy="4286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1200" dirty="0"/>
              <a:t>Definir alcance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42876" y="2500306"/>
            <a:ext cx="2928926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1200" dirty="0"/>
              <a:t>Definir variables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42844" y="2857496"/>
            <a:ext cx="2928926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/>
              <a:t>Establecer Objetivos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142844" y="3214686"/>
            <a:ext cx="2928926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1200" dirty="0"/>
              <a:t>Medición de variable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142844" y="3571876"/>
            <a:ext cx="2928926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1200" dirty="0"/>
              <a:t>Análisis de medición 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142876" y="3929066"/>
            <a:ext cx="2928926" cy="4286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1200" dirty="0"/>
              <a:t>Definir Acciones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142844" y="4357694"/>
            <a:ext cx="2928926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1200" dirty="0"/>
              <a:t>Implementación de acciones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142844" y="4714884"/>
            <a:ext cx="2928926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1200" dirty="0"/>
              <a:t>Evaluación de resultados y Plan de Control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142844" y="5072074"/>
            <a:ext cx="2928926" cy="3571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1200" dirty="0"/>
              <a:t>Presentación a Equipo Guía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7143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2800" dirty="0"/>
              <a:t>Calendario de Aplicación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071813" y="1000125"/>
          <a:ext cx="5715036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2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6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62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62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62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62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3571868" y="1000108"/>
            <a:ext cx="500066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2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071934" y="1000108"/>
            <a:ext cx="500066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3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572000" y="1000108"/>
            <a:ext cx="500066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4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000628" y="1000108"/>
            <a:ext cx="500066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5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500694" y="1000108"/>
            <a:ext cx="500066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6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000760" y="1000108"/>
            <a:ext cx="500066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7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500826" y="1000108"/>
            <a:ext cx="428628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8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929454" y="1000108"/>
            <a:ext cx="500066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9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429520" y="1000108"/>
            <a:ext cx="500066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10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929586" y="1000108"/>
            <a:ext cx="500066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11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8429652" y="1000108"/>
            <a:ext cx="428628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dirty="0" err="1"/>
              <a:t>Sem</a:t>
            </a:r>
            <a:r>
              <a:rPr lang="es-MX" sz="1050" dirty="0"/>
              <a:t> 12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3143240" y="1500174"/>
            <a:ext cx="285752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1" name="30 Rectángulo"/>
          <p:cNvSpPr/>
          <p:nvPr/>
        </p:nvSpPr>
        <p:spPr>
          <a:xfrm>
            <a:off x="3143240" y="1857364"/>
            <a:ext cx="285752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3643306" y="2214554"/>
            <a:ext cx="285752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3" name="32 Rectángulo"/>
          <p:cNvSpPr/>
          <p:nvPr/>
        </p:nvSpPr>
        <p:spPr>
          <a:xfrm>
            <a:off x="3643306" y="2571744"/>
            <a:ext cx="285752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4" name="33 Rectángulo"/>
          <p:cNvSpPr/>
          <p:nvPr/>
        </p:nvSpPr>
        <p:spPr>
          <a:xfrm>
            <a:off x="4143372" y="2928934"/>
            <a:ext cx="285752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5" name="34 Rectángulo"/>
          <p:cNvSpPr/>
          <p:nvPr/>
        </p:nvSpPr>
        <p:spPr>
          <a:xfrm>
            <a:off x="4643438" y="3357562"/>
            <a:ext cx="78581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6" name="35 Rectángulo"/>
          <p:cNvSpPr/>
          <p:nvPr/>
        </p:nvSpPr>
        <p:spPr>
          <a:xfrm>
            <a:off x="5572132" y="3714752"/>
            <a:ext cx="78581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7" name="36 Rectángulo"/>
          <p:cNvSpPr/>
          <p:nvPr/>
        </p:nvSpPr>
        <p:spPr>
          <a:xfrm>
            <a:off x="6000760" y="4071942"/>
            <a:ext cx="78581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8" name="37 Rectángulo"/>
          <p:cNvSpPr/>
          <p:nvPr/>
        </p:nvSpPr>
        <p:spPr>
          <a:xfrm>
            <a:off x="6572264" y="4500570"/>
            <a:ext cx="1143008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9" name="38 Rectángulo"/>
          <p:cNvSpPr/>
          <p:nvPr/>
        </p:nvSpPr>
        <p:spPr>
          <a:xfrm>
            <a:off x="7572396" y="4786322"/>
            <a:ext cx="857256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0" name="39 Rectángulo"/>
          <p:cNvSpPr/>
          <p:nvPr/>
        </p:nvSpPr>
        <p:spPr>
          <a:xfrm>
            <a:off x="8501090" y="5214950"/>
            <a:ext cx="285752" cy="142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1" name="40 Rectángulo"/>
          <p:cNvSpPr/>
          <p:nvPr/>
        </p:nvSpPr>
        <p:spPr>
          <a:xfrm>
            <a:off x="142844" y="1000108"/>
            <a:ext cx="292892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chemeClr val="tx1"/>
                </a:solidFill>
              </a:rPr>
              <a:t>Actividades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y\AppData\Local\Microsoft\Windows\Temporary Internet Files\Content.IE5\UCFZQXGF\MPj04286380000[1]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3210641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5602014"/>
            <a:ext cx="390525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AGENDA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411760" y="692696"/>
            <a:ext cx="3773584" cy="5112568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4400" b="1" dirty="0"/>
              <a:t>Fase  I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529068" y="692697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Lean </a:t>
            </a:r>
            <a:r>
              <a:rPr lang="en-US" sz="2000" dirty="0"/>
              <a:t>Business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529068" y="1538791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Trabajo en Equipo y Sistemas de trabajo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529068" y="2384885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Liderazgo y Comunicación Efectiva</a:t>
            </a:r>
            <a:endParaRPr lang="es-MX" sz="2000" baseline="30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411760" y="27809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Capacitación Equipo Soporte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529068" y="3230979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DMAIC</a:t>
            </a:r>
            <a:endParaRPr lang="es-MX" sz="2000" baseline="300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529068" y="4077072"/>
            <a:ext cx="3363412" cy="821126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 err="1"/>
              <a:t>Hoshin</a:t>
            </a:r>
            <a:r>
              <a:rPr lang="es-MX" sz="2000" dirty="0"/>
              <a:t> </a:t>
            </a:r>
            <a:r>
              <a:rPr lang="es-MX" sz="2000" dirty="0" err="1"/>
              <a:t>Kanri</a:t>
            </a:r>
            <a:endParaRPr lang="es-MX" sz="2000" baseline="30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508104" y="4941168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a la Inteligencia Emocional</a:t>
            </a:r>
            <a:endParaRPr lang="es-MX" sz="2000" baseline="30000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 redondeado"/>
          <p:cNvSpPr/>
          <p:nvPr/>
        </p:nvSpPr>
        <p:spPr>
          <a:xfrm>
            <a:off x="8460432" y="0"/>
            <a:ext cx="504056" cy="22768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 redondeado"/>
          <p:cNvSpPr/>
          <p:nvPr/>
        </p:nvSpPr>
        <p:spPr>
          <a:xfrm>
            <a:off x="4860032" y="260648"/>
            <a:ext cx="4283968" cy="864096"/>
          </a:xfrm>
          <a:prstGeom prst="roundRect">
            <a:avLst/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sz="2000" dirty="0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89000" y="908050"/>
            <a:ext cx="72120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50000"/>
              </a:spcBef>
            </a:pPr>
            <a:r>
              <a:rPr lang="es-ES" sz="1400" b="1" u="sng" dirty="0">
                <a:latin typeface="Arial Unicode MS" pitchFamily="34" charset="-128"/>
              </a:rPr>
              <a:t>Pasos para su desarrollo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42988" y="1487488"/>
            <a:ext cx="77200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arenR"/>
            </a:pPr>
            <a:r>
              <a:rPr lang="es-ES_tradnl" sz="1400" b="1" dirty="0"/>
              <a:t>Definición de Objetivos de Negocio</a:t>
            </a:r>
          </a:p>
          <a:p>
            <a:pPr marL="457200" indent="-457200" eaLnBrk="0" hangingPunct="0"/>
            <a:endParaRPr lang="es-ES_tradnl" sz="1400" b="1" dirty="0"/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s-ES_tradnl" sz="1400" dirty="0"/>
              <a:t>Selección del indicador o indicadores del negocio a impactar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s-ES_tradnl" sz="1400" dirty="0"/>
              <a:t>Establecimiento de la meta propuesta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s-ES_tradnl" sz="1400" dirty="0"/>
              <a:t>Estrategia general de mejora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es-ES_tradnl" sz="1400" dirty="0"/>
              <a:t>Determinación de los parámetros que lo impactan</a:t>
            </a:r>
          </a:p>
          <a:p>
            <a:pPr marL="457200" indent="-457200" eaLnBrk="0" hangingPunct="0">
              <a:buFontTx/>
              <a:buAutoNum type="arabicParenR"/>
            </a:pPr>
            <a:endParaRPr lang="en-US" sz="1400" dirty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568450" y="4141788"/>
            <a:ext cx="990600" cy="609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100"/>
              <a:t>Indicador</a:t>
            </a:r>
            <a:endParaRPr lang="en-US" sz="110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339850" y="5094288"/>
            <a:ext cx="15240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200" dirty="0">
                <a:latin typeface="+mn-lt"/>
              </a:rPr>
              <a:t> Estrategias Generales </a:t>
            </a:r>
          </a:p>
          <a:p>
            <a:pPr algn="ctr" eaLnBrk="0" hangingPunct="0"/>
            <a:r>
              <a:rPr lang="es-ES_tradnl" sz="1200" dirty="0">
                <a:latin typeface="+mn-lt"/>
              </a:rPr>
              <a:t>y medios</a:t>
            </a:r>
            <a:endParaRPr lang="en-US" sz="1200" dirty="0">
              <a:latin typeface="+mn-lt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168650" y="315118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1</a:t>
            </a:r>
            <a:endParaRPr lang="en-US" sz="11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6445250" y="315118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3</a:t>
            </a:r>
            <a:endParaRPr lang="en-US" sz="110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006850" y="497998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4</a:t>
            </a:r>
            <a:endParaRPr lang="en-US" sz="110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759450" y="497998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5</a:t>
            </a:r>
            <a:endParaRPr lang="en-US" sz="1100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662113" y="3100388"/>
            <a:ext cx="687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>
                <a:latin typeface="Trebuchet MS" pitchFamily="34" charset="0"/>
              </a:rPr>
              <a:t>Meta</a:t>
            </a:r>
            <a:endParaRPr lang="en-US">
              <a:latin typeface="Trebuchet MS" pitchFamily="34" charset="0"/>
            </a:endParaRPr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1873250" y="3455988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s-MX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H="1">
            <a:off x="3244850" y="3760788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>
            <a:off x="6626225" y="3760788"/>
            <a:ext cx="3524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4845050" y="3646488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H="1" flipV="1">
            <a:off x="4006850" y="4446588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H="1" flipV="1">
            <a:off x="5911850" y="4446588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H="1">
            <a:off x="2711450" y="4446588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4768850" y="315118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2</a:t>
            </a:r>
            <a:endParaRPr lang="en-US" sz="1100"/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4788024" y="296077"/>
            <a:ext cx="3711356" cy="8286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Hoshin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Kanri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889000" y="908050"/>
            <a:ext cx="72120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50000"/>
              </a:spcBef>
            </a:pPr>
            <a:r>
              <a:rPr lang="es-ES" sz="1400" b="1" u="sng" dirty="0">
                <a:latin typeface="Arial Unicode MS" pitchFamily="34" charset="-128"/>
              </a:rPr>
              <a:t>Pasos para su desarrollo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42988" y="1487488"/>
            <a:ext cx="77200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s-ES" sz="1400" b="1" dirty="0"/>
              <a:t>2)   Determinación de los factores críticos</a:t>
            </a:r>
          </a:p>
          <a:p>
            <a:pPr marL="457200" indent="-457200" eaLnBrk="0" hangingPunct="0">
              <a:buFontTx/>
              <a:buChar char="•"/>
            </a:pPr>
            <a:endParaRPr lang="es-ES" sz="1400" b="1" dirty="0"/>
          </a:p>
          <a:p>
            <a:pPr marL="457200" indent="-457200" eaLnBrk="0" hangingPunct="0">
              <a:buFontTx/>
              <a:buChar char="•"/>
            </a:pPr>
            <a:endParaRPr lang="es-ES" sz="1400" b="1" dirty="0"/>
          </a:p>
          <a:p>
            <a:pPr marL="457200" indent="-457200" eaLnBrk="0" hangingPunct="0">
              <a:buFontTx/>
              <a:buChar char="•"/>
            </a:pPr>
            <a:r>
              <a:rPr lang="es-ES" sz="1400" b="1" dirty="0"/>
              <a:t>Detección de los parámetros que aseguran la mejora del indicador y contribuyen al cumplimiento de las estrategias</a:t>
            </a:r>
          </a:p>
          <a:p>
            <a:pPr marL="457200" indent="-457200" eaLnBrk="0" hangingPunct="0">
              <a:buFontTx/>
              <a:buAutoNum type="arabicParenR"/>
            </a:pPr>
            <a:endParaRPr lang="es-ES_tradnl" sz="1400" dirty="0"/>
          </a:p>
          <a:p>
            <a:pPr marL="457200" indent="-457200" eaLnBrk="0" hangingPunct="0">
              <a:buFontTx/>
              <a:buAutoNum type="arabicParenR"/>
            </a:pPr>
            <a:endParaRPr lang="en-US" sz="1400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838200" y="3944938"/>
            <a:ext cx="990600" cy="609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100"/>
              <a:t>Indicador</a:t>
            </a:r>
            <a:endParaRPr lang="en-US" sz="110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09600" y="4897438"/>
            <a:ext cx="15240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200">
                <a:latin typeface="+mn-lt"/>
              </a:rPr>
              <a:t> Estrategias Generales </a:t>
            </a:r>
          </a:p>
          <a:p>
            <a:pPr algn="ctr" eaLnBrk="0" hangingPunct="0"/>
            <a:r>
              <a:rPr lang="es-ES_tradnl" sz="1200">
                <a:latin typeface="+mn-lt"/>
              </a:rPr>
              <a:t>y medios</a:t>
            </a:r>
            <a:endParaRPr lang="en-US" sz="1200">
              <a:latin typeface="+mn-lt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438400" y="295433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1</a:t>
            </a:r>
            <a:endParaRPr lang="en-US" sz="110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5715000" y="295433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3</a:t>
            </a:r>
            <a:endParaRPr lang="en-US" sz="1100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276600" y="493553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4</a:t>
            </a:r>
            <a:endParaRPr lang="en-US" sz="1100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5029200" y="493553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5</a:t>
            </a:r>
            <a:endParaRPr lang="en-US" sz="1100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>
            <a:off x="2514600" y="3563938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5895975" y="3563938"/>
            <a:ext cx="3524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H="1">
            <a:off x="4114800" y="3449638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H="1" flipV="1">
            <a:off x="3276600" y="4402138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 flipV="1">
            <a:off x="5181600" y="4402138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7667625" y="3068638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/>
              <a:t>Factor crítico</a:t>
            </a:r>
            <a:endParaRPr lang="en-US" sz="1400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3581400" y="5621338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s-MX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 rot="-5400000">
            <a:off x="7023100" y="2916238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s-MX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H="1">
            <a:off x="2133600" y="4325938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4038600" y="295433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2</a:t>
            </a:r>
            <a:endParaRPr lang="en-US" sz="110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500826" y="3857628"/>
            <a:ext cx="214314" cy="214314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1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500826" y="3643314"/>
            <a:ext cx="214314" cy="16667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200" dirty="0">
              <a:latin typeface="+mn-lt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8460432" y="0"/>
            <a:ext cx="504056" cy="22768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 redondeado"/>
          <p:cNvSpPr/>
          <p:nvPr/>
        </p:nvSpPr>
        <p:spPr>
          <a:xfrm>
            <a:off x="4860032" y="260648"/>
            <a:ext cx="4283968" cy="864096"/>
          </a:xfrm>
          <a:prstGeom prst="roundRect">
            <a:avLst/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sz="2000" dirty="0"/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4788024" y="296077"/>
            <a:ext cx="3711356" cy="8286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Hoshin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Kanri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889000" y="908050"/>
            <a:ext cx="72120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50000"/>
              </a:spcBef>
            </a:pPr>
            <a:r>
              <a:rPr lang="es-ES" sz="1400" b="1" u="sng" dirty="0">
                <a:latin typeface="Arial Unicode MS" pitchFamily="34" charset="-128"/>
              </a:rPr>
              <a:t>Pasos para su desarrollo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042988" y="1487488"/>
            <a:ext cx="77200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s-ES" sz="1400" b="1"/>
              <a:t>3)   Definición de Medios para mejorar los Parámetros</a:t>
            </a:r>
          </a:p>
          <a:p>
            <a:pPr marL="457200" indent="-457200" eaLnBrk="0" hangingPunct="0"/>
            <a:endParaRPr lang="es-ES" sz="1400" b="1"/>
          </a:p>
          <a:p>
            <a:pPr marL="457200" indent="-457200" eaLnBrk="0" hangingPunct="0">
              <a:buFontTx/>
              <a:buChar char="•"/>
            </a:pPr>
            <a:r>
              <a:rPr lang="es-ES" sz="1400" b="1"/>
              <a:t>Despliegue de estrategias (traducción a cada parámetro)</a:t>
            </a:r>
          </a:p>
          <a:p>
            <a:pPr marL="457200" indent="-457200" eaLnBrk="0" hangingPunct="0">
              <a:buFontTx/>
              <a:buChar char="•"/>
            </a:pPr>
            <a:r>
              <a:rPr lang="es-ES" sz="1400" b="1"/>
              <a:t>Selección de herramientas a emplear</a:t>
            </a:r>
          </a:p>
          <a:p>
            <a:pPr marL="457200" indent="-457200" eaLnBrk="0" hangingPunct="0">
              <a:buFontTx/>
              <a:buChar char="•"/>
            </a:pPr>
            <a:r>
              <a:rPr lang="es-ES" sz="1400" b="1"/>
              <a:t>Recursos y métodos que se permitirán usar</a:t>
            </a:r>
          </a:p>
          <a:p>
            <a:pPr marL="457200" indent="-457200" eaLnBrk="0" hangingPunct="0">
              <a:buFontTx/>
              <a:buAutoNum type="arabicParenR"/>
            </a:pPr>
            <a:endParaRPr lang="es-ES_tradnl" sz="1400"/>
          </a:p>
          <a:p>
            <a:pPr marL="457200" indent="-457200" eaLnBrk="0" hangingPunct="0">
              <a:buFontTx/>
              <a:buAutoNum type="arabicParenR"/>
            </a:pPr>
            <a:endParaRPr lang="en-US" sz="1400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381000" y="3886200"/>
            <a:ext cx="990600" cy="609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100"/>
              <a:t>Indicador</a:t>
            </a:r>
            <a:endParaRPr lang="en-US" sz="1100"/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 rot="10800000">
            <a:off x="1371600" y="41910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152400" y="4838700"/>
            <a:ext cx="15240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200">
                <a:latin typeface="+mn-lt"/>
              </a:rPr>
              <a:t> Estrategias Generales </a:t>
            </a:r>
          </a:p>
          <a:p>
            <a:pPr algn="ctr" eaLnBrk="0" hangingPunct="0"/>
            <a:r>
              <a:rPr lang="es-ES_tradnl" sz="1200">
                <a:latin typeface="+mn-lt"/>
              </a:rPr>
              <a:t>y medios</a:t>
            </a:r>
            <a:endParaRPr lang="en-US" sz="1200">
              <a:latin typeface="+mn-lt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981200" y="2895600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1</a:t>
            </a:r>
            <a:endParaRPr lang="en-US" sz="1100"/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3581400" y="2895600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2</a:t>
            </a:r>
            <a:endParaRPr lang="en-US" sz="1100"/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5257800" y="2895600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3</a:t>
            </a:r>
            <a:endParaRPr lang="en-US" sz="1100"/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2819400" y="4724400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4</a:t>
            </a:r>
            <a:endParaRPr lang="en-US" sz="1100"/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4572000" y="4724400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Parámetro 5</a:t>
            </a:r>
            <a:endParaRPr lang="en-US" sz="1100"/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 flipH="1">
            <a:off x="2057400" y="3505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 flipH="1">
            <a:off x="5438775" y="3505200"/>
            <a:ext cx="3524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 flipH="1">
            <a:off x="3657600" y="33909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 flipH="1" flipV="1">
            <a:off x="2819400" y="4191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 flipH="1" flipV="1">
            <a:off x="4724400" y="4191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5313" name="AutoShape 18"/>
          <p:cNvSpPr>
            <a:spLocks noChangeArrowheads="1"/>
          </p:cNvSpPr>
          <p:nvPr/>
        </p:nvSpPr>
        <p:spPr bwMode="auto">
          <a:xfrm>
            <a:off x="6337300" y="29718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s-MX"/>
          </a:p>
        </p:txBody>
      </p:sp>
      <p:sp>
        <p:nvSpPr>
          <p:cNvPr id="55314" name="Text Box 19"/>
          <p:cNvSpPr txBox="1">
            <a:spLocks noChangeArrowheads="1"/>
          </p:cNvSpPr>
          <p:nvPr/>
        </p:nvSpPr>
        <p:spPr bwMode="auto">
          <a:xfrm>
            <a:off x="6283325" y="267335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600">
                <a:solidFill>
                  <a:schemeClr val="bg1"/>
                </a:solidFill>
                <a:latin typeface="Trebuchet MS" pitchFamily="34" charset="0"/>
              </a:rPr>
              <a:t>Factor crítico</a:t>
            </a:r>
            <a:endParaRPr lang="en-US" sz="1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5315" name="AutoShape 20"/>
          <p:cNvSpPr>
            <a:spLocks noChangeArrowheads="1"/>
          </p:cNvSpPr>
          <p:nvPr/>
        </p:nvSpPr>
        <p:spPr bwMode="auto">
          <a:xfrm>
            <a:off x="3124200" y="54864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s-MX"/>
          </a:p>
        </p:txBody>
      </p:sp>
      <p:sp>
        <p:nvSpPr>
          <p:cNvPr id="55316" name="Text Box 21"/>
          <p:cNvSpPr txBox="1">
            <a:spLocks noChangeArrowheads="1"/>
          </p:cNvSpPr>
          <p:nvPr/>
        </p:nvSpPr>
        <p:spPr bwMode="auto">
          <a:xfrm>
            <a:off x="3352800" y="5592763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600">
                <a:solidFill>
                  <a:schemeClr val="bg1"/>
                </a:solidFill>
                <a:latin typeface="Trebuchet MS" pitchFamily="34" charset="0"/>
              </a:rPr>
              <a:t>Factor crítico</a:t>
            </a:r>
            <a:endParaRPr lang="en-US" sz="1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7061200" y="3352800"/>
            <a:ext cx="1752600" cy="990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D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buFontTx/>
              <a:buChar char="•"/>
            </a:pPr>
            <a:r>
              <a:rPr lang="es-ES_tradnl" sz="1200">
                <a:latin typeface="Trebuchet MS" pitchFamily="34" charset="0"/>
              </a:rPr>
              <a:t> Estrategias especificas</a:t>
            </a:r>
          </a:p>
          <a:p>
            <a:pPr eaLnBrk="0" hangingPunct="0">
              <a:buFontTx/>
              <a:buChar char="•"/>
            </a:pPr>
            <a:r>
              <a:rPr lang="es-ES_tradnl" sz="1200">
                <a:latin typeface="Trebuchet MS" pitchFamily="34" charset="0"/>
              </a:rPr>
              <a:t> Responsables</a:t>
            </a:r>
          </a:p>
          <a:p>
            <a:pPr eaLnBrk="0" hangingPunct="0">
              <a:buFontTx/>
              <a:buChar char="•"/>
            </a:pPr>
            <a:r>
              <a:rPr lang="es-ES_tradnl" sz="1200">
                <a:latin typeface="Trebuchet MS" pitchFamily="34" charset="0"/>
              </a:rPr>
              <a:t> Herramientas</a:t>
            </a:r>
          </a:p>
          <a:p>
            <a:pPr eaLnBrk="0" hangingPunct="0">
              <a:buFontTx/>
              <a:buChar char="•"/>
            </a:pPr>
            <a:r>
              <a:rPr lang="es-ES_tradnl" sz="1200">
                <a:latin typeface="Trebuchet MS" pitchFamily="34" charset="0"/>
              </a:rPr>
              <a:t> Recursos</a:t>
            </a:r>
            <a:endParaRPr lang="en-US" sz="1200">
              <a:latin typeface="Trebuchet MS" pitchFamily="34" charset="0"/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3563938" y="5661025"/>
            <a:ext cx="1752600" cy="8382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D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buFontTx/>
              <a:buChar char="•"/>
            </a:pPr>
            <a:r>
              <a:rPr lang="es-ES_tradnl" sz="1200">
                <a:latin typeface="Trebuchet MS" pitchFamily="34" charset="0"/>
              </a:rPr>
              <a:t> Estrategias especificas</a:t>
            </a:r>
          </a:p>
          <a:p>
            <a:pPr eaLnBrk="0" hangingPunct="0">
              <a:buFontTx/>
              <a:buChar char="•"/>
            </a:pPr>
            <a:r>
              <a:rPr lang="es-ES_tradnl" sz="1200">
                <a:latin typeface="Trebuchet MS" pitchFamily="34" charset="0"/>
              </a:rPr>
              <a:t> Responsables</a:t>
            </a:r>
          </a:p>
          <a:p>
            <a:pPr eaLnBrk="0" hangingPunct="0">
              <a:buFontTx/>
              <a:buChar char="•"/>
            </a:pPr>
            <a:r>
              <a:rPr lang="es-ES_tradnl" sz="1200">
                <a:latin typeface="Trebuchet MS" pitchFamily="34" charset="0"/>
              </a:rPr>
              <a:t> Herramientas</a:t>
            </a:r>
          </a:p>
          <a:p>
            <a:pPr eaLnBrk="0" hangingPunct="0">
              <a:buFontTx/>
              <a:buChar char="•"/>
            </a:pPr>
            <a:r>
              <a:rPr lang="es-ES_tradnl" sz="1200">
                <a:latin typeface="Trebuchet MS" pitchFamily="34" charset="0"/>
              </a:rPr>
              <a:t> Recursos</a:t>
            </a:r>
            <a:endParaRPr lang="en-US" sz="1200">
              <a:latin typeface="Trebuchet MS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8460432" y="0"/>
            <a:ext cx="504056" cy="22768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 redondeado"/>
          <p:cNvSpPr/>
          <p:nvPr/>
        </p:nvSpPr>
        <p:spPr>
          <a:xfrm>
            <a:off x="4860032" y="260648"/>
            <a:ext cx="4283968" cy="864096"/>
          </a:xfrm>
          <a:prstGeom prst="roundRect">
            <a:avLst/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sz="2000" dirty="0"/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>
          <a:xfrm>
            <a:off x="4788024" y="296077"/>
            <a:ext cx="3711356" cy="8286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Hoshin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Kanri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889000" y="908050"/>
            <a:ext cx="72120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50000"/>
              </a:spcBef>
            </a:pPr>
            <a:r>
              <a:rPr lang="es-ES" sz="1400" b="1" u="sng" dirty="0">
                <a:latin typeface="Arial Unicode MS" pitchFamily="34" charset="-128"/>
              </a:rPr>
              <a:t>Pasos para su desarrollo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1042988" y="1487488"/>
            <a:ext cx="77200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s-ES" sz="1400" b="1"/>
              <a:t>4) Despliegue de Parámetros y Medios</a:t>
            </a:r>
          </a:p>
          <a:p>
            <a:pPr marL="457200" indent="-457200" eaLnBrk="0" hangingPunct="0"/>
            <a:endParaRPr lang="es-ES" sz="1400" b="1"/>
          </a:p>
          <a:p>
            <a:pPr marL="635000" lvl="1" indent="-177800" eaLnBrk="0" hangingPunct="0">
              <a:buFontTx/>
              <a:buChar char="•"/>
            </a:pPr>
            <a:r>
              <a:rPr lang="es-ES" sz="1400" b="1"/>
              <a:t>Para cada parámetro (Factor crítico)</a:t>
            </a:r>
          </a:p>
          <a:p>
            <a:pPr marL="635000" lvl="1" indent="-177800" eaLnBrk="0" hangingPunct="0">
              <a:buFontTx/>
              <a:buChar char="•"/>
            </a:pPr>
            <a:r>
              <a:rPr lang="es-ES" sz="1400" b="1"/>
              <a:t>Definición de factores operativos que impactan al parámetro (pueden ser parámetros del proceso o indicadores de la operación, actuales o nuevos)</a:t>
            </a:r>
          </a:p>
          <a:p>
            <a:pPr marL="635000" lvl="1" indent="-177800" eaLnBrk="0" hangingPunct="0">
              <a:buFontTx/>
              <a:buChar char="•"/>
            </a:pPr>
            <a:r>
              <a:rPr lang="es-ES" sz="1400" b="1"/>
              <a:t>Ejecutado por el responsable y sus colaboradores</a:t>
            </a:r>
          </a:p>
          <a:p>
            <a:pPr marL="457200" indent="-457200" eaLnBrk="0" hangingPunct="0">
              <a:buFontTx/>
              <a:buAutoNum type="arabicParenR"/>
            </a:pPr>
            <a:endParaRPr lang="es-ES_tradnl" sz="1400"/>
          </a:p>
          <a:p>
            <a:pPr marL="457200" indent="-457200" eaLnBrk="0" hangingPunct="0">
              <a:buFontTx/>
              <a:buAutoNum type="arabicParenR"/>
            </a:pPr>
            <a:endParaRPr lang="en-US" sz="1400"/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6283325" y="267335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600">
                <a:solidFill>
                  <a:schemeClr val="bg1"/>
                </a:solidFill>
                <a:latin typeface="Trebuchet MS" pitchFamily="34" charset="0"/>
              </a:rPr>
              <a:t>Factor crítico</a:t>
            </a:r>
            <a:endParaRPr lang="en-US" sz="1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1398588" y="4275138"/>
            <a:ext cx="990600" cy="609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100"/>
              <a:t>Parámetro 3</a:t>
            </a:r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 rot="10800000">
            <a:off x="2389188" y="4579938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2998788" y="328453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1</a:t>
            </a:r>
            <a:endParaRPr lang="en-US" sz="1100"/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5589588" y="511333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5</a:t>
            </a:r>
            <a:endParaRPr lang="en-US" sz="1100"/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 flipH="1">
            <a:off x="3074988" y="3894138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 flipH="1">
            <a:off x="6456363" y="3894138"/>
            <a:ext cx="3524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 flipH="1">
            <a:off x="4675188" y="3779838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 flipH="1" flipV="1">
            <a:off x="3836988" y="4579938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6333" name="Line 14"/>
          <p:cNvSpPr>
            <a:spLocks noChangeShapeType="1"/>
          </p:cNvSpPr>
          <p:nvPr/>
        </p:nvSpPr>
        <p:spPr bwMode="auto">
          <a:xfrm flipH="1" flipV="1">
            <a:off x="5741988" y="4579938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6334" name="Rectangle 15"/>
          <p:cNvSpPr>
            <a:spLocks noChangeArrowheads="1"/>
          </p:cNvSpPr>
          <p:nvPr/>
        </p:nvSpPr>
        <p:spPr bwMode="auto">
          <a:xfrm>
            <a:off x="1246188" y="5227638"/>
            <a:ext cx="17526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Estrategias especificas</a:t>
            </a:r>
          </a:p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Responsables</a:t>
            </a:r>
          </a:p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Herramientas</a:t>
            </a:r>
          </a:p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Recursos</a:t>
            </a:r>
            <a:endParaRPr lang="en-US" sz="1200">
              <a:latin typeface="+mn-lt"/>
            </a:endParaRPr>
          </a:p>
        </p:txBody>
      </p:sp>
      <p:sp>
        <p:nvSpPr>
          <p:cNvPr id="56335" name="Rectangle 16"/>
          <p:cNvSpPr>
            <a:spLocks noChangeArrowheads="1"/>
          </p:cNvSpPr>
          <p:nvPr/>
        </p:nvSpPr>
        <p:spPr bwMode="auto">
          <a:xfrm>
            <a:off x="6275388" y="328453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3</a:t>
            </a:r>
            <a:endParaRPr lang="en-US" sz="1100"/>
          </a:p>
        </p:txBody>
      </p:sp>
      <p:sp>
        <p:nvSpPr>
          <p:cNvPr id="56336" name="Rectangle 17"/>
          <p:cNvSpPr>
            <a:spLocks noChangeArrowheads="1"/>
          </p:cNvSpPr>
          <p:nvPr/>
        </p:nvSpPr>
        <p:spPr bwMode="auto">
          <a:xfrm>
            <a:off x="3748088" y="511333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4</a:t>
            </a:r>
            <a:endParaRPr lang="en-US" sz="1100"/>
          </a:p>
        </p:txBody>
      </p:sp>
      <p:sp>
        <p:nvSpPr>
          <p:cNvPr id="56337" name="AutoShape 18"/>
          <p:cNvSpPr>
            <a:spLocks noChangeArrowheads="1"/>
          </p:cNvSpPr>
          <p:nvPr/>
        </p:nvSpPr>
        <p:spPr bwMode="auto">
          <a:xfrm>
            <a:off x="484188" y="4427538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s-MX"/>
          </a:p>
        </p:txBody>
      </p:sp>
      <p:sp>
        <p:nvSpPr>
          <p:cNvPr id="56338" name="Rectangle 19"/>
          <p:cNvSpPr>
            <a:spLocks noChangeArrowheads="1"/>
          </p:cNvSpPr>
          <p:nvPr/>
        </p:nvSpPr>
        <p:spPr bwMode="auto">
          <a:xfrm>
            <a:off x="4598988" y="3284538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2</a:t>
            </a:r>
            <a:endParaRPr lang="en-US" sz="1100"/>
          </a:p>
        </p:txBody>
      </p:sp>
      <p:sp>
        <p:nvSpPr>
          <p:cNvPr id="22" name="21 Rectángulo redondeado"/>
          <p:cNvSpPr/>
          <p:nvPr/>
        </p:nvSpPr>
        <p:spPr>
          <a:xfrm>
            <a:off x="8460432" y="0"/>
            <a:ext cx="504056" cy="22768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 redondeado"/>
          <p:cNvSpPr/>
          <p:nvPr/>
        </p:nvSpPr>
        <p:spPr>
          <a:xfrm>
            <a:off x="4860032" y="260648"/>
            <a:ext cx="4283968" cy="864096"/>
          </a:xfrm>
          <a:prstGeom prst="roundRect">
            <a:avLst/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sz="2000" dirty="0"/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4788024" y="296077"/>
            <a:ext cx="3711356" cy="8286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Hoshin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Kanri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889000" y="908050"/>
            <a:ext cx="72120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50000"/>
              </a:spcBef>
            </a:pPr>
            <a:r>
              <a:rPr lang="es-ES" sz="1400" b="1" u="sng" dirty="0">
                <a:latin typeface="Arial Unicode MS" pitchFamily="34" charset="-128"/>
              </a:rPr>
              <a:t>Pasos para su desarrollo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042988" y="1487488"/>
            <a:ext cx="77200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s-ES" sz="1400" b="1"/>
              <a:t>5)   Determinación de Factores Operativos Críticos</a:t>
            </a:r>
          </a:p>
          <a:p>
            <a:pPr marL="457200" indent="-457200" eaLnBrk="0" hangingPunct="0"/>
            <a:endParaRPr lang="es-ES" sz="1400" b="1"/>
          </a:p>
          <a:p>
            <a:pPr marL="635000" lvl="1" indent="-177800" eaLnBrk="0" hangingPunct="0">
              <a:buFontTx/>
              <a:buChar char="•"/>
            </a:pPr>
            <a:r>
              <a:rPr lang="es-ES" sz="1400" b="1"/>
              <a:t>Comparación del impacto de cada factor operativo al parámetro</a:t>
            </a:r>
          </a:p>
          <a:p>
            <a:pPr marL="635000" lvl="1" indent="-177800" eaLnBrk="0" hangingPunct="0">
              <a:buFontTx/>
              <a:buChar char="•"/>
            </a:pPr>
            <a:r>
              <a:rPr lang="es-ES" sz="1400" b="1"/>
              <a:t>Definición de la importancia de cada factor operativo para alcanzar la meta</a:t>
            </a:r>
          </a:p>
          <a:p>
            <a:pPr marL="635000" lvl="1" indent="-177800" eaLnBrk="0" hangingPunct="0">
              <a:buFontTx/>
              <a:buChar char="•"/>
            </a:pPr>
            <a:r>
              <a:rPr lang="es-ES" sz="1400" b="1"/>
              <a:t>Ejecutado por el responsable y sus colaboradores</a:t>
            </a:r>
          </a:p>
          <a:p>
            <a:pPr marL="457200" indent="-457200" eaLnBrk="0" hangingPunct="0">
              <a:buFontTx/>
              <a:buAutoNum type="arabicParenR"/>
            </a:pPr>
            <a:endParaRPr lang="es-ES_tradnl" sz="1400"/>
          </a:p>
          <a:p>
            <a:pPr marL="457200" indent="-457200" eaLnBrk="0" hangingPunct="0">
              <a:buFontTx/>
              <a:buAutoNum type="arabicParenR"/>
            </a:pPr>
            <a:endParaRPr lang="en-US" sz="1400"/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6283325" y="267335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600">
                <a:solidFill>
                  <a:schemeClr val="bg1"/>
                </a:solidFill>
                <a:latin typeface="Trebuchet MS" pitchFamily="34" charset="0"/>
              </a:rPr>
              <a:t>Factor crítico</a:t>
            </a:r>
            <a:endParaRPr lang="en-US" sz="1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219200" y="4354513"/>
            <a:ext cx="990600" cy="609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100"/>
              <a:t>Parámetro 3</a:t>
            </a:r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 rot="10800000">
            <a:off x="2209800" y="4659313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2819400" y="3363913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1</a:t>
            </a:r>
            <a:endParaRPr lang="en-US" sz="1100"/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4419600" y="3363913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2</a:t>
            </a:r>
            <a:endParaRPr lang="en-US" sz="1100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5410200" y="5192713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5</a:t>
            </a:r>
            <a:endParaRPr lang="en-US" sz="1100"/>
          </a:p>
        </p:txBody>
      </p:sp>
      <p:sp>
        <p:nvSpPr>
          <p:cNvPr id="57354" name="Line 11"/>
          <p:cNvSpPr>
            <a:spLocks noChangeShapeType="1"/>
          </p:cNvSpPr>
          <p:nvPr/>
        </p:nvSpPr>
        <p:spPr bwMode="auto">
          <a:xfrm flipH="1">
            <a:off x="2895600" y="3973513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55" name="Line 12"/>
          <p:cNvSpPr>
            <a:spLocks noChangeShapeType="1"/>
          </p:cNvSpPr>
          <p:nvPr/>
        </p:nvSpPr>
        <p:spPr bwMode="auto">
          <a:xfrm flipH="1">
            <a:off x="6276975" y="3973513"/>
            <a:ext cx="3524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56" name="Line 13"/>
          <p:cNvSpPr>
            <a:spLocks noChangeShapeType="1"/>
          </p:cNvSpPr>
          <p:nvPr/>
        </p:nvSpPr>
        <p:spPr bwMode="auto">
          <a:xfrm flipH="1">
            <a:off x="4495800" y="3859213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57" name="Line 14"/>
          <p:cNvSpPr>
            <a:spLocks noChangeShapeType="1"/>
          </p:cNvSpPr>
          <p:nvPr/>
        </p:nvSpPr>
        <p:spPr bwMode="auto">
          <a:xfrm flipH="1" flipV="1">
            <a:off x="3657600" y="4659313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58" name="Line 15"/>
          <p:cNvSpPr>
            <a:spLocks noChangeShapeType="1"/>
          </p:cNvSpPr>
          <p:nvPr/>
        </p:nvSpPr>
        <p:spPr bwMode="auto">
          <a:xfrm flipH="1" flipV="1">
            <a:off x="5562600" y="4659313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7359" name="Rectangle 16"/>
          <p:cNvSpPr>
            <a:spLocks noChangeArrowheads="1"/>
          </p:cNvSpPr>
          <p:nvPr/>
        </p:nvSpPr>
        <p:spPr bwMode="auto">
          <a:xfrm>
            <a:off x="1066800" y="5307013"/>
            <a:ext cx="17526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Estrategias especificas</a:t>
            </a:r>
          </a:p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Responsables</a:t>
            </a:r>
          </a:p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Herramientas</a:t>
            </a:r>
          </a:p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Recursos</a:t>
            </a:r>
            <a:endParaRPr lang="en-US" sz="1200">
              <a:latin typeface="+mn-lt"/>
            </a:endParaRPr>
          </a:p>
        </p:txBody>
      </p:sp>
      <p:sp>
        <p:nvSpPr>
          <p:cNvPr id="57360" name="Rectangle 17"/>
          <p:cNvSpPr>
            <a:spLocks noChangeArrowheads="1"/>
          </p:cNvSpPr>
          <p:nvPr/>
        </p:nvSpPr>
        <p:spPr bwMode="auto">
          <a:xfrm>
            <a:off x="6096000" y="3363913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3</a:t>
            </a:r>
            <a:endParaRPr lang="en-US" sz="1100"/>
          </a:p>
        </p:txBody>
      </p:sp>
      <p:sp>
        <p:nvSpPr>
          <p:cNvPr id="57361" name="Rectangle 18"/>
          <p:cNvSpPr>
            <a:spLocks noChangeArrowheads="1"/>
          </p:cNvSpPr>
          <p:nvPr/>
        </p:nvSpPr>
        <p:spPr bwMode="auto">
          <a:xfrm>
            <a:off x="3568700" y="5192713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4</a:t>
            </a:r>
            <a:endParaRPr lang="en-US" sz="1100"/>
          </a:p>
        </p:txBody>
      </p:sp>
      <p:sp>
        <p:nvSpPr>
          <p:cNvPr id="57362" name="AutoShape 19"/>
          <p:cNvSpPr>
            <a:spLocks noChangeArrowheads="1"/>
          </p:cNvSpPr>
          <p:nvPr/>
        </p:nvSpPr>
        <p:spPr bwMode="auto">
          <a:xfrm>
            <a:off x="1828800" y="3440113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s-MX"/>
          </a:p>
        </p:txBody>
      </p:sp>
      <p:sp>
        <p:nvSpPr>
          <p:cNvPr id="57363" name="AutoShape 20"/>
          <p:cNvSpPr>
            <a:spLocks noChangeArrowheads="1"/>
          </p:cNvSpPr>
          <p:nvPr/>
        </p:nvSpPr>
        <p:spPr bwMode="auto">
          <a:xfrm rot="10800000">
            <a:off x="6477000" y="5345113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s-MX"/>
          </a:p>
        </p:txBody>
      </p:sp>
      <p:sp>
        <p:nvSpPr>
          <p:cNvPr id="57364" name="Text Box 21"/>
          <p:cNvSpPr txBox="1">
            <a:spLocks noChangeArrowheads="1"/>
          </p:cNvSpPr>
          <p:nvPr/>
        </p:nvSpPr>
        <p:spPr bwMode="auto">
          <a:xfrm>
            <a:off x="6477000" y="5046663"/>
            <a:ext cx="2368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600">
                <a:latin typeface="Trebuchet MS" pitchFamily="34" charset="0"/>
              </a:rPr>
              <a:t>Factor operativo crítico</a:t>
            </a:r>
            <a:endParaRPr lang="en-US" sz="1600">
              <a:latin typeface="Trebuchet MS" pitchFamily="34" charset="0"/>
            </a:endParaRPr>
          </a:p>
        </p:txBody>
      </p:sp>
      <p:sp>
        <p:nvSpPr>
          <p:cNvPr id="57365" name="Text Box 22"/>
          <p:cNvSpPr txBox="1">
            <a:spLocks noChangeArrowheads="1"/>
          </p:cNvSpPr>
          <p:nvPr/>
        </p:nvSpPr>
        <p:spPr bwMode="auto">
          <a:xfrm>
            <a:off x="457200" y="3141663"/>
            <a:ext cx="2368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600">
                <a:latin typeface="Trebuchet MS" pitchFamily="34" charset="0"/>
              </a:rPr>
              <a:t>Factor operativo crítico</a:t>
            </a:r>
            <a:endParaRPr lang="en-US" sz="1600">
              <a:latin typeface="Trebuchet MS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8460432" y="0"/>
            <a:ext cx="504056" cy="22768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 redondeado"/>
          <p:cNvSpPr/>
          <p:nvPr/>
        </p:nvSpPr>
        <p:spPr>
          <a:xfrm>
            <a:off x="4860032" y="260648"/>
            <a:ext cx="4283968" cy="864096"/>
          </a:xfrm>
          <a:prstGeom prst="roundRect">
            <a:avLst/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sz="2000" dirty="0"/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4788024" y="296077"/>
            <a:ext cx="3711356" cy="8286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Hoshin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Kanri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89000" y="908050"/>
            <a:ext cx="72120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50000"/>
              </a:spcBef>
            </a:pPr>
            <a:r>
              <a:rPr lang="es-ES" sz="1400" b="1" u="sng" dirty="0">
                <a:latin typeface="Arial Unicode MS" pitchFamily="34" charset="-128"/>
              </a:rPr>
              <a:t>Pasos para su desarrollo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1042988" y="1487488"/>
            <a:ext cx="77200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s-ES" sz="1400" b="1"/>
              <a:t>6) Establecimiento de Metas y Planes para factores operativos críticos</a:t>
            </a:r>
          </a:p>
          <a:p>
            <a:pPr marL="457200" indent="-457200" eaLnBrk="0" hangingPunct="0"/>
            <a:endParaRPr lang="es-ES" sz="1400" b="1"/>
          </a:p>
          <a:p>
            <a:pPr marL="635000" lvl="1" indent="-177800" eaLnBrk="0" hangingPunct="0">
              <a:buFontTx/>
              <a:buChar char="•"/>
            </a:pPr>
            <a:r>
              <a:rPr lang="es-ES" sz="1400" b="1"/>
              <a:t>Ejecutado por el responsable y sus colaboradores</a:t>
            </a:r>
          </a:p>
          <a:p>
            <a:pPr marL="635000" lvl="1" indent="-177800" eaLnBrk="0" hangingPunct="0">
              <a:buFontTx/>
              <a:buChar char="•"/>
            </a:pPr>
            <a:r>
              <a:rPr lang="es-ES" sz="1400" b="1"/>
              <a:t>Define el valor propuesto de cada factor operativo crítico para alcanzar la meta del parámetro</a:t>
            </a:r>
          </a:p>
          <a:p>
            <a:pPr marL="635000" lvl="1" indent="-177800" eaLnBrk="0" hangingPunct="0">
              <a:buFontTx/>
              <a:buChar char="•"/>
            </a:pPr>
            <a:r>
              <a:rPr lang="es-ES" sz="1400" b="1"/>
              <a:t>Establece las acciones (plan) para que el factor operativo critico pueda llegar a su valor propuesto (como lograrlo)</a:t>
            </a:r>
            <a:endParaRPr lang="es-ES_tradnl" sz="1400"/>
          </a:p>
          <a:p>
            <a:pPr marL="457200" indent="-457200" eaLnBrk="0" hangingPunct="0">
              <a:buFontTx/>
              <a:buAutoNum type="arabicParenR"/>
            </a:pPr>
            <a:endParaRPr lang="en-US" sz="1400"/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6283325" y="267335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600">
                <a:solidFill>
                  <a:schemeClr val="bg1"/>
                </a:solidFill>
                <a:latin typeface="Trebuchet MS" pitchFamily="34" charset="0"/>
              </a:rPr>
              <a:t>Factor crítico</a:t>
            </a:r>
            <a:endParaRPr lang="en-US" sz="16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914400" y="4457700"/>
            <a:ext cx="990600" cy="609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100"/>
              <a:t>Parámetro 3</a:t>
            </a:r>
          </a:p>
        </p:txBody>
      </p:sp>
      <p:sp>
        <p:nvSpPr>
          <p:cNvPr id="58374" name="Line 7"/>
          <p:cNvSpPr>
            <a:spLocks noChangeShapeType="1"/>
          </p:cNvSpPr>
          <p:nvPr/>
        </p:nvSpPr>
        <p:spPr bwMode="auto">
          <a:xfrm rot="10800000">
            <a:off x="1905000" y="47625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2514600" y="3467100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1</a:t>
            </a:r>
            <a:endParaRPr lang="en-US" sz="1100"/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5105400" y="5295900"/>
            <a:ext cx="990600" cy="609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s-ES_tradnl" sz="1100"/>
              <a:t>Factor </a:t>
            </a:r>
          </a:p>
          <a:p>
            <a:pPr eaLnBrk="0" hangingPunct="0"/>
            <a:r>
              <a:rPr lang="es-ES_tradnl" sz="1100"/>
              <a:t>Operativo 5</a:t>
            </a:r>
            <a:endParaRPr lang="en-US" sz="1100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 flipH="1">
            <a:off x="2590800" y="40767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 flipH="1">
            <a:off x="5972175" y="4076700"/>
            <a:ext cx="3524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 flipH="1">
            <a:off x="4191000" y="3962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 flipH="1" flipV="1">
            <a:off x="3352800" y="47625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381" name="Line 14"/>
          <p:cNvSpPr>
            <a:spLocks noChangeShapeType="1"/>
          </p:cNvSpPr>
          <p:nvPr/>
        </p:nvSpPr>
        <p:spPr bwMode="auto">
          <a:xfrm flipH="1" flipV="1">
            <a:off x="5257800" y="47625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382" name="Rectangle 15"/>
          <p:cNvSpPr>
            <a:spLocks noChangeArrowheads="1"/>
          </p:cNvSpPr>
          <p:nvPr/>
        </p:nvSpPr>
        <p:spPr bwMode="auto">
          <a:xfrm>
            <a:off x="762000" y="5410200"/>
            <a:ext cx="17526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Estrategias especificas</a:t>
            </a:r>
          </a:p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Responsables</a:t>
            </a:r>
          </a:p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Herramientas</a:t>
            </a:r>
          </a:p>
          <a:p>
            <a:pPr algn="ctr" eaLnBrk="0" hangingPunct="0">
              <a:buFontTx/>
              <a:buChar char="•"/>
            </a:pPr>
            <a:r>
              <a:rPr lang="es-ES_tradnl" sz="1200">
                <a:latin typeface="+mn-lt"/>
              </a:rPr>
              <a:t> Recursos</a:t>
            </a:r>
            <a:endParaRPr lang="en-US" sz="1200">
              <a:latin typeface="+mn-lt"/>
            </a:endParaRPr>
          </a:p>
        </p:txBody>
      </p:sp>
      <p:sp>
        <p:nvSpPr>
          <p:cNvPr id="58383" name="Rectangle 16"/>
          <p:cNvSpPr>
            <a:spLocks noChangeArrowheads="1"/>
          </p:cNvSpPr>
          <p:nvPr/>
        </p:nvSpPr>
        <p:spPr bwMode="auto">
          <a:xfrm>
            <a:off x="5791200" y="3467100"/>
            <a:ext cx="990600" cy="609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D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200">
                <a:latin typeface="Tahoma" pitchFamily="34" charset="0"/>
              </a:rPr>
              <a:t>Factor </a:t>
            </a:r>
          </a:p>
          <a:p>
            <a:pPr algn="ctr" eaLnBrk="0" hangingPunct="0"/>
            <a:r>
              <a:rPr lang="es-ES_tradnl" sz="1200">
                <a:latin typeface="Tahoma" pitchFamily="34" charset="0"/>
              </a:rPr>
              <a:t>Operativo 3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58384" name="Rectangle 17"/>
          <p:cNvSpPr>
            <a:spLocks noChangeArrowheads="1"/>
          </p:cNvSpPr>
          <p:nvPr/>
        </p:nvSpPr>
        <p:spPr bwMode="auto">
          <a:xfrm>
            <a:off x="3263900" y="5295900"/>
            <a:ext cx="990600" cy="609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D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200">
                <a:latin typeface="Tahoma" pitchFamily="34" charset="0"/>
              </a:rPr>
              <a:t>Factor </a:t>
            </a:r>
          </a:p>
          <a:p>
            <a:pPr algn="ctr" eaLnBrk="0" hangingPunct="0"/>
            <a:r>
              <a:rPr lang="es-ES_tradnl" sz="1200">
                <a:latin typeface="Tahoma" pitchFamily="34" charset="0"/>
              </a:rPr>
              <a:t>Operativo 4</a:t>
            </a:r>
            <a:endParaRPr lang="en-US" sz="1200">
              <a:latin typeface="Tahoma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14400" y="3200400"/>
            <a:ext cx="1219200" cy="1258888"/>
            <a:chOff x="768" y="2160"/>
            <a:chExt cx="768" cy="793"/>
          </a:xfrm>
        </p:grpSpPr>
        <p:sp>
          <p:nvSpPr>
            <p:cNvPr id="58439" name="Rectangle 19"/>
            <p:cNvSpPr>
              <a:spLocks noChangeArrowheads="1"/>
            </p:cNvSpPr>
            <p:nvPr/>
          </p:nvSpPr>
          <p:spPr bwMode="auto">
            <a:xfrm>
              <a:off x="768" y="2160"/>
              <a:ext cx="76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rgbClr val="FFFFFD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8440" name="Rectangle 20"/>
            <p:cNvSpPr>
              <a:spLocks noChangeArrowheads="1"/>
            </p:cNvSpPr>
            <p:nvPr/>
          </p:nvSpPr>
          <p:spPr bwMode="auto">
            <a:xfrm>
              <a:off x="816" y="2232"/>
              <a:ext cx="624" cy="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8441" name="Text Box 21"/>
            <p:cNvSpPr txBox="1">
              <a:spLocks noChangeArrowheads="1"/>
            </p:cNvSpPr>
            <p:nvPr/>
          </p:nvSpPr>
          <p:spPr bwMode="auto">
            <a:xfrm>
              <a:off x="880" y="2222"/>
              <a:ext cx="52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800">
                  <a:latin typeface="Tahoma" pitchFamily="34" charset="0"/>
                </a:rPr>
                <a:t>Plan de acción</a:t>
              </a:r>
              <a:endParaRPr lang="en-US" sz="800">
                <a:latin typeface="Tahoma" pitchFamily="34" charset="0"/>
              </a:endParaRPr>
            </a:p>
          </p:txBody>
        </p:sp>
        <p:sp>
          <p:nvSpPr>
            <p:cNvPr id="58442" name="Line 22"/>
            <p:cNvSpPr>
              <a:spLocks noChangeShapeType="1"/>
            </p:cNvSpPr>
            <p:nvPr/>
          </p:nvSpPr>
          <p:spPr bwMode="auto">
            <a:xfrm>
              <a:off x="864" y="2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8443" name="Line 23"/>
            <p:cNvSpPr>
              <a:spLocks noChangeShapeType="1"/>
            </p:cNvSpPr>
            <p:nvPr/>
          </p:nvSpPr>
          <p:spPr bwMode="auto">
            <a:xfrm>
              <a:off x="864" y="281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8444" name="Freeform 24"/>
            <p:cNvSpPr>
              <a:spLocks/>
            </p:cNvSpPr>
            <p:nvPr/>
          </p:nvSpPr>
          <p:spPr bwMode="auto">
            <a:xfrm>
              <a:off x="912" y="2584"/>
              <a:ext cx="480" cy="192"/>
            </a:xfrm>
            <a:custGeom>
              <a:avLst/>
              <a:gdLst>
                <a:gd name="T0" fmla="*/ 0 w 480"/>
                <a:gd name="T1" fmla="*/ 192 h 192"/>
                <a:gd name="T2" fmla="*/ 48 w 480"/>
                <a:gd name="T3" fmla="*/ 96 h 192"/>
                <a:gd name="T4" fmla="*/ 144 w 480"/>
                <a:gd name="T5" fmla="*/ 48 h 192"/>
                <a:gd name="T6" fmla="*/ 192 w 480"/>
                <a:gd name="T7" fmla="*/ 96 h 192"/>
                <a:gd name="T8" fmla="*/ 288 w 480"/>
                <a:gd name="T9" fmla="*/ 48 h 192"/>
                <a:gd name="T10" fmla="*/ 432 w 480"/>
                <a:gd name="T11" fmla="*/ 48 h 192"/>
                <a:gd name="T12" fmla="*/ 480 w 480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192"/>
                <a:gd name="T23" fmla="*/ 480 w 480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192">
                  <a:moveTo>
                    <a:pt x="0" y="192"/>
                  </a:moveTo>
                  <a:cubicBezTo>
                    <a:pt x="12" y="156"/>
                    <a:pt x="24" y="120"/>
                    <a:pt x="48" y="96"/>
                  </a:cubicBezTo>
                  <a:cubicBezTo>
                    <a:pt x="72" y="72"/>
                    <a:pt x="120" y="48"/>
                    <a:pt x="144" y="48"/>
                  </a:cubicBezTo>
                  <a:cubicBezTo>
                    <a:pt x="168" y="48"/>
                    <a:pt x="168" y="96"/>
                    <a:pt x="192" y="96"/>
                  </a:cubicBezTo>
                  <a:cubicBezTo>
                    <a:pt x="216" y="96"/>
                    <a:pt x="248" y="56"/>
                    <a:pt x="288" y="48"/>
                  </a:cubicBezTo>
                  <a:cubicBezTo>
                    <a:pt x="328" y="40"/>
                    <a:pt x="400" y="56"/>
                    <a:pt x="432" y="48"/>
                  </a:cubicBezTo>
                  <a:cubicBezTo>
                    <a:pt x="464" y="40"/>
                    <a:pt x="472" y="20"/>
                    <a:pt x="4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8445" name="Text Box 25"/>
            <p:cNvSpPr txBox="1">
              <a:spLocks noChangeArrowheads="1"/>
            </p:cNvSpPr>
            <p:nvPr/>
          </p:nvSpPr>
          <p:spPr bwMode="auto">
            <a:xfrm>
              <a:off x="961" y="2817"/>
              <a:ext cx="38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800">
                  <a:latin typeface="Tahoma" pitchFamily="34" charset="0"/>
                </a:rPr>
                <a:t>Indicador</a:t>
              </a:r>
              <a:endParaRPr lang="en-US" sz="800">
                <a:latin typeface="Tahoma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299200" y="4978400"/>
            <a:ext cx="1219200" cy="1258888"/>
            <a:chOff x="768" y="2160"/>
            <a:chExt cx="768" cy="793"/>
          </a:xfrm>
        </p:grpSpPr>
        <p:sp>
          <p:nvSpPr>
            <p:cNvPr id="58432" name="Rectangle 27"/>
            <p:cNvSpPr>
              <a:spLocks noChangeArrowheads="1"/>
            </p:cNvSpPr>
            <p:nvPr/>
          </p:nvSpPr>
          <p:spPr bwMode="auto">
            <a:xfrm>
              <a:off x="768" y="2160"/>
              <a:ext cx="76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rgbClr val="FFFFFD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8433" name="Rectangle 28"/>
            <p:cNvSpPr>
              <a:spLocks noChangeArrowheads="1"/>
            </p:cNvSpPr>
            <p:nvPr/>
          </p:nvSpPr>
          <p:spPr bwMode="auto">
            <a:xfrm>
              <a:off x="816" y="2232"/>
              <a:ext cx="624" cy="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8434" name="Text Box 29"/>
            <p:cNvSpPr txBox="1">
              <a:spLocks noChangeArrowheads="1"/>
            </p:cNvSpPr>
            <p:nvPr/>
          </p:nvSpPr>
          <p:spPr bwMode="auto">
            <a:xfrm>
              <a:off x="880" y="2222"/>
              <a:ext cx="52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800">
                  <a:latin typeface="Tahoma" pitchFamily="34" charset="0"/>
                </a:rPr>
                <a:t>Plan de acción</a:t>
              </a:r>
              <a:endParaRPr lang="en-US" sz="800">
                <a:latin typeface="Tahoma" pitchFamily="34" charset="0"/>
              </a:endParaRPr>
            </a:p>
          </p:txBody>
        </p:sp>
        <p:sp>
          <p:nvSpPr>
            <p:cNvPr id="58435" name="Line 30"/>
            <p:cNvSpPr>
              <a:spLocks noChangeShapeType="1"/>
            </p:cNvSpPr>
            <p:nvPr/>
          </p:nvSpPr>
          <p:spPr bwMode="auto">
            <a:xfrm>
              <a:off x="864" y="2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8436" name="Line 31"/>
            <p:cNvSpPr>
              <a:spLocks noChangeShapeType="1"/>
            </p:cNvSpPr>
            <p:nvPr/>
          </p:nvSpPr>
          <p:spPr bwMode="auto">
            <a:xfrm>
              <a:off x="864" y="281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8437" name="Freeform 32"/>
            <p:cNvSpPr>
              <a:spLocks/>
            </p:cNvSpPr>
            <p:nvPr/>
          </p:nvSpPr>
          <p:spPr bwMode="auto">
            <a:xfrm>
              <a:off x="912" y="2584"/>
              <a:ext cx="480" cy="192"/>
            </a:xfrm>
            <a:custGeom>
              <a:avLst/>
              <a:gdLst>
                <a:gd name="T0" fmla="*/ 0 w 480"/>
                <a:gd name="T1" fmla="*/ 192 h 192"/>
                <a:gd name="T2" fmla="*/ 48 w 480"/>
                <a:gd name="T3" fmla="*/ 96 h 192"/>
                <a:gd name="T4" fmla="*/ 144 w 480"/>
                <a:gd name="T5" fmla="*/ 48 h 192"/>
                <a:gd name="T6" fmla="*/ 192 w 480"/>
                <a:gd name="T7" fmla="*/ 96 h 192"/>
                <a:gd name="T8" fmla="*/ 288 w 480"/>
                <a:gd name="T9" fmla="*/ 48 h 192"/>
                <a:gd name="T10" fmla="*/ 432 w 480"/>
                <a:gd name="T11" fmla="*/ 48 h 192"/>
                <a:gd name="T12" fmla="*/ 480 w 480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192"/>
                <a:gd name="T23" fmla="*/ 480 w 480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192">
                  <a:moveTo>
                    <a:pt x="0" y="192"/>
                  </a:moveTo>
                  <a:cubicBezTo>
                    <a:pt x="12" y="156"/>
                    <a:pt x="24" y="120"/>
                    <a:pt x="48" y="96"/>
                  </a:cubicBezTo>
                  <a:cubicBezTo>
                    <a:pt x="72" y="72"/>
                    <a:pt x="120" y="48"/>
                    <a:pt x="144" y="48"/>
                  </a:cubicBezTo>
                  <a:cubicBezTo>
                    <a:pt x="168" y="48"/>
                    <a:pt x="168" y="96"/>
                    <a:pt x="192" y="96"/>
                  </a:cubicBezTo>
                  <a:cubicBezTo>
                    <a:pt x="216" y="96"/>
                    <a:pt x="248" y="56"/>
                    <a:pt x="288" y="48"/>
                  </a:cubicBezTo>
                  <a:cubicBezTo>
                    <a:pt x="328" y="40"/>
                    <a:pt x="400" y="56"/>
                    <a:pt x="432" y="48"/>
                  </a:cubicBezTo>
                  <a:cubicBezTo>
                    <a:pt x="464" y="40"/>
                    <a:pt x="472" y="20"/>
                    <a:pt x="4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8438" name="Text Box 33"/>
            <p:cNvSpPr txBox="1">
              <a:spLocks noChangeArrowheads="1"/>
            </p:cNvSpPr>
            <p:nvPr/>
          </p:nvSpPr>
          <p:spPr bwMode="auto">
            <a:xfrm>
              <a:off x="961" y="2817"/>
              <a:ext cx="38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800">
                  <a:latin typeface="Tahoma" pitchFamily="34" charset="0"/>
                </a:rPr>
                <a:t>Indicador</a:t>
              </a:r>
              <a:endParaRPr lang="en-US" sz="800">
                <a:latin typeface="Tahoma" pitchFamily="34" charset="0"/>
              </a:endParaRPr>
            </a:p>
          </p:txBody>
        </p:sp>
      </p:grpSp>
      <p:sp>
        <p:nvSpPr>
          <p:cNvPr id="58387" name="AutoShape 34"/>
          <p:cNvSpPr>
            <a:spLocks noChangeArrowheads="1"/>
          </p:cNvSpPr>
          <p:nvPr/>
        </p:nvSpPr>
        <p:spPr bwMode="auto">
          <a:xfrm>
            <a:off x="8077200" y="5461000"/>
            <a:ext cx="685800" cy="609600"/>
          </a:xfrm>
          <a:prstGeom prst="hexagon">
            <a:avLst>
              <a:gd name="adj" fmla="val 28125"/>
              <a:gd name="vf" fmla="val 115470"/>
            </a:avLst>
          </a:prstGeom>
          <a:gradFill rotWithShape="0">
            <a:gsLst>
              <a:gs pos="0">
                <a:srgbClr val="FFFFCC"/>
              </a:gs>
              <a:gs pos="50000">
                <a:srgbClr val="FFFFF3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8388" name="Text Box 35"/>
          <p:cNvSpPr txBox="1">
            <a:spLocks noChangeArrowheads="1"/>
          </p:cNvSpPr>
          <p:nvPr/>
        </p:nvSpPr>
        <p:spPr bwMode="auto">
          <a:xfrm>
            <a:off x="8174038" y="5638800"/>
            <a:ext cx="51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>
                <a:latin typeface="Tahoma" pitchFamily="34" charset="0"/>
              </a:rPr>
              <a:t>Meta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58389" name="AutoShape 36"/>
          <p:cNvSpPr>
            <a:spLocks noChangeArrowheads="1"/>
          </p:cNvSpPr>
          <p:nvPr/>
        </p:nvSpPr>
        <p:spPr bwMode="auto">
          <a:xfrm>
            <a:off x="7543800" y="5867400"/>
            <a:ext cx="609600" cy="1524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s-MX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362200" y="2819400"/>
            <a:ext cx="685800" cy="609600"/>
            <a:chOff x="1680" y="1920"/>
            <a:chExt cx="432" cy="384"/>
          </a:xfrm>
        </p:grpSpPr>
        <p:sp>
          <p:nvSpPr>
            <p:cNvPr id="58430" name="AutoShape 38"/>
            <p:cNvSpPr>
              <a:spLocks noChangeArrowheads="1"/>
            </p:cNvSpPr>
            <p:nvPr/>
          </p:nvSpPr>
          <p:spPr bwMode="auto">
            <a:xfrm>
              <a:off x="1680" y="1920"/>
              <a:ext cx="432" cy="384"/>
            </a:xfrm>
            <a:prstGeom prst="hexagon">
              <a:avLst>
                <a:gd name="adj" fmla="val 28125"/>
                <a:gd name="vf" fmla="val 11547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8431" name="Text Box 39"/>
            <p:cNvSpPr txBox="1">
              <a:spLocks noChangeArrowheads="1"/>
            </p:cNvSpPr>
            <p:nvPr/>
          </p:nvSpPr>
          <p:spPr bwMode="auto">
            <a:xfrm>
              <a:off x="1741" y="2032"/>
              <a:ext cx="32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200">
                  <a:latin typeface="Tahoma" pitchFamily="34" charset="0"/>
                </a:rPr>
                <a:t>Meta</a:t>
              </a:r>
              <a:endParaRPr lang="en-US" sz="1200">
                <a:latin typeface="Tahoma" pitchFamily="34" charset="0"/>
              </a:endParaRPr>
            </a:p>
          </p:txBody>
        </p:sp>
      </p:grpSp>
      <p:sp>
        <p:nvSpPr>
          <p:cNvPr id="58391" name="Line 40"/>
          <p:cNvSpPr>
            <a:spLocks noChangeShapeType="1"/>
          </p:cNvSpPr>
          <p:nvPr/>
        </p:nvSpPr>
        <p:spPr bwMode="auto">
          <a:xfrm flipH="1">
            <a:off x="2133600" y="3276600"/>
            <a:ext cx="3048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392" name="Rectangle 41"/>
          <p:cNvSpPr>
            <a:spLocks noChangeArrowheads="1"/>
          </p:cNvSpPr>
          <p:nvPr/>
        </p:nvSpPr>
        <p:spPr bwMode="auto">
          <a:xfrm>
            <a:off x="4114800" y="3467100"/>
            <a:ext cx="990600" cy="609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rgbClr val="FFFFFD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200">
                <a:latin typeface="Tahoma" pitchFamily="34" charset="0"/>
              </a:rPr>
              <a:t>Factor </a:t>
            </a:r>
          </a:p>
          <a:p>
            <a:pPr algn="ctr" eaLnBrk="0" hangingPunct="0"/>
            <a:r>
              <a:rPr lang="es-ES_tradnl" sz="1200">
                <a:latin typeface="Tahoma" pitchFamily="34" charset="0"/>
              </a:rPr>
              <a:t>Operativo 2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8460432" y="0"/>
            <a:ext cx="504056" cy="22768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4 Rectángulo redondeado"/>
          <p:cNvSpPr/>
          <p:nvPr/>
        </p:nvSpPr>
        <p:spPr>
          <a:xfrm>
            <a:off x="4860032" y="260648"/>
            <a:ext cx="4283968" cy="864096"/>
          </a:xfrm>
          <a:prstGeom prst="roundRect">
            <a:avLst/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sz="2000" dirty="0"/>
          </a:p>
        </p:txBody>
      </p:sp>
      <p:sp>
        <p:nvSpPr>
          <p:cNvPr id="47" name="2 Marcador de contenido"/>
          <p:cNvSpPr txBox="1">
            <a:spLocks/>
          </p:cNvSpPr>
          <p:nvPr/>
        </p:nvSpPr>
        <p:spPr>
          <a:xfrm>
            <a:off x="4788024" y="296077"/>
            <a:ext cx="3711356" cy="8286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Hoshin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Kanri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43306" y="714356"/>
            <a:ext cx="5214974" cy="207170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Procesar artículos mas temprano o en mayor cantidades que las requeridas por el cliente. </a:t>
            </a:r>
          </a:p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 la causa de la mayoría de los otros desperdicios.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643306" y="3786190"/>
            <a:ext cx="5214974" cy="207170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Personal esperando por información, averías de equipo, material, etc. </a:t>
            </a:r>
          </a:p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Clientes esperando por producto o servicio.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57158" y="928670"/>
            <a:ext cx="3143272" cy="7858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Sobreproducción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14282" y="3929066"/>
            <a:ext cx="3143272" cy="7858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Tiempo de Espera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642910" y="1928802"/>
            <a:ext cx="2819400" cy="1509713"/>
            <a:chOff x="2064" y="2880"/>
            <a:chExt cx="1776" cy="951"/>
          </a:xfrm>
        </p:grpSpPr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208" y="3600"/>
              <a:ext cx="1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>
                  <a:latin typeface="Comic Sans MS" pitchFamily="66" charset="0"/>
                </a:rPr>
                <a:t>Sobreproducción</a:t>
              </a:r>
              <a:endParaRPr lang="en-US">
                <a:latin typeface="Comic Sans MS" pitchFamily="66" charset="0"/>
              </a:endParaRPr>
            </a:p>
          </p:txBody>
        </p:sp>
        <p:pic>
          <p:nvPicPr>
            <p:cNvPr id="9" name="Picture 16" descr="in00490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2928"/>
              <a:ext cx="624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17"/>
            <p:cNvGraphicFramePr>
              <a:graphicFrameLocks noChangeAspect="1"/>
            </p:cNvGraphicFramePr>
            <p:nvPr/>
          </p:nvGraphicFramePr>
          <p:xfrm>
            <a:off x="3072" y="2880"/>
            <a:ext cx="768" cy="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Bitmap Image" r:id="rId4" imgW="2305372" imgH="1876190" progId="PBrush">
                    <p:embed/>
                  </p:oleObj>
                </mc:Choice>
                <mc:Fallback>
                  <p:oleObj name="Bitmap Image" r:id="rId4" imgW="2305372" imgH="1876190" progId="PBrush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880"/>
                          <a:ext cx="768" cy="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8" descr="j0295185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6" y="3312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47461" t="40312" r="23828" b="29688"/>
          <a:stretch>
            <a:fillRect/>
          </a:stretch>
        </p:blipFill>
        <p:spPr bwMode="auto">
          <a:xfrm>
            <a:off x="642910" y="4929198"/>
            <a:ext cx="2143108" cy="139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33950" y="2030435"/>
            <a:ext cx="2897188" cy="1757363"/>
            <a:chOff x="3788" y="1040"/>
            <a:chExt cx="1825" cy="1107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4674" y="1545"/>
              <a:ext cx="939" cy="602"/>
              <a:chOff x="4602" y="1425"/>
              <a:chExt cx="991" cy="708"/>
            </a:xfrm>
          </p:grpSpPr>
          <p:sp>
            <p:nvSpPr>
              <p:cNvPr id="2141" name="Rectangle 23"/>
              <p:cNvSpPr>
                <a:spLocks noChangeArrowheads="1"/>
              </p:cNvSpPr>
              <p:nvPr/>
            </p:nvSpPr>
            <p:spPr bwMode="auto">
              <a:xfrm>
                <a:off x="4602" y="1522"/>
                <a:ext cx="130" cy="6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Buscar la 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participación de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proveedores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(transportista)</a:t>
                </a: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No tomar mas de 3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meses en su 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implementación</a:t>
                </a: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Alto impacto</a:t>
                </a:r>
              </a:p>
              <a:p>
                <a:pPr algn="ctr" eaLnBrk="0" hangingPunct="0"/>
                <a:endParaRPr lang="es-MX" sz="1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2" name="Rectangle 24"/>
              <p:cNvSpPr>
                <a:spLocks noChangeArrowheads="1"/>
              </p:cNvSpPr>
              <p:nvPr/>
            </p:nvSpPr>
            <p:spPr bwMode="auto">
              <a:xfrm>
                <a:off x="4732" y="1522"/>
                <a:ext cx="190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Definir linea transportista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piloto</a:t>
                </a:r>
              </a:p>
            </p:txBody>
          </p:sp>
          <p:sp>
            <p:nvSpPr>
              <p:cNvPr id="2143" name="Rectangle 25"/>
              <p:cNvSpPr>
                <a:spLocks noChangeArrowheads="1"/>
              </p:cNvSpPr>
              <p:nvPr/>
            </p:nvSpPr>
            <p:spPr bwMode="auto">
              <a:xfrm>
                <a:off x="4732" y="1598"/>
                <a:ext cx="190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Reunion con linea transportista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para informar del alcance 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del proyecto</a:t>
                </a:r>
              </a:p>
            </p:txBody>
          </p:sp>
          <p:sp>
            <p:nvSpPr>
              <p:cNvPr id="2144" name="Rectangle 26"/>
              <p:cNvSpPr>
                <a:spLocks noChangeArrowheads="1"/>
              </p:cNvSpPr>
              <p:nvPr/>
            </p:nvSpPr>
            <p:spPr bwMode="auto">
              <a:xfrm>
                <a:off x="4732" y="1977"/>
                <a:ext cx="190" cy="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Estandarización de 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procedimiento ISO 9000</a:t>
                </a:r>
              </a:p>
            </p:txBody>
          </p:sp>
          <p:sp>
            <p:nvSpPr>
              <p:cNvPr id="2145" name="Rectangle 27"/>
              <p:cNvSpPr>
                <a:spLocks noChangeArrowheads="1"/>
              </p:cNvSpPr>
              <p:nvPr/>
            </p:nvSpPr>
            <p:spPr bwMode="auto">
              <a:xfrm>
                <a:off x="4732" y="2055"/>
                <a:ext cx="190" cy="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Despliegue a todas las lineas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transportistas</a:t>
                </a:r>
              </a:p>
            </p:txBody>
          </p:sp>
          <p:sp>
            <p:nvSpPr>
              <p:cNvPr id="2146" name="Rectangle 28"/>
              <p:cNvSpPr>
                <a:spLocks noChangeArrowheads="1"/>
              </p:cNvSpPr>
              <p:nvPr/>
            </p:nvSpPr>
            <p:spPr bwMode="auto">
              <a:xfrm>
                <a:off x="4922" y="1522"/>
                <a:ext cx="52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M.M.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A.B.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ENT</a:t>
                </a:r>
              </a:p>
            </p:txBody>
          </p:sp>
          <p:sp>
            <p:nvSpPr>
              <p:cNvPr id="2147" name="Rectangle 29"/>
              <p:cNvSpPr>
                <a:spLocks noChangeArrowheads="1"/>
              </p:cNvSpPr>
              <p:nvPr/>
            </p:nvSpPr>
            <p:spPr bwMode="auto">
              <a:xfrm>
                <a:off x="4922" y="1598"/>
                <a:ext cx="52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M.M.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A.B.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ASTRO</a:t>
                </a:r>
              </a:p>
            </p:txBody>
          </p:sp>
          <p:sp>
            <p:nvSpPr>
              <p:cNvPr id="2148" name="Rectangle 30"/>
              <p:cNvSpPr>
                <a:spLocks noChangeArrowheads="1"/>
              </p:cNvSpPr>
              <p:nvPr/>
            </p:nvSpPr>
            <p:spPr bwMode="auto">
              <a:xfrm>
                <a:off x="4974" y="1522"/>
                <a:ext cx="153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Nombre de la linea piloto</a:t>
                </a:r>
              </a:p>
            </p:txBody>
          </p:sp>
          <p:sp>
            <p:nvSpPr>
              <p:cNvPr id="2149" name="Rectangle 31"/>
              <p:cNvSpPr>
                <a:spLocks noChangeArrowheads="1"/>
              </p:cNvSpPr>
              <p:nvPr/>
            </p:nvSpPr>
            <p:spPr bwMode="auto">
              <a:xfrm>
                <a:off x="4974" y="1598"/>
                <a:ext cx="153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Acuerdo de participación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(Responsabilidad)</a:t>
                </a:r>
              </a:p>
            </p:txBody>
          </p:sp>
          <p:sp>
            <p:nvSpPr>
              <p:cNvPr id="2150" name="Rectangle 32"/>
              <p:cNvSpPr>
                <a:spLocks noChangeArrowheads="1"/>
              </p:cNvSpPr>
              <p:nvPr/>
            </p:nvSpPr>
            <p:spPr bwMode="auto">
              <a:xfrm>
                <a:off x="5127" y="1522"/>
                <a:ext cx="72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15 Abril</a:t>
                </a:r>
              </a:p>
            </p:txBody>
          </p:sp>
          <p:sp>
            <p:nvSpPr>
              <p:cNvPr id="2151" name="Rectangle 33"/>
              <p:cNvSpPr>
                <a:spLocks noChangeArrowheads="1"/>
              </p:cNvSpPr>
              <p:nvPr/>
            </p:nvSpPr>
            <p:spPr bwMode="auto">
              <a:xfrm>
                <a:off x="5127" y="1598"/>
                <a:ext cx="72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20 Abril</a:t>
                </a:r>
              </a:p>
            </p:txBody>
          </p:sp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>
                <a:off x="4922" y="1977"/>
                <a:ext cx="277" cy="78"/>
                <a:chOff x="2032" y="3552"/>
                <a:chExt cx="1416" cy="312"/>
              </a:xfrm>
            </p:grpSpPr>
            <p:sp>
              <p:nvSpPr>
                <p:cNvPr id="2213" name="Rectangle 35"/>
                <p:cNvSpPr>
                  <a:spLocks noChangeArrowheads="1"/>
                </p:cNvSpPr>
                <p:nvPr/>
              </p:nvSpPr>
              <p:spPr bwMode="auto">
                <a:xfrm>
                  <a:off x="2032" y="3552"/>
                  <a:ext cx="272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I.M.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ENT</a:t>
                  </a:r>
                </a:p>
              </p:txBody>
            </p:sp>
            <p:sp>
              <p:nvSpPr>
                <p:cNvPr id="2214" name="Rectangle 36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77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Documento escrito de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procedimiento</a:t>
                  </a:r>
                </a:p>
              </p:txBody>
            </p:sp>
            <p:sp>
              <p:nvSpPr>
                <p:cNvPr id="2215" name="Rectangle 37"/>
                <p:cNvSpPr>
                  <a:spLocks noChangeArrowheads="1"/>
                </p:cNvSpPr>
                <p:nvPr/>
              </p:nvSpPr>
              <p:spPr bwMode="auto">
                <a:xfrm>
                  <a:off x="3080" y="3552"/>
                  <a:ext cx="368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7 Junio</a:t>
                  </a:r>
                </a:p>
              </p:txBody>
            </p:sp>
          </p:grpSp>
          <p:grpSp>
            <p:nvGrpSpPr>
              <p:cNvPr id="5" name="Group 38"/>
              <p:cNvGrpSpPr>
                <a:grpSpLocks/>
              </p:cNvGrpSpPr>
              <p:nvPr/>
            </p:nvGrpSpPr>
            <p:grpSpPr bwMode="auto">
              <a:xfrm>
                <a:off x="4922" y="2055"/>
                <a:ext cx="277" cy="78"/>
                <a:chOff x="2032" y="3864"/>
                <a:chExt cx="1416" cy="312"/>
              </a:xfrm>
            </p:grpSpPr>
            <p:sp>
              <p:nvSpPr>
                <p:cNvPr id="2210" name="Rectangle 39"/>
                <p:cNvSpPr>
                  <a:spLocks noChangeArrowheads="1"/>
                </p:cNvSpPr>
                <p:nvPr/>
              </p:nvSpPr>
              <p:spPr bwMode="auto">
                <a:xfrm>
                  <a:off x="2032" y="3864"/>
                  <a:ext cx="272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G.G.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TRANSP.</a:t>
                  </a:r>
                </a:p>
              </p:txBody>
            </p:sp>
            <p:sp>
              <p:nvSpPr>
                <p:cNvPr id="2211" name="Rectangle 40"/>
                <p:cNvSpPr>
                  <a:spLocks noChangeArrowheads="1"/>
                </p:cNvSpPr>
                <p:nvPr/>
              </p:nvSpPr>
              <p:spPr bwMode="auto">
                <a:xfrm>
                  <a:off x="2304" y="3864"/>
                  <a:ext cx="77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Despliegue de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procedimiento</a:t>
                  </a:r>
                </a:p>
              </p:txBody>
            </p:sp>
            <p:sp>
              <p:nvSpPr>
                <p:cNvPr id="2212" name="Rectangle 41"/>
                <p:cNvSpPr>
                  <a:spLocks noChangeArrowheads="1"/>
                </p:cNvSpPr>
                <p:nvPr/>
              </p:nvSpPr>
              <p:spPr bwMode="auto">
                <a:xfrm>
                  <a:off x="3080" y="3864"/>
                  <a:ext cx="368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30  Mayo</a:t>
                  </a:r>
                </a:p>
              </p:txBody>
            </p:sp>
          </p:grpSp>
          <p:sp>
            <p:nvSpPr>
              <p:cNvPr id="2154" name="Rectangle 42"/>
              <p:cNvSpPr>
                <a:spLocks noChangeArrowheads="1"/>
              </p:cNvSpPr>
              <p:nvPr/>
            </p:nvSpPr>
            <p:spPr bwMode="auto">
              <a:xfrm>
                <a:off x="5199" y="1522"/>
                <a:ext cx="120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Unica</a:t>
                </a:r>
              </a:p>
            </p:txBody>
          </p:sp>
          <p:sp>
            <p:nvSpPr>
              <p:cNvPr id="2155" name="Rectangle 43"/>
              <p:cNvSpPr>
                <a:spLocks noChangeArrowheads="1"/>
              </p:cNvSpPr>
              <p:nvPr/>
            </p:nvSpPr>
            <p:spPr bwMode="auto">
              <a:xfrm>
                <a:off x="5199" y="1598"/>
                <a:ext cx="120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Unica</a:t>
                </a:r>
              </a:p>
            </p:txBody>
          </p:sp>
          <p:sp>
            <p:nvSpPr>
              <p:cNvPr id="2156" name="Rectangle 44"/>
              <p:cNvSpPr>
                <a:spLocks noChangeArrowheads="1"/>
              </p:cNvSpPr>
              <p:nvPr/>
            </p:nvSpPr>
            <p:spPr bwMode="auto">
              <a:xfrm>
                <a:off x="5319" y="1522"/>
                <a:ext cx="138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Volumen de transporte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Reporte de efectividad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por linea</a:t>
                </a:r>
              </a:p>
            </p:txBody>
          </p:sp>
          <p:sp>
            <p:nvSpPr>
              <p:cNvPr id="2157" name="Rectangle 45"/>
              <p:cNvSpPr>
                <a:spLocks noChangeArrowheads="1"/>
              </p:cNvSpPr>
              <p:nvPr/>
            </p:nvSpPr>
            <p:spPr bwMode="auto">
              <a:xfrm>
                <a:off x="5319" y="1598"/>
                <a:ext cx="138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Reporte de efectividad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por linea</a:t>
                </a:r>
              </a:p>
            </p:txBody>
          </p:sp>
          <p:sp>
            <p:nvSpPr>
              <p:cNvPr id="2158" name="Rectangle 46"/>
              <p:cNvSpPr>
                <a:spLocks noChangeArrowheads="1"/>
              </p:cNvSpPr>
              <p:nvPr/>
            </p:nvSpPr>
            <p:spPr bwMode="auto">
              <a:xfrm>
                <a:off x="5457" y="1522"/>
                <a:ext cx="136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Toma la decisión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Manuel Martinez</a:t>
                </a:r>
              </a:p>
            </p:txBody>
          </p:sp>
          <p:sp>
            <p:nvSpPr>
              <p:cNvPr id="2159" name="Rectangle 47"/>
              <p:cNvSpPr>
                <a:spLocks noChangeArrowheads="1"/>
              </p:cNvSpPr>
              <p:nvPr/>
            </p:nvSpPr>
            <p:spPr bwMode="auto">
              <a:xfrm>
                <a:off x="5457" y="1598"/>
                <a:ext cx="136" cy="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Visitar al transportista</a:t>
                </a:r>
              </a:p>
              <a:p>
                <a:pPr algn="ctr" eaLnBrk="0" hangingPunct="0"/>
                <a:r>
                  <a:rPr lang="es-MX" sz="100">
                    <a:solidFill>
                      <a:schemeClr val="bg1"/>
                    </a:solidFill>
                    <a:latin typeface="Times New Roman" pitchFamily="18" charset="0"/>
                  </a:rPr>
                  <a:t>en sus instalaciones</a:t>
                </a:r>
              </a:p>
            </p:txBody>
          </p:sp>
          <p:grpSp>
            <p:nvGrpSpPr>
              <p:cNvPr id="6" name="Group 48"/>
              <p:cNvGrpSpPr>
                <a:grpSpLocks/>
              </p:cNvGrpSpPr>
              <p:nvPr/>
            </p:nvGrpSpPr>
            <p:grpSpPr bwMode="auto">
              <a:xfrm>
                <a:off x="4732" y="1674"/>
                <a:ext cx="861" cy="303"/>
                <a:chOff x="1064" y="2344"/>
                <a:chExt cx="4400" cy="1208"/>
              </a:xfrm>
            </p:grpSpPr>
            <p:sp>
              <p:nvSpPr>
                <p:cNvPr id="2182" name="Rectangle 49"/>
                <p:cNvSpPr>
                  <a:spLocks noChangeArrowheads="1"/>
                </p:cNvSpPr>
                <p:nvPr/>
              </p:nvSpPr>
              <p:spPr bwMode="auto">
                <a:xfrm>
                  <a:off x="1064" y="2344"/>
                  <a:ext cx="968" cy="2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Definición de numero de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bandas a usar por plataforma</a:t>
                  </a:r>
                </a:p>
              </p:txBody>
            </p:sp>
            <p:sp>
              <p:nvSpPr>
                <p:cNvPr id="2183" name="Rectangle 50"/>
                <p:cNvSpPr>
                  <a:spLocks noChangeArrowheads="1"/>
                </p:cNvSpPr>
                <p:nvPr/>
              </p:nvSpPr>
              <p:spPr bwMode="auto">
                <a:xfrm>
                  <a:off x="1064" y="2616"/>
                  <a:ext cx="968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Selección/Estandarización de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dispositivo para amarre del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producto</a:t>
                  </a:r>
                </a:p>
              </p:txBody>
            </p:sp>
            <p:sp>
              <p:nvSpPr>
                <p:cNvPr id="2184" name="Rectangle 51"/>
                <p:cNvSpPr>
                  <a:spLocks noChangeArrowheads="1"/>
                </p:cNvSpPr>
                <p:nvPr/>
              </p:nvSpPr>
              <p:spPr bwMode="auto">
                <a:xfrm>
                  <a:off x="1064" y="2928"/>
                  <a:ext cx="968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Pruebas de embarque</a:t>
                  </a:r>
                </a:p>
              </p:txBody>
            </p:sp>
            <p:sp>
              <p:nvSpPr>
                <p:cNvPr id="2185" name="Rectangle 52"/>
                <p:cNvSpPr>
                  <a:spLocks noChangeArrowheads="1"/>
                </p:cNvSpPr>
                <p:nvPr/>
              </p:nvSpPr>
              <p:spPr bwMode="auto">
                <a:xfrm>
                  <a:off x="1064" y="3240"/>
                  <a:ext cx="968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Cambios/ajustes</a:t>
                  </a:r>
                </a:p>
              </p:txBody>
            </p:sp>
            <p:sp>
              <p:nvSpPr>
                <p:cNvPr id="2186" name="Rectangle 53"/>
                <p:cNvSpPr>
                  <a:spLocks noChangeArrowheads="1"/>
                </p:cNvSpPr>
                <p:nvPr/>
              </p:nvSpPr>
              <p:spPr bwMode="auto">
                <a:xfrm>
                  <a:off x="2032" y="2344"/>
                  <a:ext cx="272" cy="2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ASTRO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ENT</a:t>
                  </a:r>
                </a:p>
              </p:txBody>
            </p:sp>
            <p:sp>
              <p:nvSpPr>
                <p:cNvPr id="2187" name="Rectangle 54"/>
                <p:cNvSpPr>
                  <a:spLocks noChangeArrowheads="1"/>
                </p:cNvSpPr>
                <p:nvPr/>
              </p:nvSpPr>
              <p:spPr bwMode="auto">
                <a:xfrm>
                  <a:off x="2032" y="2616"/>
                  <a:ext cx="272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ASTRO.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ENT</a:t>
                  </a:r>
                </a:p>
              </p:txBody>
            </p:sp>
            <p:sp>
              <p:nvSpPr>
                <p:cNvPr id="2188" name="Rectangle 55"/>
                <p:cNvSpPr>
                  <a:spLocks noChangeArrowheads="1"/>
                </p:cNvSpPr>
                <p:nvPr/>
              </p:nvSpPr>
              <p:spPr bwMode="auto">
                <a:xfrm>
                  <a:off x="2032" y="2928"/>
                  <a:ext cx="272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ASTRO.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ENT</a:t>
                  </a:r>
                </a:p>
              </p:txBody>
            </p:sp>
            <p:sp>
              <p:nvSpPr>
                <p:cNvPr id="2189" name="Rectangle 56"/>
                <p:cNvSpPr>
                  <a:spLocks noChangeArrowheads="1"/>
                </p:cNvSpPr>
                <p:nvPr/>
              </p:nvSpPr>
              <p:spPr bwMode="auto">
                <a:xfrm>
                  <a:off x="2032" y="3240"/>
                  <a:ext cx="272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ASTRO.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ENT</a:t>
                  </a:r>
                </a:p>
              </p:txBody>
            </p:sp>
            <p:sp>
              <p:nvSpPr>
                <p:cNvPr id="2190" name="Rectangle 57"/>
                <p:cNvSpPr>
                  <a:spLocks noChangeArrowheads="1"/>
                </p:cNvSpPr>
                <p:nvPr/>
              </p:nvSpPr>
              <p:spPr bwMode="auto">
                <a:xfrm>
                  <a:off x="2304" y="2344"/>
                  <a:ext cx="776" cy="2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No de Bandas</a:t>
                  </a:r>
                </a:p>
              </p:txBody>
            </p:sp>
            <p:sp>
              <p:nvSpPr>
                <p:cNvPr id="2191" name="Rectangle 58"/>
                <p:cNvSpPr>
                  <a:spLocks noChangeArrowheads="1"/>
                </p:cNvSpPr>
                <p:nvPr/>
              </p:nvSpPr>
              <p:spPr bwMode="auto">
                <a:xfrm>
                  <a:off x="2304" y="2616"/>
                  <a:ext cx="77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Diseño del dispositivo</a:t>
                  </a:r>
                </a:p>
              </p:txBody>
            </p:sp>
            <p:sp>
              <p:nvSpPr>
                <p:cNvPr id="2192" name="Rectangle 59"/>
                <p:cNvSpPr>
                  <a:spLocks noChangeArrowheads="1"/>
                </p:cNvSpPr>
                <p:nvPr/>
              </p:nvSpPr>
              <p:spPr bwMode="auto">
                <a:xfrm>
                  <a:off x="2304" y="2928"/>
                  <a:ext cx="77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Marcas de bandas en 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material</a:t>
                  </a:r>
                </a:p>
              </p:txBody>
            </p:sp>
            <p:sp>
              <p:nvSpPr>
                <p:cNvPr id="2193" name="Rectangle 60"/>
                <p:cNvSpPr>
                  <a:spLocks noChangeArrowheads="1"/>
                </p:cNvSpPr>
                <p:nvPr/>
              </p:nvSpPr>
              <p:spPr bwMode="auto">
                <a:xfrm>
                  <a:off x="2304" y="3240"/>
                  <a:ext cx="77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Marcas de bandas en 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material</a:t>
                  </a:r>
                </a:p>
              </p:txBody>
            </p:sp>
            <p:sp>
              <p:nvSpPr>
                <p:cNvPr id="2194" name="Rectangle 61"/>
                <p:cNvSpPr>
                  <a:spLocks noChangeArrowheads="1"/>
                </p:cNvSpPr>
                <p:nvPr/>
              </p:nvSpPr>
              <p:spPr bwMode="auto">
                <a:xfrm>
                  <a:off x="3080" y="2344"/>
                  <a:ext cx="368" cy="2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22 Abril</a:t>
                  </a:r>
                </a:p>
              </p:txBody>
            </p:sp>
            <p:sp>
              <p:nvSpPr>
                <p:cNvPr id="2195" name="Rectangle 62"/>
                <p:cNvSpPr>
                  <a:spLocks noChangeArrowheads="1"/>
                </p:cNvSpPr>
                <p:nvPr/>
              </p:nvSpPr>
              <p:spPr bwMode="auto">
                <a:xfrm>
                  <a:off x="3080" y="2616"/>
                  <a:ext cx="368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29 Abril</a:t>
                  </a:r>
                </a:p>
              </p:txBody>
            </p:sp>
            <p:sp>
              <p:nvSpPr>
                <p:cNvPr id="2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3080" y="2928"/>
                  <a:ext cx="368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11 Mayo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Arranque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11 Junio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Fin</a:t>
                  </a:r>
                </a:p>
              </p:txBody>
            </p:sp>
            <p:sp>
              <p:nvSpPr>
                <p:cNvPr id="2197" name="Rectangle 64"/>
                <p:cNvSpPr>
                  <a:spLocks noChangeArrowheads="1"/>
                </p:cNvSpPr>
                <p:nvPr/>
              </p:nvSpPr>
              <p:spPr bwMode="auto">
                <a:xfrm>
                  <a:off x="3080" y="3240"/>
                  <a:ext cx="368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11 Mayo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Arranque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11 Junio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Fin</a:t>
                  </a:r>
                </a:p>
              </p:txBody>
            </p:sp>
            <p:sp>
              <p:nvSpPr>
                <p:cNvPr id="2198" name="Rectangle 65"/>
                <p:cNvSpPr>
                  <a:spLocks noChangeArrowheads="1"/>
                </p:cNvSpPr>
                <p:nvPr/>
              </p:nvSpPr>
              <p:spPr bwMode="auto">
                <a:xfrm>
                  <a:off x="3448" y="2344"/>
                  <a:ext cx="616" cy="2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Unica</a:t>
                  </a:r>
                </a:p>
              </p:txBody>
            </p:sp>
            <p:sp>
              <p:nvSpPr>
                <p:cNvPr id="2199" name="Rectangle 66"/>
                <p:cNvSpPr>
                  <a:spLocks noChangeArrowheads="1"/>
                </p:cNvSpPr>
                <p:nvPr/>
              </p:nvSpPr>
              <p:spPr bwMode="auto">
                <a:xfrm>
                  <a:off x="3448" y="2616"/>
                  <a:ext cx="61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Unica</a:t>
                  </a:r>
                </a:p>
              </p:txBody>
            </p:sp>
            <p:sp>
              <p:nvSpPr>
                <p:cNvPr id="2200" name="Rectangle 67"/>
                <p:cNvSpPr>
                  <a:spLocks noChangeArrowheads="1"/>
                </p:cNvSpPr>
                <p:nvPr/>
              </p:nvSpPr>
              <p:spPr bwMode="auto">
                <a:xfrm>
                  <a:off x="3448" y="2928"/>
                  <a:ext cx="61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Diaria por 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Embarque</a:t>
                  </a:r>
                </a:p>
              </p:txBody>
            </p:sp>
            <p:sp>
              <p:nvSpPr>
                <p:cNvPr id="2201" name="Rectangle 68"/>
                <p:cNvSpPr>
                  <a:spLocks noChangeArrowheads="1"/>
                </p:cNvSpPr>
                <p:nvPr/>
              </p:nvSpPr>
              <p:spPr bwMode="auto">
                <a:xfrm>
                  <a:off x="3448" y="3240"/>
                  <a:ext cx="61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Diario</a:t>
                  </a:r>
                </a:p>
              </p:txBody>
            </p:sp>
            <p:sp>
              <p:nvSpPr>
                <p:cNvPr id="2202" name="Rectangle 69"/>
                <p:cNvSpPr>
                  <a:spLocks noChangeArrowheads="1"/>
                </p:cNvSpPr>
                <p:nvPr/>
              </p:nvSpPr>
              <p:spPr bwMode="auto">
                <a:xfrm>
                  <a:off x="4064" y="2344"/>
                  <a:ext cx="704" cy="2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Experiencia personal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y  transportista</a:t>
                  </a:r>
                </a:p>
              </p:txBody>
            </p:sp>
            <p:sp>
              <p:nvSpPr>
                <p:cNvPr id="2203" name="Rectangle 70"/>
                <p:cNvSpPr>
                  <a:spLocks noChangeArrowheads="1"/>
                </p:cNvSpPr>
                <p:nvPr/>
              </p:nvSpPr>
              <p:spPr bwMode="auto">
                <a:xfrm>
                  <a:off x="4064" y="2616"/>
                  <a:ext cx="704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s-MX" sz="1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04" name="Rectangle 71"/>
                <p:cNvSpPr>
                  <a:spLocks noChangeArrowheads="1"/>
                </p:cNvSpPr>
                <p:nvPr/>
              </p:nvSpPr>
              <p:spPr bwMode="auto">
                <a:xfrm>
                  <a:off x="4064" y="2928"/>
                  <a:ext cx="704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s-MX" sz="1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05" name="Rectangle 72"/>
                <p:cNvSpPr>
                  <a:spLocks noChangeArrowheads="1"/>
                </p:cNvSpPr>
                <p:nvPr/>
              </p:nvSpPr>
              <p:spPr bwMode="auto">
                <a:xfrm>
                  <a:off x="4064" y="3240"/>
                  <a:ext cx="704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s-MX" sz="1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06" name="Rectangle 73"/>
                <p:cNvSpPr>
                  <a:spLocks noChangeArrowheads="1"/>
                </p:cNvSpPr>
                <p:nvPr/>
              </p:nvSpPr>
              <p:spPr bwMode="auto">
                <a:xfrm>
                  <a:off x="4768" y="2344"/>
                  <a:ext cx="696" cy="2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Reprogramar  reunion</a:t>
                  </a:r>
                </a:p>
              </p:txBody>
            </p:sp>
            <p:sp>
              <p:nvSpPr>
                <p:cNvPr id="2207" name="Rectangle 74"/>
                <p:cNvSpPr>
                  <a:spLocks noChangeArrowheads="1"/>
                </p:cNvSpPr>
                <p:nvPr/>
              </p:nvSpPr>
              <p:spPr bwMode="auto">
                <a:xfrm>
                  <a:off x="4768" y="2616"/>
                  <a:ext cx="69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Reprogramar  fecha</a:t>
                  </a:r>
                </a:p>
              </p:txBody>
            </p:sp>
            <p:sp>
              <p:nvSpPr>
                <p:cNvPr id="2208" name="Rectangle 75"/>
                <p:cNvSpPr>
                  <a:spLocks noChangeArrowheads="1"/>
                </p:cNvSpPr>
                <p:nvPr/>
              </p:nvSpPr>
              <p:spPr bwMode="auto">
                <a:xfrm>
                  <a:off x="4768" y="2928"/>
                  <a:ext cx="69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Si el transporte no trae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bandas, el camión se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regresa</a:t>
                  </a:r>
                </a:p>
              </p:txBody>
            </p:sp>
            <p:sp>
              <p:nvSpPr>
                <p:cNvPr id="2209" name="Rectangle 76"/>
                <p:cNvSpPr>
                  <a:spLocks noChangeArrowheads="1"/>
                </p:cNvSpPr>
                <p:nvPr/>
              </p:nvSpPr>
              <p:spPr bwMode="auto">
                <a:xfrm>
                  <a:off x="4768" y="3240"/>
                  <a:ext cx="69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Reportar cambio y 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ajustes al líder del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proyecto</a:t>
                  </a:r>
                </a:p>
              </p:txBody>
            </p:sp>
          </p:grpSp>
          <p:grpSp>
            <p:nvGrpSpPr>
              <p:cNvPr id="7" name="Group 77"/>
              <p:cNvGrpSpPr>
                <a:grpSpLocks/>
              </p:cNvGrpSpPr>
              <p:nvPr/>
            </p:nvGrpSpPr>
            <p:grpSpPr bwMode="auto">
              <a:xfrm>
                <a:off x="5199" y="1977"/>
                <a:ext cx="394" cy="78"/>
                <a:chOff x="3448" y="3552"/>
                <a:chExt cx="2016" cy="312"/>
              </a:xfrm>
            </p:grpSpPr>
            <p:sp>
              <p:nvSpPr>
                <p:cNvPr id="2179" name="Rectangle 78"/>
                <p:cNvSpPr>
                  <a:spLocks noChangeArrowheads="1"/>
                </p:cNvSpPr>
                <p:nvPr/>
              </p:nvSpPr>
              <p:spPr bwMode="auto">
                <a:xfrm>
                  <a:off x="3448" y="3552"/>
                  <a:ext cx="61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Unica</a:t>
                  </a:r>
                </a:p>
              </p:txBody>
            </p:sp>
            <p:sp>
              <p:nvSpPr>
                <p:cNvPr id="2180" name="Rectangle 79"/>
                <p:cNvSpPr>
                  <a:spLocks noChangeArrowheads="1"/>
                </p:cNvSpPr>
                <p:nvPr/>
              </p:nvSpPr>
              <p:spPr bwMode="auto">
                <a:xfrm>
                  <a:off x="4064" y="3552"/>
                  <a:ext cx="704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Manual de ISO 9000</a:t>
                  </a:r>
                </a:p>
              </p:txBody>
            </p:sp>
            <p:sp>
              <p:nvSpPr>
                <p:cNvPr id="2181" name="Rectangle 80"/>
                <p:cNvSpPr>
                  <a:spLocks noChangeArrowheads="1"/>
                </p:cNvSpPr>
                <p:nvPr/>
              </p:nvSpPr>
              <p:spPr bwMode="auto">
                <a:xfrm>
                  <a:off x="4768" y="3552"/>
                  <a:ext cx="69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Notificar a I.M.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desviaciones en la alta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del  procedimiento</a:t>
                  </a:r>
                </a:p>
              </p:txBody>
            </p:sp>
          </p:grpSp>
          <p:grpSp>
            <p:nvGrpSpPr>
              <p:cNvPr id="8" name="Group 81"/>
              <p:cNvGrpSpPr>
                <a:grpSpLocks/>
              </p:cNvGrpSpPr>
              <p:nvPr/>
            </p:nvGrpSpPr>
            <p:grpSpPr bwMode="auto">
              <a:xfrm>
                <a:off x="5199" y="2055"/>
                <a:ext cx="394" cy="78"/>
                <a:chOff x="3448" y="3864"/>
                <a:chExt cx="2016" cy="312"/>
              </a:xfrm>
            </p:grpSpPr>
            <p:sp>
              <p:nvSpPr>
                <p:cNvPr id="2176" name="Rectangle 82"/>
                <p:cNvSpPr>
                  <a:spLocks noChangeArrowheads="1"/>
                </p:cNvSpPr>
                <p:nvPr/>
              </p:nvSpPr>
              <p:spPr bwMode="auto">
                <a:xfrm>
                  <a:off x="3448" y="3864"/>
                  <a:ext cx="61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Unica</a:t>
                  </a:r>
                </a:p>
              </p:txBody>
            </p:sp>
            <p:sp>
              <p:nvSpPr>
                <p:cNvPr id="2177" name="Rectangle 83"/>
                <p:cNvSpPr>
                  <a:spLocks noChangeArrowheads="1"/>
                </p:cNvSpPr>
                <p:nvPr/>
              </p:nvSpPr>
              <p:spPr bwMode="auto">
                <a:xfrm>
                  <a:off x="4064" y="3864"/>
                  <a:ext cx="704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s-MX" sz="1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78" name="Rectangle 84"/>
                <p:cNvSpPr>
                  <a:spLocks noChangeArrowheads="1"/>
                </p:cNvSpPr>
                <p:nvPr/>
              </p:nvSpPr>
              <p:spPr bwMode="auto">
                <a:xfrm>
                  <a:off x="4768" y="3864"/>
                  <a:ext cx="696" cy="3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Si el transporte no trae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bandas, se regresa y se</a:t>
                  </a:r>
                </a:p>
                <a:p>
                  <a:pPr algn="ctr" eaLnBrk="0" hangingPunct="0"/>
                  <a:r>
                    <a:rPr lang="es-MX" sz="100">
                      <a:solidFill>
                        <a:schemeClr val="bg1"/>
                      </a:solidFill>
                      <a:latin typeface="Times New Roman" pitchFamily="18" charset="0"/>
                    </a:rPr>
                    <a:t>avisa a trafico</a:t>
                  </a:r>
                </a:p>
              </p:txBody>
            </p:sp>
          </p:grpSp>
          <p:sp>
            <p:nvSpPr>
              <p:cNvPr id="2163" name="Rectangle 85"/>
              <p:cNvSpPr>
                <a:spLocks noChangeArrowheads="1"/>
              </p:cNvSpPr>
              <p:nvPr/>
            </p:nvSpPr>
            <p:spPr bwMode="auto">
              <a:xfrm>
                <a:off x="4602" y="1425"/>
                <a:ext cx="130" cy="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 b="1">
                    <a:solidFill>
                      <a:schemeClr val="bg1"/>
                    </a:solidFill>
                    <a:latin typeface="Times New Roman" pitchFamily="18" charset="0"/>
                  </a:rPr>
                  <a:t>Estrategia</a:t>
                </a:r>
              </a:p>
            </p:txBody>
          </p:sp>
          <p:sp>
            <p:nvSpPr>
              <p:cNvPr id="2164" name="Rectangle 86"/>
              <p:cNvSpPr>
                <a:spLocks noChangeArrowheads="1"/>
              </p:cNvSpPr>
              <p:nvPr/>
            </p:nvSpPr>
            <p:spPr bwMode="auto">
              <a:xfrm>
                <a:off x="4732" y="1425"/>
                <a:ext cx="190" cy="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 b="1">
                    <a:solidFill>
                      <a:schemeClr val="bg1"/>
                    </a:solidFill>
                    <a:latin typeface="Times New Roman" pitchFamily="18" charset="0"/>
                  </a:rPr>
                  <a:t>Actividad</a:t>
                </a:r>
              </a:p>
            </p:txBody>
          </p:sp>
          <p:sp>
            <p:nvSpPr>
              <p:cNvPr id="2165" name="Rectangle 87"/>
              <p:cNvSpPr>
                <a:spLocks noChangeArrowheads="1"/>
              </p:cNvSpPr>
              <p:nvPr/>
            </p:nvSpPr>
            <p:spPr bwMode="auto">
              <a:xfrm>
                <a:off x="4922" y="1425"/>
                <a:ext cx="52" cy="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 b="1">
                    <a:solidFill>
                      <a:schemeClr val="bg1"/>
                    </a:solidFill>
                    <a:latin typeface="Times New Roman" pitchFamily="18" charset="0"/>
                  </a:rPr>
                  <a:t>Resp.</a:t>
                </a:r>
              </a:p>
            </p:txBody>
          </p:sp>
          <p:sp>
            <p:nvSpPr>
              <p:cNvPr id="2166" name="Rectangle 88"/>
              <p:cNvSpPr>
                <a:spLocks noChangeArrowheads="1"/>
              </p:cNvSpPr>
              <p:nvPr/>
            </p:nvSpPr>
            <p:spPr bwMode="auto">
              <a:xfrm>
                <a:off x="4974" y="1425"/>
                <a:ext cx="153" cy="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s-MX" sz="100" b="1">
                    <a:solidFill>
                      <a:schemeClr val="bg1"/>
                    </a:solidFill>
                    <a:latin typeface="Times New Roman" pitchFamily="18" charset="0"/>
                  </a:rPr>
                  <a:t>Elementos de</a:t>
                </a:r>
              </a:p>
              <a:p>
                <a:pPr algn="ctr" eaLnBrk="0" hangingPunct="0"/>
                <a:r>
                  <a:rPr lang="es-MX" sz="100" b="1">
                    <a:solidFill>
                      <a:schemeClr val="bg1"/>
                    </a:solidFill>
                    <a:latin typeface="Times New Roman" pitchFamily="18" charset="0"/>
                  </a:rPr>
                  <a:t>control</a:t>
                </a:r>
              </a:p>
            </p:txBody>
          </p:sp>
          <p:grpSp>
            <p:nvGrpSpPr>
              <p:cNvPr id="9" name="Group 89"/>
              <p:cNvGrpSpPr>
                <a:grpSpLocks/>
              </p:cNvGrpSpPr>
              <p:nvPr/>
            </p:nvGrpSpPr>
            <p:grpSpPr bwMode="auto">
              <a:xfrm>
                <a:off x="5127" y="1425"/>
                <a:ext cx="192" cy="92"/>
                <a:chOff x="3080" y="1348"/>
                <a:chExt cx="984" cy="368"/>
              </a:xfrm>
            </p:grpSpPr>
            <p:sp>
              <p:nvSpPr>
                <p:cNvPr id="2172" name="Rectangle 90"/>
                <p:cNvSpPr>
                  <a:spLocks noChangeArrowheads="1"/>
                </p:cNvSpPr>
                <p:nvPr/>
              </p:nvSpPr>
              <p:spPr bwMode="auto">
                <a:xfrm>
                  <a:off x="3448" y="1484"/>
                  <a:ext cx="616" cy="2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 b="1">
                      <a:solidFill>
                        <a:schemeClr val="bg1"/>
                      </a:solidFill>
                      <a:latin typeface="Times New Roman" pitchFamily="18" charset="0"/>
                    </a:rPr>
                    <a:t>Frecuencia de</a:t>
                  </a:r>
                </a:p>
                <a:p>
                  <a:pPr algn="ctr" eaLnBrk="0" hangingPunct="0"/>
                  <a:r>
                    <a:rPr lang="es-MX" sz="100" b="1">
                      <a:solidFill>
                        <a:schemeClr val="bg1"/>
                      </a:solidFill>
                      <a:latin typeface="Times New Roman" pitchFamily="18" charset="0"/>
                    </a:rPr>
                    <a:t>Medición</a:t>
                  </a:r>
                </a:p>
              </p:txBody>
            </p:sp>
            <p:grpSp>
              <p:nvGrpSpPr>
                <p:cNvPr id="10" name="Group 91"/>
                <p:cNvGrpSpPr>
                  <a:grpSpLocks/>
                </p:cNvGrpSpPr>
                <p:nvPr/>
              </p:nvGrpSpPr>
              <p:grpSpPr bwMode="auto">
                <a:xfrm>
                  <a:off x="3080" y="1348"/>
                  <a:ext cx="984" cy="368"/>
                  <a:chOff x="3080" y="1348"/>
                  <a:chExt cx="984" cy="368"/>
                </a:xfrm>
              </p:grpSpPr>
              <p:sp>
                <p:nvSpPr>
                  <p:cNvPr id="217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080" y="1484"/>
                    <a:ext cx="368" cy="23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s-MX" sz="100" b="1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Meta</a:t>
                    </a:r>
                  </a:p>
                </p:txBody>
              </p:sp>
              <p:sp>
                <p:nvSpPr>
                  <p:cNvPr id="217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3080" y="1348"/>
                    <a:ext cx="984" cy="13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s-MX" sz="100" b="1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Nivel de Control</a:t>
                    </a:r>
                  </a:p>
                </p:txBody>
              </p:sp>
            </p:grpSp>
          </p:grpSp>
          <p:grpSp>
            <p:nvGrpSpPr>
              <p:cNvPr id="11" name="Group 94"/>
              <p:cNvGrpSpPr>
                <a:grpSpLocks/>
              </p:cNvGrpSpPr>
              <p:nvPr/>
            </p:nvGrpSpPr>
            <p:grpSpPr bwMode="auto">
              <a:xfrm>
                <a:off x="5319" y="1425"/>
                <a:ext cx="272" cy="92"/>
                <a:chOff x="4064" y="1348"/>
                <a:chExt cx="1392" cy="368"/>
              </a:xfrm>
            </p:grpSpPr>
            <p:sp>
              <p:nvSpPr>
                <p:cNvPr id="2169" name="Rectangle 95"/>
                <p:cNvSpPr>
                  <a:spLocks noChangeArrowheads="1"/>
                </p:cNvSpPr>
                <p:nvPr/>
              </p:nvSpPr>
              <p:spPr bwMode="auto">
                <a:xfrm>
                  <a:off x="4064" y="1484"/>
                  <a:ext cx="704" cy="2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 b="1">
                      <a:solidFill>
                        <a:schemeClr val="bg1"/>
                      </a:solidFill>
                      <a:latin typeface="Times New Roman" pitchFamily="18" charset="0"/>
                    </a:rPr>
                    <a:t>Fuente de</a:t>
                  </a:r>
                </a:p>
                <a:p>
                  <a:pPr algn="ctr" eaLnBrk="0" hangingPunct="0"/>
                  <a:r>
                    <a:rPr lang="es-MX" sz="100" b="1">
                      <a:solidFill>
                        <a:schemeClr val="bg1"/>
                      </a:solidFill>
                      <a:latin typeface="Times New Roman" pitchFamily="18" charset="0"/>
                    </a:rPr>
                    <a:t>Información</a:t>
                  </a:r>
                </a:p>
              </p:txBody>
            </p:sp>
            <p:sp>
              <p:nvSpPr>
                <p:cNvPr id="2170" name="Rectangle 96"/>
                <p:cNvSpPr>
                  <a:spLocks noChangeArrowheads="1"/>
                </p:cNvSpPr>
                <p:nvPr/>
              </p:nvSpPr>
              <p:spPr bwMode="auto">
                <a:xfrm>
                  <a:off x="4768" y="1484"/>
                  <a:ext cx="688" cy="2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 b="1">
                      <a:solidFill>
                        <a:schemeClr val="bg1"/>
                      </a:solidFill>
                      <a:latin typeface="Times New Roman" pitchFamily="18" charset="0"/>
                    </a:rPr>
                    <a:t>Acciones</a:t>
                  </a:r>
                </a:p>
                <a:p>
                  <a:pPr algn="ctr" eaLnBrk="0" hangingPunct="0"/>
                  <a:r>
                    <a:rPr lang="es-MX" sz="100" b="1">
                      <a:solidFill>
                        <a:schemeClr val="bg1"/>
                      </a:solidFill>
                      <a:latin typeface="Times New Roman" pitchFamily="18" charset="0"/>
                    </a:rPr>
                    <a:t>Correctivas</a:t>
                  </a:r>
                </a:p>
              </p:txBody>
            </p:sp>
            <p:sp>
              <p:nvSpPr>
                <p:cNvPr id="2171" name="Rectangle 97"/>
                <p:cNvSpPr>
                  <a:spLocks noChangeArrowheads="1"/>
                </p:cNvSpPr>
                <p:nvPr/>
              </p:nvSpPr>
              <p:spPr bwMode="auto">
                <a:xfrm>
                  <a:off x="4064" y="1348"/>
                  <a:ext cx="1392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s-MX" sz="100" b="1">
                      <a:solidFill>
                        <a:schemeClr val="bg1"/>
                      </a:solidFill>
                      <a:latin typeface="Times New Roman" pitchFamily="18" charset="0"/>
                    </a:rPr>
                    <a:t>Método de Control</a:t>
                  </a:r>
                </a:p>
              </p:txBody>
            </p:sp>
          </p:grpSp>
        </p:grpSp>
        <p:sp>
          <p:nvSpPr>
            <p:cNvPr id="2138" name="Line 98"/>
            <p:cNvSpPr>
              <a:spLocks noChangeShapeType="1"/>
            </p:cNvSpPr>
            <p:nvPr/>
          </p:nvSpPr>
          <p:spPr bwMode="auto">
            <a:xfrm flipH="1" flipV="1">
              <a:off x="3788" y="1156"/>
              <a:ext cx="329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39" name="Line 99"/>
            <p:cNvSpPr>
              <a:spLocks noChangeShapeType="1"/>
            </p:cNvSpPr>
            <p:nvPr/>
          </p:nvSpPr>
          <p:spPr bwMode="auto">
            <a:xfrm flipH="1">
              <a:off x="5173" y="1161"/>
              <a:ext cx="0" cy="3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4118" y="1040"/>
            <a:ext cx="718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564" name="Worksheet" r:id="rId3" imgW="4130280" imgH="1782360" progId="Excel.Sheet.8">
                    <p:embed/>
                  </p:oleObj>
                </mc:Choice>
                <mc:Fallback>
                  <p:oleObj name="Worksheet" r:id="rId3" imgW="4130280" imgH="1782360" progId="Excel.Shee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8" y="1040"/>
                          <a:ext cx="718" cy="282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40" name="Line 101"/>
            <p:cNvSpPr>
              <a:spLocks noChangeShapeType="1"/>
            </p:cNvSpPr>
            <p:nvPr/>
          </p:nvSpPr>
          <p:spPr bwMode="auto">
            <a:xfrm flipH="1">
              <a:off x="4836" y="1156"/>
              <a:ext cx="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3532188" y="1722460"/>
            <a:ext cx="1665287" cy="1524000"/>
            <a:chOff x="2905" y="846"/>
            <a:chExt cx="1049" cy="960"/>
          </a:xfrm>
        </p:grpSpPr>
        <p:grpSp>
          <p:nvGrpSpPr>
            <p:cNvPr id="13" name="Group 103"/>
            <p:cNvGrpSpPr>
              <a:grpSpLocks/>
            </p:cNvGrpSpPr>
            <p:nvPr/>
          </p:nvGrpSpPr>
          <p:grpSpPr bwMode="auto">
            <a:xfrm>
              <a:off x="2905" y="1182"/>
              <a:ext cx="123" cy="624"/>
              <a:chOff x="3600" y="1152"/>
              <a:chExt cx="144" cy="624"/>
            </a:xfrm>
          </p:grpSpPr>
          <p:sp>
            <p:nvSpPr>
              <p:cNvPr id="2135" name="Line 104"/>
              <p:cNvSpPr>
                <a:spLocks noChangeShapeType="1"/>
              </p:cNvSpPr>
              <p:nvPr/>
            </p:nvSpPr>
            <p:spPr bwMode="auto">
              <a:xfrm flipV="1">
                <a:off x="3600" y="1152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136" name="Line 105"/>
              <p:cNvSpPr>
                <a:spLocks noChangeShapeType="1"/>
              </p:cNvSpPr>
              <p:nvPr/>
            </p:nvSpPr>
            <p:spPr bwMode="auto">
              <a:xfrm>
                <a:off x="3600" y="115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28106" name="Rectangle 106"/>
            <p:cNvSpPr>
              <a:spLocks noChangeAspect="1" noChangeArrowheads="1"/>
            </p:cNvSpPr>
            <p:nvPr/>
          </p:nvSpPr>
          <p:spPr bwMode="auto">
            <a:xfrm>
              <a:off x="3028" y="1079"/>
              <a:ext cx="316" cy="16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_tradnl" sz="5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Metas e Indicadores</a:t>
              </a:r>
            </a:p>
          </p:txBody>
        </p:sp>
        <p:grpSp>
          <p:nvGrpSpPr>
            <p:cNvPr id="14" name="Group 107"/>
            <p:cNvGrpSpPr>
              <a:grpSpLocks/>
            </p:cNvGrpSpPr>
            <p:nvPr/>
          </p:nvGrpSpPr>
          <p:grpSpPr bwMode="auto">
            <a:xfrm>
              <a:off x="3359" y="899"/>
              <a:ext cx="595" cy="516"/>
              <a:chOff x="4133" y="869"/>
              <a:chExt cx="699" cy="516"/>
            </a:xfrm>
          </p:grpSpPr>
          <p:sp>
            <p:nvSpPr>
              <p:cNvPr id="2126" name="Line 108"/>
              <p:cNvSpPr>
                <a:spLocks noChangeAspect="1" noChangeShapeType="1"/>
              </p:cNvSpPr>
              <p:nvPr/>
            </p:nvSpPr>
            <p:spPr bwMode="auto">
              <a:xfrm>
                <a:off x="4133" y="1127"/>
                <a:ext cx="6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127" name="Line 109"/>
              <p:cNvSpPr>
                <a:spLocks noChangeAspect="1" noChangeShapeType="1"/>
              </p:cNvSpPr>
              <p:nvPr/>
            </p:nvSpPr>
            <p:spPr bwMode="auto">
              <a:xfrm flipH="1">
                <a:off x="4249" y="971"/>
                <a:ext cx="117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8110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4249" y="869"/>
                <a:ext cx="233" cy="10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lIns="54000" rIns="54000" anchor="ctr"/>
              <a:lstStyle/>
              <a:p>
                <a:pPr algn="ctr" eaLnBrk="0" hangingPunct="0">
                  <a:defRPr/>
                </a:pPr>
                <a:endParaRPr lang="es-ES_tradnl" sz="500"/>
              </a:p>
            </p:txBody>
          </p:sp>
          <p:sp>
            <p:nvSpPr>
              <p:cNvPr id="2129" name="Line 111"/>
              <p:cNvSpPr>
                <a:spLocks noChangeAspect="1" noChangeShapeType="1"/>
              </p:cNvSpPr>
              <p:nvPr/>
            </p:nvSpPr>
            <p:spPr bwMode="auto">
              <a:xfrm flipH="1">
                <a:off x="4560" y="971"/>
                <a:ext cx="117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8112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4559" y="869"/>
                <a:ext cx="234" cy="10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lIns="54000" rIns="54000" anchor="ctr"/>
              <a:lstStyle/>
              <a:p>
                <a:pPr algn="ctr" eaLnBrk="0" hangingPunct="0">
                  <a:defRPr/>
                </a:pPr>
                <a:endParaRPr lang="es-ES_tradnl" sz="500"/>
              </a:p>
            </p:txBody>
          </p:sp>
          <p:sp>
            <p:nvSpPr>
              <p:cNvPr id="2131" name="Line 1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49" y="1127"/>
                <a:ext cx="117" cy="1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8114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4249" y="1282"/>
                <a:ext cx="233" cy="10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lIns="54000" rIns="54000" anchor="ctr"/>
              <a:lstStyle/>
              <a:p>
                <a:pPr algn="ctr" eaLnBrk="0" hangingPunct="0">
                  <a:defRPr/>
                </a:pPr>
                <a:endParaRPr lang="es-ES_tradnl" sz="500"/>
              </a:p>
            </p:txBody>
          </p:sp>
          <p:sp>
            <p:nvSpPr>
              <p:cNvPr id="2133" name="Line 1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560" y="1127"/>
                <a:ext cx="117" cy="1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8116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4559" y="1282"/>
                <a:ext cx="234" cy="10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lIns="54000" rIns="54000" anchor="ctr"/>
              <a:lstStyle/>
              <a:p>
                <a:pPr algn="ctr" eaLnBrk="0" hangingPunct="0">
                  <a:defRPr/>
                </a:pPr>
                <a:endParaRPr lang="es-ES_tradnl" sz="500"/>
              </a:p>
            </p:txBody>
          </p:sp>
        </p:grpSp>
        <p:sp>
          <p:nvSpPr>
            <p:cNvPr id="128117" name="Rectangle 117"/>
            <p:cNvSpPr>
              <a:spLocks noChangeAspect="1" noChangeArrowheads="1"/>
            </p:cNvSpPr>
            <p:nvPr/>
          </p:nvSpPr>
          <p:spPr bwMode="auto">
            <a:xfrm>
              <a:off x="3028" y="846"/>
              <a:ext cx="316" cy="164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_tradnl" sz="500" b="1">
                  <a:latin typeface="Tahoma" pitchFamily="34" charset="0"/>
                </a:rPr>
                <a:t>Objetivo</a:t>
              </a:r>
            </a:p>
          </p:txBody>
        </p:sp>
        <p:sp>
          <p:nvSpPr>
            <p:cNvPr id="128118" name="Rectangle 118"/>
            <p:cNvSpPr>
              <a:spLocks noChangeAspect="1" noChangeArrowheads="1"/>
            </p:cNvSpPr>
            <p:nvPr/>
          </p:nvSpPr>
          <p:spPr bwMode="auto">
            <a:xfrm>
              <a:off x="3028" y="1312"/>
              <a:ext cx="316" cy="1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_tradnl" sz="5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Estrategias Específicas</a:t>
              </a:r>
            </a:p>
          </p:txBody>
        </p:sp>
      </p:grpSp>
      <p:grpSp>
        <p:nvGrpSpPr>
          <p:cNvPr id="15" name="Group 119"/>
          <p:cNvGrpSpPr>
            <a:grpSpLocks/>
          </p:cNvGrpSpPr>
          <p:nvPr/>
        </p:nvGrpSpPr>
        <p:grpSpPr bwMode="auto">
          <a:xfrm>
            <a:off x="2730500" y="3092473"/>
            <a:ext cx="3429000" cy="2047875"/>
            <a:chOff x="3072" y="1679"/>
            <a:chExt cx="2352" cy="1290"/>
          </a:xfrm>
        </p:grpSpPr>
        <p:sp>
          <p:nvSpPr>
            <p:cNvPr id="2108" name="Line 120"/>
            <p:cNvSpPr>
              <a:spLocks noChangeAspect="1" noChangeShapeType="1"/>
            </p:cNvSpPr>
            <p:nvPr/>
          </p:nvSpPr>
          <p:spPr bwMode="auto">
            <a:xfrm flipH="1">
              <a:off x="3348" y="1971"/>
              <a:ext cx="246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09" name="Line 121"/>
            <p:cNvSpPr>
              <a:spLocks noChangeAspect="1" noChangeShapeType="1"/>
            </p:cNvSpPr>
            <p:nvPr/>
          </p:nvSpPr>
          <p:spPr bwMode="auto">
            <a:xfrm flipH="1">
              <a:off x="4134" y="1971"/>
              <a:ext cx="245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10" name="Line 122"/>
            <p:cNvSpPr>
              <a:spLocks noChangeAspect="1" noChangeShapeType="1"/>
            </p:cNvSpPr>
            <p:nvPr/>
          </p:nvSpPr>
          <p:spPr bwMode="auto">
            <a:xfrm flipH="1" flipV="1">
              <a:off x="3348" y="2340"/>
              <a:ext cx="246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11" name="Line 123"/>
            <p:cNvSpPr>
              <a:spLocks noChangeAspect="1" noChangeShapeType="1"/>
            </p:cNvSpPr>
            <p:nvPr/>
          </p:nvSpPr>
          <p:spPr bwMode="auto">
            <a:xfrm flipH="1" flipV="1">
              <a:off x="4134" y="2340"/>
              <a:ext cx="245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12" name="Line 124"/>
            <p:cNvSpPr>
              <a:spLocks noChangeAspect="1" noChangeShapeType="1"/>
            </p:cNvSpPr>
            <p:nvPr/>
          </p:nvSpPr>
          <p:spPr bwMode="auto">
            <a:xfrm flipH="1">
              <a:off x="3072" y="2340"/>
              <a:ext cx="1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28125" name="Rectangle 125"/>
            <p:cNvSpPr>
              <a:spLocks noChangeAspect="1" noChangeArrowheads="1"/>
            </p:cNvSpPr>
            <p:nvPr/>
          </p:nvSpPr>
          <p:spPr bwMode="auto">
            <a:xfrm>
              <a:off x="3359" y="1679"/>
              <a:ext cx="523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_tradnl" sz="900" b="1"/>
                <a:t>Parámetro 1</a:t>
              </a:r>
            </a:p>
          </p:txBody>
        </p:sp>
        <p:sp>
          <p:nvSpPr>
            <p:cNvPr id="128126" name="Rectangle 126"/>
            <p:cNvSpPr>
              <a:spLocks noChangeAspect="1" noChangeArrowheads="1"/>
            </p:cNvSpPr>
            <p:nvPr/>
          </p:nvSpPr>
          <p:spPr bwMode="auto">
            <a:xfrm>
              <a:off x="4103" y="1680"/>
              <a:ext cx="522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_tradnl" sz="900" b="1"/>
                <a:t>Parámetro 2</a:t>
              </a:r>
              <a:endParaRPr lang="es-ES_tradnl" sz="1400" b="1"/>
            </a:p>
          </p:txBody>
        </p:sp>
        <p:sp>
          <p:nvSpPr>
            <p:cNvPr id="128127" name="Rectangle 127"/>
            <p:cNvSpPr>
              <a:spLocks noChangeAspect="1" noChangeArrowheads="1"/>
            </p:cNvSpPr>
            <p:nvPr/>
          </p:nvSpPr>
          <p:spPr bwMode="auto">
            <a:xfrm>
              <a:off x="3347" y="2632"/>
              <a:ext cx="523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_tradnl" sz="900" b="1"/>
                <a:t>Parámetro 4</a:t>
              </a:r>
              <a:endParaRPr lang="es-ES_tradnl" sz="1400" b="1"/>
            </a:p>
          </p:txBody>
        </p:sp>
        <p:sp>
          <p:nvSpPr>
            <p:cNvPr id="128128" name="Rectangle 128"/>
            <p:cNvSpPr>
              <a:spLocks noChangeAspect="1" noChangeArrowheads="1"/>
            </p:cNvSpPr>
            <p:nvPr/>
          </p:nvSpPr>
          <p:spPr bwMode="auto">
            <a:xfrm>
              <a:off x="4134" y="2632"/>
              <a:ext cx="525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_tradnl" sz="900" b="1"/>
                <a:t>Parámetro 5</a:t>
              </a:r>
              <a:endParaRPr lang="es-ES_tradnl" sz="1400" b="1"/>
            </a:p>
          </p:txBody>
        </p:sp>
        <p:sp>
          <p:nvSpPr>
            <p:cNvPr id="2117" name="Line 129"/>
            <p:cNvSpPr>
              <a:spLocks noChangeAspect="1" noChangeShapeType="1"/>
            </p:cNvSpPr>
            <p:nvPr/>
          </p:nvSpPr>
          <p:spPr bwMode="auto">
            <a:xfrm flipH="1">
              <a:off x="4902" y="1971"/>
              <a:ext cx="245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18" name="Line 130"/>
            <p:cNvSpPr>
              <a:spLocks noChangeAspect="1" noChangeShapeType="1"/>
            </p:cNvSpPr>
            <p:nvPr/>
          </p:nvSpPr>
          <p:spPr bwMode="auto">
            <a:xfrm flipH="1" flipV="1">
              <a:off x="4902" y="2340"/>
              <a:ext cx="245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28131" name="Rectangle 131"/>
            <p:cNvSpPr>
              <a:spLocks noChangeAspect="1" noChangeArrowheads="1"/>
            </p:cNvSpPr>
            <p:nvPr/>
          </p:nvSpPr>
          <p:spPr bwMode="auto">
            <a:xfrm>
              <a:off x="4871" y="1680"/>
              <a:ext cx="523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_tradnl" sz="900" b="1"/>
                <a:t>Parámetro 3</a:t>
              </a:r>
              <a:endParaRPr lang="es-ES_tradnl" sz="1400" b="1"/>
            </a:p>
          </p:txBody>
        </p:sp>
        <p:sp>
          <p:nvSpPr>
            <p:cNvPr id="128132" name="Rectangle 132"/>
            <p:cNvSpPr>
              <a:spLocks noChangeAspect="1" noChangeArrowheads="1"/>
            </p:cNvSpPr>
            <p:nvPr/>
          </p:nvSpPr>
          <p:spPr bwMode="auto">
            <a:xfrm>
              <a:off x="4902" y="2632"/>
              <a:ext cx="522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ES_tradnl" sz="900" b="1"/>
                <a:t>Parámetro 6</a:t>
              </a:r>
              <a:endParaRPr lang="es-ES_tradnl" sz="1400" b="1"/>
            </a:p>
          </p:txBody>
        </p:sp>
      </p:grpSp>
      <p:grpSp>
        <p:nvGrpSpPr>
          <p:cNvPr id="16" name="Group 133"/>
          <p:cNvGrpSpPr>
            <a:grpSpLocks/>
          </p:cNvGrpSpPr>
          <p:nvPr/>
        </p:nvGrpSpPr>
        <p:grpSpPr bwMode="auto">
          <a:xfrm>
            <a:off x="3149600" y="3044848"/>
            <a:ext cx="762000" cy="615950"/>
            <a:chOff x="2664" y="1679"/>
            <a:chExt cx="480" cy="388"/>
          </a:xfrm>
        </p:grpSpPr>
        <p:sp>
          <p:nvSpPr>
            <p:cNvPr id="128134" name="Rectangle 134"/>
            <p:cNvSpPr>
              <a:spLocks noChangeArrowheads="1"/>
            </p:cNvSpPr>
            <p:nvPr/>
          </p:nvSpPr>
          <p:spPr bwMode="auto">
            <a:xfrm rot="-5400000">
              <a:off x="2806" y="1537"/>
              <a:ext cx="196" cy="480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128135" name="Rectangle 135"/>
            <p:cNvSpPr>
              <a:spLocks noChangeArrowheads="1"/>
            </p:cNvSpPr>
            <p:nvPr/>
          </p:nvSpPr>
          <p:spPr bwMode="auto">
            <a:xfrm rot="-5400000">
              <a:off x="2806" y="1729"/>
              <a:ext cx="196" cy="480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s-MX"/>
            </a:p>
          </p:txBody>
        </p:sp>
      </p:grpSp>
      <p:sp>
        <p:nvSpPr>
          <p:cNvPr id="2056" name="Text Box 136"/>
          <p:cNvSpPr txBox="1">
            <a:spLocks noChangeArrowheads="1"/>
          </p:cNvSpPr>
          <p:nvPr/>
        </p:nvSpPr>
        <p:spPr bwMode="auto">
          <a:xfrm>
            <a:off x="5400675" y="1822473"/>
            <a:ext cx="12430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MX" sz="900"/>
              <a:t>PLAN DE TRABAJO</a:t>
            </a:r>
          </a:p>
        </p:txBody>
      </p:sp>
      <p:sp>
        <p:nvSpPr>
          <p:cNvPr id="2057" name="Text Box 137"/>
          <p:cNvSpPr txBox="1">
            <a:spLocks noChangeArrowheads="1"/>
          </p:cNvSpPr>
          <p:nvPr/>
        </p:nvSpPr>
        <p:spPr bwMode="auto">
          <a:xfrm>
            <a:off x="6286500" y="3770335"/>
            <a:ext cx="17303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MX" sz="900"/>
              <a:t>DOCUMENTO DE CONTROL</a:t>
            </a:r>
          </a:p>
        </p:txBody>
      </p:sp>
      <p:sp>
        <p:nvSpPr>
          <p:cNvPr id="128138" name="Rectangle 138"/>
          <p:cNvSpPr>
            <a:spLocks noChangeAspect="1" noChangeArrowheads="1"/>
          </p:cNvSpPr>
          <p:nvPr/>
        </p:nvSpPr>
        <p:spPr bwMode="auto">
          <a:xfrm>
            <a:off x="1625600" y="2974998"/>
            <a:ext cx="1104900" cy="604837"/>
          </a:xfrm>
          <a:prstGeom prst="rect">
            <a:avLst/>
          </a:prstGeom>
          <a:gradFill rotWithShape="0">
            <a:gsLst>
              <a:gs pos="0">
                <a:srgbClr val="339933"/>
              </a:gs>
              <a:gs pos="100000">
                <a:srgbClr val="339933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s-ES_tradnl" sz="1400" b="1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28139" name="Rectangle 139"/>
          <p:cNvSpPr>
            <a:spLocks noChangeAspect="1" noChangeArrowheads="1"/>
          </p:cNvSpPr>
          <p:nvPr/>
        </p:nvSpPr>
        <p:spPr bwMode="auto">
          <a:xfrm>
            <a:off x="1625600" y="3808435"/>
            <a:ext cx="1104900" cy="63817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s-ES_tradnl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Indicadores y Metas</a:t>
            </a:r>
            <a:endParaRPr lang="es-ES_tradnl" sz="1300" b="1"/>
          </a:p>
        </p:txBody>
      </p:sp>
      <p:sp>
        <p:nvSpPr>
          <p:cNvPr id="128140" name="Rectangle 140"/>
          <p:cNvSpPr>
            <a:spLocks noChangeAspect="1" noChangeArrowheads="1"/>
          </p:cNvSpPr>
          <p:nvPr/>
        </p:nvSpPr>
        <p:spPr bwMode="auto">
          <a:xfrm>
            <a:off x="1625600" y="4694260"/>
            <a:ext cx="1104900" cy="6381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s-ES_tradnl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Estrategias Generales </a:t>
            </a:r>
          </a:p>
        </p:txBody>
      </p: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76200" y="1022373"/>
            <a:ext cx="3733800" cy="5621338"/>
            <a:chOff x="0" y="693"/>
            <a:chExt cx="2208" cy="3541"/>
          </a:xfrm>
        </p:grpSpPr>
        <p:sp>
          <p:nvSpPr>
            <p:cNvPr id="2100" name="Text Box 142"/>
            <p:cNvSpPr txBox="1">
              <a:spLocks noChangeArrowheads="1"/>
            </p:cNvSpPr>
            <p:nvPr/>
          </p:nvSpPr>
          <p:spPr bwMode="auto">
            <a:xfrm>
              <a:off x="1104" y="693"/>
              <a:ext cx="1104" cy="6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200" b="1" dirty="0"/>
                <a:t>Es un resultado que se desea o necesita lograr dentro de un periodo de tiempo específico</a:t>
              </a:r>
            </a:p>
          </p:txBody>
        </p:sp>
        <p:sp>
          <p:nvSpPr>
            <p:cNvPr id="2101" name="Text Box 143"/>
            <p:cNvSpPr txBox="1">
              <a:spLocks noChangeArrowheads="1"/>
            </p:cNvSpPr>
            <p:nvPr/>
          </p:nvSpPr>
          <p:spPr bwMode="auto">
            <a:xfrm>
              <a:off x="0" y="3360"/>
              <a:ext cx="912" cy="4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000" b="1"/>
                <a:t>La Forma en que  cada uno de nosotros percibimos el avance del Objetivo </a:t>
              </a:r>
              <a:endParaRPr lang="es-ES_tradnl" sz="1200" b="1"/>
            </a:p>
          </p:txBody>
        </p:sp>
        <p:sp>
          <p:nvSpPr>
            <p:cNvPr id="2102" name="Freeform 144"/>
            <p:cNvSpPr>
              <a:spLocks/>
            </p:cNvSpPr>
            <p:nvPr/>
          </p:nvSpPr>
          <p:spPr bwMode="auto">
            <a:xfrm>
              <a:off x="816" y="960"/>
              <a:ext cx="288" cy="960"/>
            </a:xfrm>
            <a:custGeom>
              <a:avLst/>
              <a:gdLst>
                <a:gd name="T0" fmla="*/ 288 w 288"/>
                <a:gd name="T1" fmla="*/ 0 h 960"/>
                <a:gd name="T2" fmla="*/ 0 w 288"/>
                <a:gd name="T3" fmla="*/ 336 h 960"/>
                <a:gd name="T4" fmla="*/ 144 w 288"/>
                <a:gd name="T5" fmla="*/ 960 h 960"/>
                <a:gd name="T6" fmla="*/ 0 60000 65536"/>
                <a:gd name="T7" fmla="*/ 0 60000 65536"/>
                <a:gd name="T8" fmla="*/ 0 60000 65536"/>
                <a:gd name="T9" fmla="*/ 0 w 288"/>
                <a:gd name="T10" fmla="*/ 0 h 960"/>
                <a:gd name="T11" fmla="*/ 288 w 288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960">
                  <a:moveTo>
                    <a:pt x="288" y="0"/>
                  </a:moveTo>
                  <a:lnTo>
                    <a:pt x="0" y="336"/>
                  </a:lnTo>
                  <a:lnTo>
                    <a:pt x="144" y="960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03" name="Freeform 145"/>
            <p:cNvSpPr>
              <a:spLocks/>
            </p:cNvSpPr>
            <p:nvPr/>
          </p:nvSpPr>
          <p:spPr bwMode="auto">
            <a:xfrm>
              <a:off x="144" y="2640"/>
              <a:ext cx="816" cy="768"/>
            </a:xfrm>
            <a:custGeom>
              <a:avLst/>
              <a:gdLst>
                <a:gd name="T0" fmla="*/ 816 w 816"/>
                <a:gd name="T1" fmla="*/ 0 h 768"/>
                <a:gd name="T2" fmla="*/ 240 w 816"/>
                <a:gd name="T3" fmla="*/ 288 h 768"/>
                <a:gd name="T4" fmla="*/ 0 w 816"/>
                <a:gd name="T5" fmla="*/ 768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816" y="0"/>
                  </a:moveTo>
                  <a:lnTo>
                    <a:pt x="240" y="288"/>
                  </a:lnTo>
                  <a:lnTo>
                    <a:pt x="0" y="768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04" name="Text Box 146"/>
            <p:cNvSpPr txBox="1">
              <a:spLocks noChangeArrowheads="1"/>
            </p:cNvSpPr>
            <p:nvPr/>
          </p:nvSpPr>
          <p:spPr bwMode="auto">
            <a:xfrm>
              <a:off x="480" y="3888"/>
              <a:ext cx="1200" cy="3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200" b="1"/>
                <a:t>     </a:t>
              </a:r>
              <a:r>
                <a:rPr lang="es-ES_tradnl" sz="1000" b="1"/>
                <a:t>Son las Guías de acción   </a:t>
              </a:r>
            </a:p>
            <a:p>
              <a:pPr defTabSz="762000" eaLnBrk="0" hangingPunct="0">
                <a:spcBef>
                  <a:spcPct val="50000"/>
                </a:spcBef>
              </a:pPr>
              <a:r>
                <a:rPr lang="es-ES_tradnl" sz="1000" b="1"/>
                <a:t>de la  Empresa</a:t>
              </a:r>
              <a:r>
                <a:rPr lang="es-ES_tradnl" sz="1200" b="1"/>
                <a:t> </a:t>
              </a:r>
            </a:p>
          </p:txBody>
        </p:sp>
        <p:sp>
          <p:nvSpPr>
            <p:cNvPr id="2105" name="Freeform 147"/>
            <p:cNvSpPr>
              <a:spLocks/>
            </p:cNvSpPr>
            <p:nvPr/>
          </p:nvSpPr>
          <p:spPr bwMode="auto">
            <a:xfrm>
              <a:off x="1488" y="3312"/>
              <a:ext cx="144" cy="672"/>
            </a:xfrm>
            <a:custGeom>
              <a:avLst/>
              <a:gdLst>
                <a:gd name="T0" fmla="*/ 0 w 144"/>
                <a:gd name="T1" fmla="*/ 672 h 672"/>
                <a:gd name="T2" fmla="*/ 144 w 144"/>
                <a:gd name="T3" fmla="*/ 528 h 672"/>
                <a:gd name="T4" fmla="*/ 96 w 144"/>
                <a:gd name="T5" fmla="*/ 0 h 672"/>
                <a:gd name="T6" fmla="*/ 0 60000 65536"/>
                <a:gd name="T7" fmla="*/ 0 60000 65536"/>
                <a:gd name="T8" fmla="*/ 0 60000 65536"/>
                <a:gd name="T9" fmla="*/ 0 w 144"/>
                <a:gd name="T10" fmla="*/ 0 h 672"/>
                <a:gd name="T11" fmla="*/ 144 w 144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672">
                  <a:moveTo>
                    <a:pt x="0" y="672"/>
                  </a:moveTo>
                  <a:lnTo>
                    <a:pt x="144" y="528"/>
                  </a:lnTo>
                  <a:lnTo>
                    <a:pt x="96" y="0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2062" name="Rectangle 148"/>
          <p:cNvSpPr>
            <a:spLocks noChangeArrowheads="1"/>
          </p:cNvSpPr>
          <p:nvPr/>
        </p:nvSpPr>
        <p:spPr bwMode="auto">
          <a:xfrm>
            <a:off x="6019800" y="989035"/>
            <a:ext cx="3124200" cy="1038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b="1">
                <a:latin typeface="Trebuchet MS" pitchFamily="34" charset="0"/>
              </a:rPr>
              <a:t>Es una herramienta que nos permite  proyectar  las actividades  en el tiempo, y  tener una idea más clara de en cuanto tiempo total terminare todas mis actividades.</a:t>
            </a:r>
            <a:endParaRPr lang="en-US" sz="1200" b="1">
              <a:latin typeface="Trebuchet MS" pitchFamily="34" charset="0"/>
            </a:endParaRPr>
          </a:p>
        </p:txBody>
      </p:sp>
      <p:sp>
        <p:nvSpPr>
          <p:cNvPr id="2063" name="Text Box 149"/>
          <p:cNvSpPr txBox="1">
            <a:spLocks noChangeArrowheads="1"/>
          </p:cNvSpPr>
          <p:nvPr/>
        </p:nvSpPr>
        <p:spPr bwMode="auto">
          <a:xfrm>
            <a:off x="6096000" y="4113235"/>
            <a:ext cx="281940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b="1">
                <a:latin typeface="Trebuchet MS" pitchFamily="34" charset="0"/>
              </a:rPr>
              <a:t>El documento de control nos sirve para asegurar que las actividades de nuestro plan de trabajo</a:t>
            </a:r>
          </a:p>
        </p:txBody>
      </p:sp>
      <p:sp>
        <p:nvSpPr>
          <p:cNvPr id="135" name="134 Rectángulo redondeado"/>
          <p:cNvSpPr/>
          <p:nvPr/>
        </p:nvSpPr>
        <p:spPr>
          <a:xfrm>
            <a:off x="72008" y="-35429"/>
            <a:ext cx="4283968" cy="864096"/>
          </a:xfrm>
          <a:prstGeom prst="roundRect">
            <a:avLst/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sz="2000" dirty="0"/>
          </a:p>
        </p:txBody>
      </p:sp>
      <p:sp>
        <p:nvSpPr>
          <p:cNvPr id="134" name="2 Marcador de contenido"/>
          <p:cNvSpPr txBox="1">
            <a:spLocks/>
          </p:cNvSpPr>
          <p:nvPr/>
        </p:nvSpPr>
        <p:spPr>
          <a:xfrm>
            <a:off x="251520" y="0"/>
            <a:ext cx="3711356" cy="8286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Hoshin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Kanri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914400" y="11430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spcBef>
                <a:spcPct val="20000"/>
              </a:spcBef>
              <a:buClr>
                <a:srgbClr val="800000"/>
              </a:buClr>
              <a:buFont typeface="Wingdings 2" pitchFamily="18" charset="2"/>
              <a:buChar char=""/>
            </a:pPr>
            <a:r>
              <a:rPr lang="es-ES"/>
              <a:t>Focalización de la organización en objetivos críticos y concretos para cada área</a:t>
            </a:r>
            <a:endParaRPr lang="es-MX"/>
          </a:p>
          <a:p>
            <a:pPr marL="228600" indent="-228600" algn="just">
              <a:spcBef>
                <a:spcPct val="20000"/>
              </a:spcBef>
              <a:buClr>
                <a:srgbClr val="800000"/>
              </a:buClr>
              <a:buFont typeface="Wingdings 2" pitchFamily="18" charset="2"/>
              <a:buChar char=""/>
            </a:pPr>
            <a:endParaRPr lang="es-MX"/>
          </a:p>
          <a:p>
            <a:pPr marL="228600" indent="-228600" algn="just">
              <a:spcBef>
                <a:spcPct val="20000"/>
              </a:spcBef>
              <a:buClr>
                <a:srgbClr val="800000"/>
              </a:buClr>
              <a:buFont typeface="Wingdings 2" pitchFamily="18" charset="2"/>
              <a:buChar char=""/>
            </a:pPr>
            <a:r>
              <a:rPr lang="es-ES"/>
              <a:t>Organización alineada a objetivos del negocio (objetivos comunes)</a:t>
            </a:r>
            <a:endParaRPr lang="es-MX"/>
          </a:p>
          <a:p>
            <a:pPr marL="228600" indent="-228600" algn="just">
              <a:spcBef>
                <a:spcPct val="20000"/>
              </a:spcBef>
              <a:buClr>
                <a:srgbClr val="800000"/>
              </a:buClr>
              <a:buFont typeface="Wingdings 2" pitchFamily="18" charset="2"/>
              <a:buChar char=""/>
            </a:pPr>
            <a:endParaRPr lang="es-MX"/>
          </a:p>
          <a:p>
            <a:pPr marL="228600" indent="-228600" algn="just">
              <a:spcBef>
                <a:spcPct val="20000"/>
              </a:spcBef>
              <a:buClr>
                <a:srgbClr val="800000"/>
              </a:buClr>
              <a:buFont typeface="Wingdings 2" pitchFamily="18" charset="2"/>
              <a:buChar char=""/>
            </a:pPr>
            <a:r>
              <a:rPr lang="es-ES"/>
              <a:t>Asegurar un seguimiento y control más estrecho de los procesos e  indicadores clave del negocio</a:t>
            </a:r>
          </a:p>
          <a:p>
            <a:pPr marL="228600" indent="-228600" algn="just">
              <a:spcBef>
                <a:spcPct val="20000"/>
              </a:spcBef>
              <a:buClr>
                <a:srgbClr val="800000"/>
              </a:buClr>
              <a:buFont typeface="Wingdings 2" pitchFamily="18" charset="2"/>
              <a:buChar char=""/>
            </a:pPr>
            <a:endParaRPr lang="es-ES"/>
          </a:p>
          <a:p>
            <a:pPr marL="228600" indent="-228600" algn="just">
              <a:spcBef>
                <a:spcPct val="20000"/>
              </a:spcBef>
              <a:buClr>
                <a:srgbClr val="800000"/>
              </a:buClr>
              <a:buFont typeface="Wingdings 2" pitchFamily="18" charset="2"/>
              <a:buChar char=""/>
            </a:pPr>
            <a:r>
              <a:rPr lang="es-ES"/>
              <a:t>Detección y aprovechamiento inmediato de áreas de oportunidad (Beneficios tangibles)</a:t>
            </a:r>
          </a:p>
          <a:p>
            <a:pPr marL="228600" indent="-228600" algn="just">
              <a:spcBef>
                <a:spcPct val="20000"/>
              </a:spcBef>
              <a:buClr>
                <a:srgbClr val="800000"/>
              </a:buClr>
              <a:buFont typeface="Wingdings 2" pitchFamily="18" charset="2"/>
              <a:buChar char=""/>
            </a:pPr>
            <a:endParaRPr lang="es-ES"/>
          </a:p>
          <a:p>
            <a:pPr marL="228600" indent="-228600" algn="just">
              <a:spcBef>
                <a:spcPct val="20000"/>
              </a:spcBef>
              <a:buClr>
                <a:srgbClr val="800000"/>
              </a:buClr>
              <a:buFont typeface="Wingdings 2" pitchFamily="18" charset="2"/>
              <a:buChar char=""/>
            </a:pPr>
            <a:r>
              <a:rPr lang="es-ES"/>
              <a:t>Se genera un compromiso de toda la Organización por la consecución de los objetivos (Madurez y Desarrollo del Personal)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6413" y="5286381"/>
            <a:ext cx="5565775" cy="1255714"/>
            <a:chOff x="1119" y="3330"/>
            <a:chExt cx="3506" cy="791"/>
          </a:xfrm>
        </p:grpSpPr>
        <p:sp>
          <p:nvSpPr>
            <p:cNvPr id="24582" name="AutoShape 6"/>
            <p:cNvSpPr>
              <a:spLocks noChangeArrowheads="1"/>
            </p:cNvSpPr>
            <p:nvPr/>
          </p:nvSpPr>
          <p:spPr bwMode="auto">
            <a:xfrm>
              <a:off x="1260" y="3330"/>
              <a:ext cx="3264" cy="462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1119" y="3830"/>
              <a:ext cx="3506" cy="29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MX" sz="2400" dirty="0">
                  <a:solidFill>
                    <a:schemeClr val="bg1"/>
                  </a:solidFill>
                  <a:latin typeface="+mj-lt"/>
                </a:rPr>
                <a:t>Implementar una Nueva Cultura de Trabajo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0420" name="Rectangle 7"/>
          <p:cNvSpPr>
            <a:spLocks noChangeArrowheads="1"/>
          </p:cNvSpPr>
          <p:nvPr/>
        </p:nvSpPr>
        <p:spPr bwMode="auto">
          <a:xfrm>
            <a:off x="107950" y="115888"/>
            <a:ext cx="66579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C61E41"/>
                </a:solidFill>
              </a:rPr>
              <a:t>Beneficios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spect="1" noChangeArrowheads="1"/>
          </p:cNvSpPr>
          <p:nvPr/>
        </p:nvSpPr>
        <p:spPr bwMode="auto">
          <a:xfrm>
            <a:off x="457200" y="2016125"/>
            <a:ext cx="1736725" cy="879475"/>
          </a:xfrm>
          <a:prstGeom prst="rect">
            <a:avLst/>
          </a:prstGeom>
          <a:solidFill>
            <a:schemeClr val="bg1"/>
          </a:solidFill>
          <a:ln w="28575">
            <a:solidFill>
              <a:srgbClr val="33CC33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_tradnl" sz="1200" dirty="0"/>
              <a:t>Crecimiento de Negocio</a:t>
            </a:r>
          </a:p>
        </p:txBody>
      </p:sp>
      <p:sp>
        <p:nvSpPr>
          <p:cNvPr id="87044" name="Rectangle 4"/>
          <p:cNvSpPr>
            <a:spLocks noChangeAspect="1" noChangeArrowheads="1"/>
          </p:cNvSpPr>
          <p:nvPr/>
        </p:nvSpPr>
        <p:spPr bwMode="auto">
          <a:xfrm>
            <a:off x="457200" y="3440113"/>
            <a:ext cx="1736725" cy="884237"/>
          </a:xfrm>
          <a:prstGeom prst="rect">
            <a:avLst/>
          </a:prstGeom>
          <a:solidFill>
            <a:schemeClr val="bg1"/>
          </a:solidFill>
          <a:ln w="28575">
            <a:solidFill>
              <a:srgbClr val="FFFF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algn="ctr" eaLnBrk="0" hangingPunct="0">
              <a:defRPr/>
            </a:pPr>
            <a:r>
              <a:rPr lang="es-ES_tradnl" sz="1050" dirty="0">
                <a:latin typeface="Trebuchet MS" pitchFamily="34" charset="0"/>
              </a:rPr>
              <a:t>Ventas</a:t>
            </a:r>
          </a:p>
          <a:p>
            <a:pPr algn="ctr" eaLnBrk="0" hangingPunct="0">
              <a:defRPr/>
            </a:pPr>
            <a:r>
              <a:rPr lang="es-ES_tradnl" sz="1050" dirty="0">
                <a:latin typeface="Trebuchet MS" pitchFamily="34" charset="0"/>
              </a:rPr>
              <a:t>20 % de Incremento</a:t>
            </a:r>
          </a:p>
        </p:txBody>
      </p:sp>
      <p:sp>
        <p:nvSpPr>
          <p:cNvPr id="87045" name="Rectangle 5"/>
          <p:cNvSpPr>
            <a:spLocks noChangeAspect="1" noChangeArrowheads="1"/>
          </p:cNvSpPr>
          <p:nvPr/>
        </p:nvSpPr>
        <p:spPr bwMode="auto">
          <a:xfrm>
            <a:off x="457200" y="4495800"/>
            <a:ext cx="2133600" cy="1676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marL="342900" indent="-342900" algn="just" eaLnBrk="0" hangingPunct="0">
              <a:buFontTx/>
              <a:buChar char="•"/>
              <a:defRPr/>
            </a:pPr>
            <a:r>
              <a:rPr lang="es-ES_tradnl" sz="1400"/>
              <a:t>Aumentar Contribución Marginal</a:t>
            </a:r>
          </a:p>
          <a:p>
            <a:pPr marL="342900" indent="-342900" algn="just" eaLnBrk="0" hangingPunct="0">
              <a:buFontTx/>
              <a:buChar char="•"/>
              <a:defRPr/>
            </a:pPr>
            <a:r>
              <a:rPr lang="es-ES_tradnl" sz="1400"/>
              <a:t>No Incrementar Activos</a:t>
            </a:r>
          </a:p>
        </p:txBody>
      </p:sp>
      <p:sp>
        <p:nvSpPr>
          <p:cNvPr id="87046" name="Line 6"/>
          <p:cNvSpPr>
            <a:spLocks noChangeAspect="1" noChangeShapeType="1"/>
          </p:cNvSpPr>
          <p:nvPr/>
        </p:nvSpPr>
        <p:spPr bwMode="auto">
          <a:xfrm flipH="1">
            <a:off x="3071813" y="2841625"/>
            <a:ext cx="703262" cy="105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7047" name="Line 7"/>
          <p:cNvSpPr>
            <a:spLocks noChangeAspect="1" noChangeShapeType="1"/>
          </p:cNvSpPr>
          <p:nvPr/>
        </p:nvSpPr>
        <p:spPr bwMode="auto">
          <a:xfrm flipH="1">
            <a:off x="5164138" y="2841625"/>
            <a:ext cx="700087" cy="105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7048" name="Line 8"/>
          <p:cNvSpPr>
            <a:spLocks noChangeAspect="1" noChangeShapeType="1"/>
          </p:cNvSpPr>
          <p:nvPr/>
        </p:nvSpPr>
        <p:spPr bwMode="auto">
          <a:xfrm flipH="1" flipV="1">
            <a:off x="3071813" y="3894138"/>
            <a:ext cx="703262" cy="1050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7049" name="Line 9"/>
          <p:cNvSpPr>
            <a:spLocks noChangeAspect="1" noChangeShapeType="1"/>
          </p:cNvSpPr>
          <p:nvPr/>
        </p:nvSpPr>
        <p:spPr bwMode="auto">
          <a:xfrm flipH="1">
            <a:off x="2284413" y="3894138"/>
            <a:ext cx="3582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7050" name="Rectangle 10"/>
          <p:cNvSpPr>
            <a:spLocks noChangeAspect="1" noChangeArrowheads="1"/>
          </p:cNvSpPr>
          <p:nvPr/>
        </p:nvSpPr>
        <p:spPr bwMode="auto">
          <a:xfrm>
            <a:off x="3081338" y="1905000"/>
            <a:ext cx="1490662" cy="1068388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 algn="just" eaLnBrk="0" hangingPunct="0">
              <a:defRPr/>
            </a:pPr>
            <a:r>
              <a:rPr lang="es-ES_tradnl" sz="1000" b="1" dirty="0"/>
              <a:t>Aumentar Capacidad Instalada</a:t>
            </a:r>
          </a:p>
        </p:txBody>
      </p:sp>
      <p:sp>
        <p:nvSpPr>
          <p:cNvPr id="87051" name="Rectangle 11"/>
          <p:cNvSpPr>
            <a:spLocks noChangeAspect="1" noChangeArrowheads="1"/>
          </p:cNvSpPr>
          <p:nvPr/>
        </p:nvSpPr>
        <p:spPr bwMode="auto">
          <a:xfrm>
            <a:off x="5029200" y="1828800"/>
            <a:ext cx="1490663" cy="11445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es-ES_tradnl" sz="1600" b="1">
                <a:latin typeface="Arial" pitchFamily="34" charset="0"/>
              </a:rPr>
              <a:t>Aumentar Ventas de Productos “A”</a:t>
            </a:r>
          </a:p>
        </p:txBody>
      </p:sp>
      <p:sp>
        <p:nvSpPr>
          <p:cNvPr id="87052" name="Rectangle 12"/>
          <p:cNvSpPr>
            <a:spLocks noChangeAspect="1" noChangeArrowheads="1"/>
          </p:cNvSpPr>
          <p:nvPr/>
        </p:nvSpPr>
        <p:spPr bwMode="auto">
          <a:xfrm>
            <a:off x="3106738" y="4827588"/>
            <a:ext cx="1490662" cy="1116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 algn="just" eaLnBrk="0" hangingPunct="0">
              <a:defRPr/>
            </a:pPr>
            <a:r>
              <a:rPr lang="es-ES_tradnl" sz="1000" b="1" dirty="0"/>
              <a:t>Aumentar Ventas de Productos “B”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2705100" y="720725"/>
            <a:ext cx="6493124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Cómo:</a:t>
            </a:r>
          </a:p>
          <a:p>
            <a:pPr eaLnBrk="0" hangingPunct="0"/>
            <a:r>
              <a:rPr lang="es-ES_tradnl" sz="2400" b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¿ Cómo podemos Incrementar las Ventas ?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89725" y="1828800"/>
            <a:ext cx="2301875" cy="3684588"/>
            <a:chOff x="4214" y="1056"/>
            <a:chExt cx="1450" cy="2321"/>
          </a:xfrm>
        </p:grpSpPr>
        <p:sp>
          <p:nvSpPr>
            <p:cNvPr id="87055" name="Rectangle 15"/>
            <p:cNvSpPr>
              <a:spLocks noChangeAspect="1" noChangeArrowheads="1"/>
            </p:cNvSpPr>
            <p:nvPr/>
          </p:nvSpPr>
          <p:spPr bwMode="auto">
            <a:xfrm>
              <a:off x="4224" y="1056"/>
              <a:ext cx="1440" cy="177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marL="190500" indent="-190500" algn="l" eaLnBrk="0" hangingPunct="0">
                <a:buFontTx/>
                <a:buChar char="•"/>
                <a:defRPr/>
              </a:pPr>
              <a:r>
                <a:rPr lang="es-ES_tradnl" sz="2000" b="1">
                  <a:solidFill>
                    <a:schemeClr val="bg1"/>
                  </a:solidFill>
                  <a:latin typeface="Arial" pitchFamily="34" charset="0"/>
                </a:rPr>
                <a:t>Detectar Productos de Mayor Contribución</a:t>
              </a:r>
            </a:p>
            <a:p>
              <a:pPr marL="190500" indent="-190500" algn="l" eaLnBrk="0" hangingPunct="0">
                <a:buFontTx/>
                <a:buChar char="•"/>
                <a:defRPr/>
              </a:pPr>
              <a:r>
                <a:rPr lang="es-ES_tradnl" sz="2000" b="1">
                  <a:solidFill>
                    <a:schemeClr val="bg1"/>
                  </a:solidFill>
                  <a:latin typeface="Arial" pitchFamily="34" charset="0"/>
                </a:rPr>
                <a:t>No Incrementar Cantidad de Instalaciones de Ventas</a:t>
              </a:r>
            </a:p>
          </p:txBody>
        </p:sp>
        <p:sp>
          <p:nvSpPr>
            <p:cNvPr id="28694" name="Text Box 16"/>
            <p:cNvSpPr txBox="1">
              <a:spLocks noChangeArrowheads="1"/>
            </p:cNvSpPr>
            <p:nvPr/>
          </p:nvSpPr>
          <p:spPr bwMode="auto">
            <a:xfrm>
              <a:off x="4214" y="2935"/>
              <a:ext cx="1402" cy="4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s-ES_tradnl" sz="2000" b="1" dirty="0">
                  <a:solidFill>
                    <a:schemeClr val="tx2"/>
                  </a:solidFill>
                  <a:latin typeface="Arial" pitchFamily="34" charset="0"/>
                </a:rPr>
                <a:t>Estrategias Desplegadas</a:t>
              </a:r>
            </a:p>
          </p:txBody>
        </p:sp>
      </p:grp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5943600" y="30480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5943600" y="3429000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4267200" y="30480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4267200" y="4038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609600" y="1295400"/>
            <a:ext cx="160020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b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Qué:</a:t>
            </a:r>
          </a:p>
        </p:txBody>
      </p:sp>
      <p:sp>
        <p:nvSpPr>
          <p:cNvPr id="87062" name="Rectangle 22"/>
          <p:cNvSpPr>
            <a:spLocks noChangeAspect="1" noChangeArrowheads="1"/>
          </p:cNvSpPr>
          <p:nvPr/>
        </p:nvSpPr>
        <p:spPr bwMode="auto">
          <a:xfrm>
            <a:off x="5029200" y="1828800"/>
            <a:ext cx="1490663" cy="1144588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 algn="just" eaLnBrk="0" hangingPunct="0">
              <a:defRPr/>
            </a:pPr>
            <a:r>
              <a:rPr lang="es-ES_tradnl" sz="1000" b="1" dirty="0"/>
              <a:t>Aumentar Ventas de Productos “A”</a:t>
            </a:r>
          </a:p>
        </p:txBody>
      </p:sp>
      <p:sp>
        <p:nvSpPr>
          <p:cNvPr id="28692" name="Line 23"/>
          <p:cNvSpPr>
            <a:spLocks noChangeShapeType="1"/>
          </p:cNvSpPr>
          <p:nvPr/>
        </p:nvSpPr>
        <p:spPr bwMode="auto">
          <a:xfrm>
            <a:off x="2743200" y="1219200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 autoUpdateAnimBg="0"/>
      <p:bldP spid="87044" grpId="0" animBg="1" autoUpdateAnimBg="0"/>
      <p:bldP spid="87045" grpId="0" animBg="1" autoUpdateAnimBg="0"/>
      <p:bldP spid="87046" grpId="0" animBg="1"/>
      <p:bldP spid="87047" grpId="0" animBg="1"/>
      <p:bldP spid="87048" grpId="0" animBg="1"/>
      <p:bldP spid="87049" grpId="0" animBg="1"/>
      <p:bldP spid="87050" grpId="0" animBg="1" autoUpdateAnimBg="0"/>
      <p:bldP spid="87051" grpId="0" animBg="1" autoUpdateAnimBg="0"/>
      <p:bldP spid="87052" grpId="0" animBg="1" autoUpdateAnimBg="0"/>
      <p:bldP spid="87053" grpId="0" animBg="1" autoUpdateAnimBg="0"/>
      <p:bldP spid="87057" grpId="0" animBg="1"/>
      <p:bldP spid="87058" grpId="0" animBg="1"/>
      <p:bldP spid="87059" grpId="0" animBg="1"/>
      <p:bldP spid="87060" grpId="0" animBg="1"/>
      <p:bldP spid="87061" grpId="0" animBg="1" autoUpdateAnimBg="0"/>
      <p:bldP spid="87062" grpId="0" animBg="1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spect="1" noChangeArrowheads="1"/>
          </p:cNvSpPr>
          <p:nvPr/>
        </p:nvSpPr>
        <p:spPr bwMode="auto">
          <a:xfrm>
            <a:off x="500034" y="1500174"/>
            <a:ext cx="1736725" cy="879475"/>
          </a:xfrm>
          <a:prstGeom prst="rect">
            <a:avLst/>
          </a:prstGeom>
          <a:solidFill>
            <a:schemeClr val="bg1"/>
          </a:solidFill>
          <a:ln w="28575">
            <a:solidFill>
              <a:srgbClr val="33CC33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_tradnl" sz="1200" dirty="0"/>
              <a:t>Aumentar Ventas de Producto “A”</a:t>
            </a:r>
          </a:p>
        </p:txBody>
      </p:sp>
      <p:sp>
        <p:nvSpPr>
          <p:cNvPr id="88068" name="Rectangle 4"/>
          <p:cNvSpPr>
            <a:spLocks noChangeAspect="1" noChangeArrowheads="1"/>
          </p:cNvSpPr>
          <p:nvPr/>
        </p:nvSpPr>
        <p:spPr bwMode="auto">
          <a:xfrm>
            <a:off x="457200" y="2647950"/>
            <a:ext cx="1736725" cy="1219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FF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algn="ctr" eaLnBrk="0" hangingPunct="0">
              <a:defRPr/>
            </a:pPr>
            <a:r>
              <a:rPr lang="es-ES_tradnl" sz="1050" dirty="0">
                <a:latin typeface="Trebuchet MS" pitchFamily="34" charset="0"/>
              </a:rPr>
              <a:t>Ventas Productos “A”</a:t>
            </a:r>
          </a:p>
          <a:p>
            <a:pPr algn="ctr" eaLnBrk="0" hangingPunct="0">
              <a:defRPr/>
            </a:pPr>
            <a:r>
              <a:rPr lang="es-ES_tradnl" sz="1050" dirty="0">
                <a:latin typeface="Trebuchet MS" pitchFamily="34" charset="0"/>
              </a:rPr>
              <a:t>50 % de Incremento</a:t>
            </a:r>
          </a:p>
        </p:txBody>
      </p:sp>
      <p:sp>
        <p:nvSpPr>
          <p:cNvPr id="29700" name="Line 5"/>
          <p:cNvSpPr>
            <a:spLocks noChangeAspect="1" noChangeShapeType="1"/>
          </p:cNvSpPr>
          <p:nvPr/>
        </p:nvSpPr>
        <p:spPr bwMode="auto">
          <a:xfrm flipH="1">
            <a:off x="4113213" y="2365375"/>
            <a:ext cx="703262" cy="105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701" name="Line 6"/>
          <p:cNvSpPr>
            <a:spLocks noChangeAspect="1" noChangeShapeType="1"/>
          </p:cNvSpPr>
          <p:nvPr/>
        </p:nvSpPr>
        <p:spPr bwMode="auto">
          <a:xfrm flipH="1" flipV="1">
            <a:off x="4113213" y="3417888"/>
            <a:ext cx="703262" cy="1050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702" name="Line 7"/>
          <p:cNvSpPr>
            <a:spLocks noChangeAspect="1" noChangeShapeType="1"/>
          </p:cNvSpPr>
          <p:nvPr/>
        </p:nvSpPr>
        <p:spPr bwMode="auto">
          <a:xfrm flipH="1">
            <a:off x="2284413" y="3417888"/>
            <a:ext cx="3582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8072" name="Rectangle 8"/>
          <p:cNvSpPr>
            <a:spLocks noChangeAspect="1" noChangeArrowheads="1"/>
          </p:cNvSpPr>
          <p:nvPr/>
        </p:nvSpPr>
        <p:spPr bwMode="auto">
          <a:xfrm>
            <a:off x="4122738" y="1276350"/>
            <a:ext cx="1820862" cy="1220788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 algn="just" eaLnBrk="0" hangingPunct="0">
              <a:defRPr/>
            </a:pPr>
            <a:r>
              <a:rPr lang="es-ES_tradnl" sz="1000" b="1" dirty="0"/>
              <a:t>Hacer Crecer Fuerza de Ventas</a:t>
            </a:r>
          </a:p>
        </p:txBody>
      </p:sp>
      <p:sp>
        <p:nvSpPr>
          <p:cNvPr id="88073" name="Rectangle 9"/>
          <p:cNvSpPr>
            <a:spLocks noChangeAspect="1" noChangeArrowheads="1"/>
          </p:cNvSpPr>
          <p:nvPr/>
        </p:nvSpPr>
        <p:spPr bwMode="auto">
          <a:xfrm>
            <a:off x="4148138" y="4351338"/>
            <a:ext cx="1795462" cy="1344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 algn="just" eaLnBrk="0" hangingPunct="0">
              <a:defRPr/>
            </a:pPr>
            <a:r>
              <a:rPr lang="es-ES_tradnl" sz="1000" b="1" dirty="0"/>
              <a:t>Desarrollar Mercados para Producto “A”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868363" y="838200"/>
            <a:ext cx="6096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>
                <a:solidFill>
                  <a:schemeClr val="tx2"/>
                </a:solidFill>
                <a:latin typeface="Arial" pitchFamily="34" charset="0"/>
              </a:rPr>
              <a:t>¿ Cómo Aumentar Volumen de Ventas de Productos “A” ?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5638800" y="257175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5638800" y="356235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708" name="Rectangle 13"/>
          <p:cNvSpPr>
            <a:spLocks noChangeArrowheads="1"/>
          </p:cNvSpPr>
          <p:nvPr/>
        </p:nvSpPr>
        <p:spPr bwMode="auto">
          <a:xfrm>
            <a:off x="5638800" y="3943350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8078" name="Rectangle 14"/>
          <p:cNvSpPr>
            <a:spLocks noChangeAspect="1" noChangeArrowheads="1"/>
          </p:cNvSpPr>
          <p:nvPr/>
        </p:nvSpPr>
        <p:spPr bwMode="auto">
          <a:xfrm>
            <a:off x="457200" y="3943350"/>
            <a:ext cx="3276600" cy="1828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marL="342900" indent="-342900" algn="just" eaLnBrk="0" hangingPunct="0">
              <a:buFontTx/>
              <a:buChar char="•"/>
              <a:defRPr/>
            </a:pPr>
            <a:r>
              <a:rPr lang="es-ES_tradnl" sz="1000"/>
              <a:t>Detectar Productos de Mayor Contribución</a:t>
            </a:r>
          </a:p>
          <a:p>
            <a:pPr marL="342900" indent="-342900" algn="just" eaLnBrk="0" hangingPunct="0">
              <a:buFontTx/>
              <a:buChar char="•"/>
              <a:defRPr/>
            </a:pPr>
            <a:r>
              <a:rPr lang="es-ES_tradnl" sz="1000"/>
              <a:t>No Incrementar Cantidad de Instalaciones de Ventas</a:t>
            </a:r>
          </a:p>
        </p:txBody>
      </p:sp>
      <p:sp>
        <p:nvSpPr>
          <p:cNvPr id="88079" name="Rectangle 15"/>
          <p:cNvSpPr>
            <a:spLocks noChangeAspect="1" noChangeArrowheads="1"/>
          </p:cNvSpPr>
          <p:nvPr/>
        </p:nvSpPr>
        <p:spPr bwMode="auto">
          <a:xfrm>
            <a:off x="6477000" y="2266950"/>
            <a:ext cx="2286000" cy="38862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marL="190500" indent="-190500" algn="just" eaLnBrk="0" hangingPunct="0">
              <a:buFontTx/>
              <a:buChar char="•"/>
              <a:defRPr/>
            </a:pPr>
            <a:r>
              <a:rPr lang="es-ES_tradnl" b="1">
                <a:solidFill>
                  <a:schemeClr val="bg1"/>
                </a:solidFill>
                <a:latin typeface="Arial" pitchFamily="34" charset="0"/>
              </a:rPr>
              <a:t>Análisis de Contribución por Producto</a:t>
            </a:r>
          </a:p>
          <a:p>
            <a:pPr marL="190500" indent="-190500" algn="just" eaLnBrk="0" hangingPunct="0">
              <a:buFontTx/>
              <a:buChar char="•"/>
              <a:defRPr/>
            </a:pPr>
            <a:r>
              <a:rPr lang="es-ES_tradnl" b="1">
                <a:solidFill>
                  <a:schemeClr val="bg1"/>
                </a:solidFill>
                <a:latin typeface="Arial" pitchFamily="34" charset="0"/>
              </a:rPr>
              <a:t>Capacitación Especializada a Personal de Ventas</a:t>
            </a:r>
          </a:p>
          <a:p>
            <a:pPr marL="190500" indent="-190500" algn="just" eaLnBrk="0" hangingPunct="0">
              <a:buFontTx/>
              <a:buChar char="•"/>
              <a:defRPr/>
            </a:pPr>
            <a:r>
              <a:rPr lang="es-ES_tradnl" b="1">
                <a:solidFill>
                  <a:schemeClr val="bg1"/>
                </a:solidFill>
                <a:latin typeface="Arial" pitchFamily="34" charset="0"/>
              </a:rPr>
              <a:t>Detectar Zonas Objetivo</a:t>
            </a:r>
          </a:p>
          <a:p>
            <a:pPr marL="190500" indent="-190500" algn="just" eaLnBrk="0" hangingPunct="0">
              <a:buFontTx/>
              <a:buChar char="•"/>
              <a:defRPr/>
            </a:pPr>
            <a:r>
              <a:rPr lang="es-ES_tradnl" b="1">
                <a:solidFill>
                  <a:schemeClr val="bg1"/>
                </a:solidFill>
                <a:latin typeface="Arial" pitchFamily="34" charset="0"/>
              </a:rPr>
              <a:t>Relocalizar Instalaciones de Ventas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6553200" y="1885950"/>
            <a:ext cx="2225675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s-ES_tradnl" sz="2000" b="1">
                <a:solidFill>
                  <a:schemeClr val="tx2"/>
                </a:solidFill>
                <a:latin typeface="Arial" pitchFamily="34" charset="0"/>
              </a:rPr>
              <a:t>Plan de Acción</a:t>
            </a:r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21 Grupo"/>
          <p:cNvGrpSpPr/>
          <p:nvPr/>
        </p:nvGrpSpPr>
        <p:grpSpPr>
          <a:xfrm>
            <a:off x="357158" y="2500306"/>
            <a:ext cx="5715040" cy="3890970"/>
            <a:chOff x="457200" y="1219200"/>
            <a:chExt cx="8534400" cy="5029200"/>
          </a:xfrm>
        </p:grpSpPr>
        <p:sp>
          <p:nvSpPr>
            <p:cNvPr id="2" name="Rectangle 3"/>
            <p:cNvSpPr>
              <a:spLocks noChangeAspect="1" noChangeArrowheads="1"/>
            </p:cNvSpPr>
            <p:nvPr/>
          </p:nvSpPr>
          <p:spPr bwMode="auto">
            <a:xfrm>
              <a:off x="457200" y="2016125"/>
              <a:ext cx="1736725" cy="8794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CC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18000" tIns="10800" rIns="18000" bIns="1080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s-ES_tradnl" sz="800" dirty="0"/>
                <a:t>Crecimiento de Negocio</a:t>
              </a:r>
            </a:p>
          </p:txBody>
        </p:sp>
        <p:sp>
          <p:nvSpPr>
            <p:cNvPr id="3" name="Rectangle 4"/>
            <p:cNvSpPr>
              <a:spLocks noChangeAspect="1" noChangeArrowheads="1"/>
            </p:cNvSpPr>
            <p:nvPr/>
          </p:nvSpPr>
          <p:spPr bwMode="auto">
            <a:xfrm>
              <a:off x="457200" y="3440113"/>
              <a:ext cx="1736725" cy="8842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18000" tIns="10800" rIns="18000" bIns="10800" anchor="ctr"/>
            <a:lstStyle/>
            <a:p>
              <a:pPr algn="ctr" eaLnBrk="0" hangingPunct="0">
                <a:defRPr/>
              </a:pPr>
              <a:r>
                <a:rPr lang="es-ES_tradnl" sz="600" dirty="0">
                  <a:latin typeface="Trebuchet MS" pitchFamily="34" charset="0"/>
                </a:rPr>
                <a:t>Ventas</a:t>
              </a:r>
            </a:p>
            <a:p>
              <a:pPr algn="ctr" eaLnBrk="0" hangingPunct="0">
                <a:defRPr/>
              </a:pPr>
              <a:r>
                <a:rPr lang="es-ES_tradnl" sz="600" dirty="0">
                  <a:latin typeface="Trebuchet MS" pitchFamily="34" charset="0"/>
                </a:rPr>
                <a:t>20 % de Incremento</a:t>
              </a:r>
            </a:p>
          </p:txBody>
        </p:sp>
        <p:sp>
          <p:nvSpPr>
            <p:cNvPr id="4" name="Rectangle 5"/>
            <p:cNvSpPr>
              <a:spLocks noChangeAspect="1" noChangeArrowheads="1"/>
            </p:cNvSpPr>
            <p:nvPr/>
          </p:nvSpPr>
          <p:spPr bwMode="auto">
            <a:xfrm>
              <a:off x="457200" y="4495800"/>
              <a:ext cx="2133600" cy="1676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18000" tIns="10800" rIns="18000" bIns="10800" anchor="ctr"/>
            <a:lstStyle/>
            <a:p>
              <a:pPr marL="342900" indent="-342900" algn="just" eaLnBrk="0" hangingPunct="0">
                <a:buFontTx/>
                <a:buChar char="•"/>
                <a:defRPr/>
              </a:pPr>
              <a:r>
                <a:rPr lang="es-ES_tradnl" sz="900"/>
                <a:t>Aumentar Contribución Marginal</a:t>
              </a:r>
            </a:p>
            <a:p>
              <a:pPr marL="342900" indent="-342900" algn="just" eaLnBrk="0" hangingPunct="0">
                <a:buFontTx/>
                <a:buChar char="•"/>
                <a:defRPr/>
              </a:pPr>
              <a:r>
                <a:rPr lang="es-ES_tradnl" sz="900"/>
                <a:t>No Incrementar Activos</a:t>
              </a:r>
            </a:p>
          </p:txBody>
        </p:sp>
        <p:sp>
          <p:nvSpPr>
            <p:cNvPr id="5" name="Line 6"/>
            <p:cNvSpPr>
              <a:spLocks noChangeAspect="1" noChangeShapeType="1"/>
            </p:cNvSpPr>
            <p:nvPr/>
          </p:nvSpPr>
          <p:spPr bwMode="auto">
            <a:xfrm flipH="1">
              <a:off x="3071813" y="2841625"/>
              <a:ext cx="703262" cy="1052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 sz="1050"/>
            </a:p>
          </p:txBody>
        </p:sp>
        <p:sp>
          <p:nvSpPr>
            <p:cNvPr id="6" name="Line 7"/>
            <p:cNvSpPr>
              <a:spLocks noChangeAspect="1" noChangeShapeType="1"/>
            </p:cNvSpPr>
            <p:nvPr/>
          </p:nvSpPr>
          <p:spPr bwMode="auto">
            <a:xfrm flipH="1">
              <a:off x="5164138" y="2841625"/>
              <a:ext cx="700087" cy="1052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 sz="1050"/>
            </a:p>
          </p:txBody>
        </p:sp>
        <p:sp>
          <p:nvSpPr>
            <p:cNvPr id="7" name="Line 8"/>
            <p:cNvSpPr>
              <a:spLocks noChangeAspect="1" noChangeShapeType="1"/>
            </p:cNvSpPr>
            <p:nvPr/>
          </p:nvSpPr>
          <p:spPr bwMode="auto">
            <a:xfrm flipH="1" flipV="1">
              <a:off x="3071813" y="3894138"/>
              <a:ext cx="703262" cy="1050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 sz="1050"/>
            </a:p>
          </p:txBody>
        </p:sp>
        <p:sp>
          <p:nvSpPr>
            <p:cNvPr id="8" name="Line 9"/>
            <p:cNvSpPr>
              <a:spLocks noChangeAspect="1" noChangeShapeType="1"/>
            </p:cNvSpPr>
            <p:nvPr/>
          </p:nvSpPr>
          <p:spPr bwMode="auto">
            <a:xfrm flipH="1">
              <a:off x="2284413" y="3894138"/>
              <a:ext cx="3582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 sz="1050"/>
            </a:p>
          </p:txBody>
        </p:sp>
        <p:sp>
          <p:nvSpPr>
            <p:cNvPr id="9" name="Rectangle 10"/>
            <p:cNvSpPr>
              <a:spLocks noChangeAspect="1" noChangeArrowheads="1"/>
            </p:cNvSpPr>
            <p:nvPr/>
          </p:nvSpPr>
          <p:spPr bwMode="auto">
            <a:xfrm>
              <a:off x="3081338" y="1905000"/>
              <a:ext cx="1490662" cy="10683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/>
            <a:p>
              <a:pPr marL="92075" indent="-92075" algn="just" eaLnBrk="0" hangingPunct="0">
                <a:defRPr/>
              </a:pPr>
              <a:r>
                <a:rPr lang="es-ES_tradnl" sz="500" b="1" dirty="0"/>
                <a:t>Aumentar Capacidad Instalada</a:t>
              </a:r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5029200" y="1828800"/>
              <a:ext cx="1490663" cy="114458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r>
                <a:rPr lang="es-ES_tradnl" sz="1000" b="1">
                  <a:latin typeface="Arial" pitchFamily="34" charset="0"/>
                </a:rPr>
                <a:t>Aumentar Ventas de Productos “A”</a:t>
              </a:r>
            </a:p>
          </p:txBody>
        </p:sp>
        <p:sp>
          <p:nvSpPr>
            <p:cNvPr id="11" name="Rectangle 12"/>
            <p:cNvSpPr>
              <a:spLocks noChangeAspect="1" noChangeArrowheads="1"/>
            </p:cNvSpPr>
            <p:nvPr/>
          </p:nvSpPr>
          <p:spPr bwMode="auto">
            <a:xfrm>
              <a:off x="3106738" y="4827588"/>
              <a:ext cx="1490662" cy="11160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/>
            <a:p>
              <a:pPr marL="92075" indent="-92075" algn="just" eaLnBrk="0" hangingPunct="0">
                <a:defRPr/>
              </a:pPr>
              <a:r>
                <a:rPr lang="es-ES_tradnl" sz="500" b="1" dirty="0"/>
                <a:t>Aumentar Ventas de Productos “B”</a:t>
              </a:r>
            </a:p>
          </p:txBody>
        </p:sp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6689725" y="1828800"/>
              <a:ext cx="2301875" cy="3540125"/>
              <a:chOff x="4214" y="1056"/>
              <a:chExt cx="1450" cy="2230"/>
            </a:xfrm>
          </p:grpSpPr>
          <p:sp>
            <p:nvSpPr>
              <p:cNvPr id="13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224" y="1056"/>
                <a:ext cx="1440" cy="177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 marL="190500" indent="-190500" algn="l" eaLnBrk="0" hangingPunct="0">
                  <a:buFontTx/>
                  <a:buChar char="•"/>
                  <a:defRPr/>
                </a:pPr>
                <a:r>
                  <a:rPr lang="es-ES_tradnl" sz="1100" b="1">
                    <a:solidFill>
                      <a:schemeClr val="bg1"/>
                    </a:solidFill>
                    <a:latin typeface="Arial" pitchFamily="34" charset="0"/>
                  </a:rPr>
                  <a:t>Detectar Productos de Mayor Contribución</a:t>
                </a:r>
              </a:p>
              <a:p>
                <a:pPr marL="190500" indent="-190500" algn="l" eaLnBrk="0" hangingPunct="0">
                  <a:buFontTx/>
                  <a:buChar char="•"/>
                  <a:defRPr/>
                </a:pPr>
                <a:r>
                  <a:rPr lang="es-ES_tradnl" sz="1100" b="1">
                    <a:solidFill>
                      <a:schemeClr val="bg1"/>
                    </a:solidFill>
                    <a:latin typeface="Arial" pitchFamily="34" charset="0"/>
                  </a:rPr>
                  <a:t>No Incrementar Cantidad de Instalaciones de Ventas</a:t>
                </a:r>
              </a:p>
            </p:txBody>
          </p: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4214" y="2935"/>
                <a:ext cx="1402" cy="35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s-ES_tradnl" sz="1100" b="1" dirty="0">
                    <a:solidFill>
                      <a:schemeClr val="tx2"/>
                    </a:solidFill>
                    <a:latin typeface="Arial" pitchFamily="34" charset="0"/>
                  </a:rPr>
                  <a:t>Estrategias Desplegadas</a:t>
                </a:r>
              </a:p>
            </p:txBody>
          </p:sp>
        </p:grp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5943600" y="3048000"/>
              <a:ext cx="3048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105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5943600" y="3429000"/>
              <a:ext cx="304800" cy="3048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1050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4267200" y="3048000"/>
              <a:ext cx="3048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1050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4267200" y="4038600"/>
              <a:ext cx="3048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1050"/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1600200" cy="3580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1200" b="1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</a:rPr>
                <a:t>Qué:</a:t>
              </a:r>
            </a:p>
          </p:txBody>
        </p:sp>
        <p:sp>
          <p:nvSpPr>
            <p:cNvPr id="20" name="Rectangle 22"/>
            <p:cNvSpPr>
              <a:spLocks noChangeAspect="1" noChangeArrowheads="1"/>
            </p:cNvSpPr>
            <p:nvPr/>
          </p:nvSpPr>
          <p:spPr bwMode="auto">
            <a:xfrm>
              <a:off x="5029200" y="1828800"/>
              <a:ext cx="1490663" cy="11445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/>
            <a:p>
              <a:pPr marL="92075" indent="-92075" algn="just" eaLnBrk="0" hangingPunct="0">
                <a:defRPr/>
              </a:pPr>
              <a:r>
                <a:rPr lang="es-ES_tradnl" sz="500" b="1" dirty="0"/>
                <a:t>Aumentar Ventas de Productos “A”</a:t>
              </a: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2743200" y="1219200"/>
              <a:ext cx="0" cy="502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MX" sz="1050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4814918" y="142852"/>
            <a:ext cx="4186238" cy="2724150"/>
            <a:chOff x="457200" y="1276350"/>
            <a:chExt cx="8321675" cy="4876800"/>
          </a:xfrm>
        </p:grpSpPr>
        <p:sp>
          <p:nvSpPr>
            <p:cNvPr id="23" name="Rectangle 3"/>
            <p:cNvSpPr>
              <a:spLocks noChangeAspect="1" noChangeArrowheads="1"/>
            </p:cNvSpPr>
            <p:nvPr/>
          </p:nvSpPr>
          <p:spPr bwMode="auto">
            <a:xfrm>
              <a:off x="500034" y="1500174"/>
              <a:ext cx="1736725" cy="8794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CC33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18000" tIns="10800" rIns="18000" bIns="1080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s-ES_tradnl" sz="700" dirty="0"/>
                <a:t>Aumentar Ventas de Producto “A”</a:t>
              </a:r>
            </a:p>
          </p:txBody>
        </p:sp>
        <p:sp>
          <p:nvSpPr>
            <p:cNvPr id="24" name="Rectangle 4"/>
            <p:cNvSpPr>
              <a:spLocks noChangeAspect="1" noChangeArrowheads="1"/>
            </p:cNvSpPr>
            <p:nvPr/>
          </p:nvSpPr>
          <p:spPr bwMode="auto">
            <a:xfrm>
              <a:off x="457200" y="2647950"/>
              <a:ext cx="1736725" cy="1219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18000" tIns="10800" rIns="18000" bIns="10800" anchor="ctr"/>
            <a:lstStyle/>
            <a:p>
              <a:pPr algn="ctr" eaLnBrk="0" hangingPunct="0">
                <a:defRPr/>
              </a:pPr>
              <a:r>
                <a:rPr lang="es-ES_tradnl" sz="500" dirty="0">
                  <a:latin typeface="Trebuchet MS" pitchFamily="34" charset="0"/>
                </a:rPr>
                <a:t>Ventas Productos “A”</a:t>
              </a:r>
            </a:p>
            <a:p>
              <a:pPr algn="ctr" eaLnBrk="0" hangingPunct="0">
                <a:defRPr/>
              </a:pPr>
              <a:r>
                <a:rPr lang="es-ES_tradnl" sz="500" dirty="0">
                  <a:latin typeface="Trebuchet MS" pitchFamily="34" charset="0"/>
                </a:rPr>
                <a:t>50 % de Incremento</a:t>
              </a:r>
            </a:p>
          </p:txBody>
        </p:sp>
        <p:sp>
          <p:nvSpPr>
            <p:cNvPr id="25" name="Line 5"/>
            <p:cNvSpPr>
              <a:spLocks noChangeAspect="1" noChangeShapeType="1"/>
            </p:cNvSpPr>
            <p:nvPr/>
          </p:nvSpPr>
          <p:spPr bwMode="auto">
            <a:xfrm flipH="1">
              <a:off x="4113213" y="2365375"/>
              <a:ext cx="703262" cy="1052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 sz="1000"/>
            </a:p>
          </p:txBody>
        </p:sp>
        <p:sp>
          <p:nvSpPr>
            <p:cNvPr id="26" name="Line 6"/>
            <p:cNvSpPr>
              <a:spLocks noChangeAspect="1" noChangeShapeType="1"/>
            </p:cNvSpPr>
            <p:nvPr/>
          </p:nvSpPr>
          <p:spPr bwMode="auto">
            <a:xfrm flipH="1" flipV="1">
              <a:off x="4113213" y="3417888"/>
              <a:ext cx="703262" cy="1050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 sz="1000"/>
            </a:p>
          </p:txBody>
        </p:sp>
        <p:sp>
          <p:nvSpPr>
            <p:cNvPr id="27" name="Line 7"/>
            <p:cNvSpPr>
              <a:spLocks noChangeAspect="1" noChangeShapeType="1"/>
            </p:cNvSpPr>
            <p:nvPr/>
          </p:nvSpPr>
          <p:spPr bwMode="auto">
            <a:xfrm flipH="1">
              <a:off x="2284413" y="3417888"/>
              <a:ext cx="3582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 sz="1000"/>
            </a:p>
          </p:txBody>
        </p:sp>
        <p:sp>
          <p:nvSpPr>
            <p:cNvPr id="28" name="Rectangle 8"/>
            <p:cNvSpPr>
              <a:spLocks noChangeAspect="1" noChangeArrowheads="1"/>
            </p:cNvSpPr>
            <p:nvPr/>
          </p:nvSpPr>
          <p:spPr bwMode="auto">
            <a:xfrm>
              <a:off x="4122738" y="1276350"/>
              <a:ext cx="1820862" cy="12207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/>
            <a:p>
              <a:pPr marL="92075" indent="-92075" algn="just" eaLnBrk="0" hangingPunct="0">
                <a:defRPr/>
              </a:pPr>
              <a:r>
                <a:rPr lang="es-ES_tradnl" sz="400" b="1" dirty="0"/>
                <a:t>Hacer Crecer Fuerza de Ventas</a:t>
              </a:r>
            </a:p>
          </p:txBody>
        </p:sp>
        <p:sp>
          <p:nvSpPr>
            <p:cNvPr id="29" name="Rectangle 9"/>
            <p:cNvSpPr>
              <a:spLocks noChangeAspect="1" noChangeArrowheads="1"/>
            </p:cNvSpPr>
            <p:nvPr/>
          </p:nvSpPr>
          <p:spPr bwMode="auto">
            <a:xfrm>
              <a:off x="4148138" y="4351338"/>
              <a:ext cx="1795462" cy="1344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/>
            <a:p>
              <a:pPr marL="92075" indent="-92075" algn="just" eaLnBrk="0" hangingPunct="0">
                <a:defRPr/>
              </a:pPr>
              <a:r>
                <a:rPr lang="es-ES_tradnl" sz="400" b="1" dirty="0"/>
                <a:t>Desarrollar Mercados para Producto “A”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5638800" y="2571750"/>
              <a:ext cx="3048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1000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638800" y="3562350"/>
              <a:ext cx="3048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100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5638800" y="3943350"/>
              <a:ext cx="304800" cy="3048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 sz="1000"/>
            </a:p>
          </p:txBody>
        </p:sp>
        <p:sp>
          <p:nvSpPr>
            <p:cNvPr id="33" name="Rectangle 14"/>
            <p:cNvSpPr>
              <a:spLocks noChangeAspect="1" noChangeArrowheads="1"/>
            </p:cNvSpPr>
            <p:nvPr/>
          </p:nvSpPr>
          <p:spPr bwMode="auto">
            <a:xfrm>
              <a:off x="457200" y="3943350"/>
              <a:ext cx="3276600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18000" tIns="10800" rIns="18000" bIns="10800" anchor="ctr"/>
            <a:lstStyle/>
            <a:p>
              <a:pPr marL="342900" indent="-342900" algn="just" eaLnBrk="0" hangingPunct="0">
                <a:buFontTx/>
                <a:buChar char="•"/>
                <a:defRPr/>
              </a:pPr>
              <a:r>
                <a:rPr lang="es-ES_tradnl" sz="400"/>
                <a:t>Detectar Productos de Mayor Contribución</a:t>
              </a:r>
            </a:p>
            <a:p>
              <a:pPr marL="342900" indent="-342900" algn="just" eaLnBrk="0" hangingPunct="0">
                <a:buFontTx/>
                <a:buChar char="•"/>
                <a:defRPr/>
              </a:pPr>
              <a:r>
                <a:rPr lang="es-ES_tradnl" sz="400"/>
                <a:t>No Incrementar Cantidad de Instalaciones de Ventas</a:t>
              </a:r>
            </a:p>
          </p:txBody>
        </p:sp>
        <p:sp>
          <p:nvSpPr>
            <p:cNvPr id="34" name="Rectangle 15"/>
            <p:cNvSpPr>
              <a:spLocks noChangeAspect="1" noChangeArrowheads="1"/>
            </p:cNvSpPr>
            <p:nvPr/>
          </p:nvSpPr>
          <p:spPr bwMode="auto">
            <a:xfrm>
              <a:off x="6477000" y="2266950"/>
              <a:ext cx="2286000" cy="388620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marL="190500" indent="-190500" algn="just" eaLnBrk="0" hangingPunct="0">
                <a:buFontTx/>
                <a:buChar char="•"/>
                <a:defRPr/>
              </a:pPr>
              <a:r>
                <a:rPr lang="es-ES_tradnl" sz="900" b="1" dirty="0">
                  <a:solidFill>
                    <a:schemeClr val="bg1"/>
                  </a:solidFill>
                  <a:latin typeface="Arial" pitchFamily="34" charset="0"/>
                </a:rPr>
                <a:t>Análisis de Contribución por Producto</a:t>
              </a:r>
            </a:p>
            <a:p>
              <a:pPr marL="190500" indent="-190500" algn="just" eaLnBrk="0" hangingPunct="0">
                <a:buFontTx/>
                <a:buChar char="•"/>
                <a:defRPr/>
              </a:pPr>
              <a:r>
                <a:rPr lang="es-ES_tradnl" sz="900" b="1" dirty="0">
                  <a:solidFill>
                    <a:schemeClr val="bg1"/>
                  </a:solidFill>
                  <a:latin typeface="Arial" pitchFamily="34" charset="0"/>
                </a:rPr>
                <a:t>Capacitación Especializada a Personal de Ventas</a:t>
              </a:r>
            </a:p>
            <a:p>
              <a:pPr marL="190500" indent="-190500" algn="just" eaLnBrk="0" hangingPunct="0">
                <a:buFontTx/>
                <a:buChar char="•"/>
                <a:defRPr/>
              </a:pPr>
              <a:r>
                <a:rPr lang="es-ES_tradnl" sz="900" b="1" dirty="0">
                  <a:solidFill>
                    <a:schemeClr val="bg1"/>
                  </a:solidFill>
                  <a:latin typeface="Arial" pitchFamily="34" charset="0"/>
                </a:rPr>
                <a:t>Detectar Zonas Objetivo</a:t>
              </a:r>
            </a:p>
            <a:p>
              <a:pPr marL="190500" indent="-190500" algn="just" eaLnBrk="0" hangingPunct="0">
                <a:buFontTx/>
                <a:buChar char="•"/>
                <a:defRPr/>
              </a:pPr>
              <a:r>
                <a:rPr lang="es-ES_tradnl" sz="900" b="1" dirty="0">
                  <a:solidFill>
                    <a:schemeClr val="bg1"/>
                  </a:solidFill>
                  <a:latin typeface="Arial" pitchFamily="34" charset="0"/>
                </a:rPr>
                <a:t>Relocalizar Instalaciones de Ventas</a:t>
              </a: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6553200" y="1885950"/>
              <a:ext cx="2225675" cy="44078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_tradnl" sz="1000" b="1" dirty="0">
                  <a:solidFill>
                    <a:schemeClr val="tx2"/>
                  </a:solidFill>
                  <a:latin typeface="Arial" pitchFamily="34" charset="0"/>
                </a:rPr>
                <a:t>Plan de Acción</a:t>
              </a:r>
            </a:p>
          </p:txBody>
        </p:sp>
      </p:grpSp>
      <p:sp>
        <p:nvSpPr>
          <p:cNvPr id="41" name="40 Flecha doblada"/>
          <p:cNvSpPr/>
          <p:nvPr/>
        </p:nvSpPr>
        <p:spPr>
          <a:xfrm>
            <a:off x="3786182" y="1142984"/>
            <a:ext cx="928694" cy="1714512"/>
          </a:xfrm>
          <a:prstGeom prst="bentArrow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214282" y="42860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Segundo Nivel de Despliegue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57200" y="1524000"/>
            <a:ext cx="1752600" cy="426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s-ES_tradnl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Planeación Estratégica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09600" y="4038600"/>
            <a:ext cx="14478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eaLnBrk="0" hangingPunct="0">
              <a:defRPr/>
            </a:pPr>
            <a:r>
              <a:rPr lang="es-ES_tradn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Entorno Específico del Negocio</a:t>
            </a:r>
          </a:p>
        </p:txBody>
      </p:sp>
      <p:sp>
        <p:nvSpPr>
          <p:cNvPr id="89093" name="Rectangle 5"/>
          <p:cNvSpPr>
            <a:spLocks noChangeAspect="1" noChangeArrowheads="1"/>
          </p:cNvSpPr>
          <p:nvPr/>
        </p:nvSpPr>
        <p:spPr bwMode="auto">
          <a:xfrm>
            <a:off x="3352800" y="2214563"/>
            <a:ext cx="1447800" cy="604837"/>
          </a:xfrm>
          <a:prstGeom prst="rect">
            <a:avLst/>
          </a:prstGeom>
          <a:solidFill>
            <a:schemeClr val="bg1"/>
          </a:solidFill>
          <a:ln w="28575">
            <a:solidFill>
              <a:srgbClr val="33CC33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_tradnl" sz="1200" dirty="0"/>
              <a:t>Objetivo</a:t>
            </a:r>
          </a:p>
        </p:txBody>
      </p:sp>
      <p:sp>
        <p:nvSpPr>
          <p:cNvPr id="89094" name="Rectangle 6"/>
          <p:cNvSpPr>
            <a:spLocks noChangeAspect="1" noChangeArrowheads="1"/>
          </p:cNvSpPr>
          <p:nvPr/>
        </p:nvSpPr>
        <p:spPr bwMode="auto">
          <a:xfrm>
            <a:off x="3352800" y="3429000"/>
            <a:ext cx="1447800" cy="638175"/>
          </a:xfrm>
          <a:prstGeom prst="rect">
            <a:avLst/>
          </a:prstGeom>
          <a:solidFill>
            <a:schemeClr val="bg1"/>
          </a:solidFill>
          <a:ln w="28575">
            <a:solidFill>
              <a:srgbClr val="FFFF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algn="ctr" eaLnBrk="0" hangingPunct="0">
              <a:defRPr/>
            </a:pPr>
            <a:r>
              <a:rPr lang="es-ES_tradnl" sz="1050" dirty="0">
                <a:latin typeface="Trebuchet MS" pitchFamily="34" charset="0"/>
              </a:rPr>
              <a:t>Indicadores y Metas</a:t>
            </a:r>
          </a:p>
        </p:txBody>
      </p:sp>
      <p:sp>
        <p:nvSpPr>
          <p:cNvPr id="89095" name="Rectangle 7"/>
          <p:cNvSpPr>
            <a:spLocks noChangeAspect="1" noChangeArrowheads="1"/>
          </p:cNvSpPr>
          <p:nvPr/>
        </p:nvSpPr>
        <p:spPr bwMode="auto">
          <a:xfrm>
            <a:off x="3352800" y="4724400"/>
            <a:ext cx="1447800" cy="6381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marL="342900" indent="-342900" algn="just" eaLnBrk="0" hangingPunct="0">
              <a:buFontTx/>
              <a:buChar char="•"/>
              <a:defRPr/>
            </a:pPr>
            <a:r>
              <a:rPr lang="es-ES_tradnl" sz="1000"/>
              <a:t>Estrategias Generales y Medios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0" y="1752600"/>
            <a:ext cx="990600" cy="3962400"/>
            <a:chOff x="960" y="1824"/>
            <a:chExt cx="1071" cy="1439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 rot="-5400000">
              <a:off x="776" y="2008"/>
              <a:ext cx="1439" cy="1071"/>
              <a:chOff x="768" y="1248"/>
              <a:chExt cx="1439" cy="1071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833" y="1248"/>
                <a:ext cx="1374" cy="1071"/>
                <a:chOff x="833" y="1248"/>
                <a:chExt cx="1374" cy="1071"/>
              </a:xfrm>
            </p:grpSpPr>
            <p:sp>
              <p:nvSpPr>
                <p:cNvPr id="30786" name="Freeform 11"/>
                <p:cNvSpPr>
                  <a:spLocks/>
                </p:cNvSpPr>
                <p:nvPr/>
              </p:nvSpPr>
              <p:spPr bwMode="auto">
                <a:xfrm>
                  <a:off x="833" y="1248"/>
                  <a:ext cx="1374" cy="1053"/>
                </a:xfrm>
                <a:custGeom>
                  <a:avLst/>
                  <a:gdLst>
                    <a:gd name="T0" fmla="*/ 526 w 4121"/>
                    <a:gd name="T1" fmla="*/ 0 h 3160"/>
                    <a:gd name="T2" fmla="*/ 755 w 4121"/>
                    <a:gd name="T3" fmla="*/ 308 h 3160"/>
                    <a:gd name="T4" fmla="*/ 1021 w 4121"/>
                    <a:gd name="T5" fmla="*/ 657 h 3160"/>
                    <a:gd name="T6" fmla="*/ 1276 w 4121"/>
                    <a:gd name="T7" fmla="*/ 993 h 3160"/>
                    <a:gd name="T8" fmla="*/ 1478 w 4121"/>
                    <a:gd name="T9" fmla="*/ 1277 h 3160"/>
                    <a:gd name="T10" fmla="*/ 1676 w 4121"/>
                    <a:gd name="T11" fmla="*/ 1587 h 3160"/>
                    <a:gd name="T12" fmla="*/ 1863 w 4121"/>
                    <a:gd name="T13" fmla="*/ 1922 h 3160"/>
                    <a:gd name="T14" fmla="*/ 2010 w 4121"/>
                    <a:gd name="T15" fmla="*/ 2255 h 3160"/>
                    <a:gd name="T16" fmla="*/ 2135 w 4121"/>
                    <a:gd name="T17" fmla="*/ 1917 h 3160"/>
                    <a:gd name="T18" fmla="*/ 2297 w 4121"/>
                    <a:gd name="T19" fmla="*/ 1524 h 3160"/>
                    <a:gd name="T20" fmla="*/ 2494 w 4121"/>
                    <a:gd name="T21" fmla="*/ 1146 h 3160"/>
                    <a:gd name="T22" fmla="*/ 2804 w 4121"/>
                    <a:gd name="T23" fmla="*/ 701 h 3160"/>
                    <a:gd name="T24" fmla="*/ 3104 w 4121"/>
                    <a:gd name="T25" fmla="*/ 356 h 3160"/>
                    <a:gd name="T26" fmla="*/ 3543 w 4121"/>
                    <a:gd name="T27" fmla="*/ 0 h 3160"/>
                    <a:gd name="T28" fmla="*/ 3918 w 4121"/>
                    <a:gd name="T29" fmla="*/ 166 h 3160"/>
                    <a:gd name="T30" fmla="*/ 3530 w 4121"/>
                    <a:gd name="T31" fmla="*/ 554 h 3160"/>
                    <a:gd name="T32" fmla="*/ 3175 w 4121"/>
                    <a:gd name="T33" fmla="*/ 964 h 3160"/>
                    <a:gd name="T34" fmla="*/ 2901 w 4121"/>
                    <a:gd name="T35" fmla="*/ 1344 h 3160"/>
                    <a:gd name="T36" fmla="*/ 2680 w 4121"/>
                    <a:gd name="T37" fmla="*/ 1742 h 3160"/>
                    <a:gd name="T38" fmla="*/ 2520 w 4121"/>
                    <a:gd name="T39" fmla="*/ 2097 h 3160"/>
                    <a:gd name="T40" fmla="*/ 2416 w 4121"/>
                    <a:gd name="T41" fmla="*/ 2361 h 3160"/>
                    <a:gd name="T42" fmla="*/ 2338 w 4121"/>
                    <a:gd name="T43" fmla="*/ 2624 h 3160"/>
                    <a:gd name="T44" fmla="*/ 2090 w 4121"/>
                    <a:gd name="T45" fmla="*/ 3160 h 3160"/>
                    <a:gd name="T46" fmla="*/ 1797 w 4121"/>
                    <a:gd name="T47" fmla="*/ 2624 h 3160"/>
                    <a:gd name="T48" fmla="*/ 1731 w 4121"/>
                    <a:gd name="T49" fmla="*/ 2420 h 3160"/>
                    <a:gd name="T50" fmla="*/ 1593 w 4121"/>
                    <a:gd name="T51" fmla="*/ 2162 h 3160"/>
                    <a:gd name="T52" fmla="*/ 1427 w 4121"/>
                    <a:gd name="T53" fmla="*/ 1894 h 3160"/>
                    <a:gd name="T54" fmla="*/ 1253 w 4121"/>
                    <a:gd name="T55" fmla="*/ 1629 h 3160"/>
                    <a:gd name="T56" fmla="*/ 1084 w 4121"/>
                    <a:gd name="T57" fmla="*/ 1376 h 3160"/>
                    <a:gd name="T58" fmla="*/ 775 w 4121"/>
                    <a:gd name="T59" fmla="*/ 956 h 3160"/>
                    <a:gd name="T60" fmla="*/ 568 w 4121"/>
                    <a:gd name="T61" fmla="*/ 689 h 3160"/>
                    <a:gd name="T62" fmla="*/ 286 w 4121"/>
                    <a:gd name="T63" fmla="*/ 340 h 3160"/>
                    <a:gd name="T64" fmla="*/ 0 w 4121"/>
                    <a:gd name="T65" fmla="*/ 0 h 3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21"/>
                    <a:gd name="T100" fmla="*/ 0 h 3160"/>
                    <a:gd name="T101" fmla="*/ 4121 w 4121"/>
                    <a:gd name="T102" fmla="*/ 3160 h 31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21" h="3160">
                      <a:moveTo>
                        <a:pt x="0" y="0"/>
                      </a:moveTo>
                      <a:lnTo>
                        <a:pt x="526" y="0"/>
                      </a:lnTo>
                      <a:lnTo>
                        <a:pt x="642" y="157"/>
                      </a:lnTo>
                      <a:lnTo>
                        <a:pt x="755" y="308"/>
                      </a:lnTo>
                      <a:lnTo>
                        <a:pt x="878" y="471"/>
                      </a:lnTo>
                      <a:lnTo>
                        <a:pt x="1021" y="657"/>
                      </a:lnTo>
                      <a:lnTo>
                        <a:pt x="1154" y="835"/>
                      </a:lnTo>
                      <a:lnTo>
                        <a:pt x="1276" y="993"/>
                      </a:lnTo>
                      <a:lnTo>
                        <a:pt x="1381" y="1139"/>
                      </a:lnTo>
                      <a:lnTo>
                        <a:pt x="1478" y="1277"/>
                      </a:lnTo>
                      <a:lnTo>
                        <a:pt x="1588" y="1444"/>
                      </a:lnTo>
                      <a:lnTo>
                        <a:pt x="1676" y="1587"/>
                      </a:lnTo>
                      <a:lnTo>
                        <a:pt x="1769" y="1745"/>
                      </a:lnTo>
                      <a:lnTo>
                        <a:pt x="1863" y="1922"/>
                      </a:lnTo>
                      <a:lnTo>
                        <a:pt x="1940" y="2082"/>
                      </a:lnTo>
                      <a:lnTo>
                        <a:pt x="2010" y="2255"/>
                      </a:lnTo>
                      <a:lnTo>
                        <a:pt x="2069" y="2100"/>
                      </a:lnTo>
                      <a:lnTo>
                        <a:pt x="2135" y="1917"/>
                      </a:lnTo>
                      <a:lnTo>
                        <a:pt x="2213" y="1721"/>
                      </a:lnTo>
                      <a:lnTo>
                        <a:pt x="2297" y="1524"/>
                      </a:lnTo>
                      <a:lnTo>
                        <a:pt x="2389" y="1334"/>
                      </a:lnTo>
                      <a:lnTo>
                        <a:pt x="2494" y="1146"/>
                      </a:lnTo>
                      <a:lnTo>
                        <a:pt x="2621" y="942"/>
                      </a:lnTo>
                      <a:lnTo>
                        <a:pt x="2804" y="701"/>
                      </a:lnTo>
                      <a:lnTo>
                        <a:pt x="2947" y="522"/>
                      </a:lnTo>
                      <a:lnTo>
                        <a:pt x="3104" y="356"/>
                      </a:lnTo>
                      <a:lnTo>
                        <a:pt x="3266" y="212"/>
                      </a:lnTo>
                      <a:lnTo>
                        <a:pt x="3543" y="0"/>
                      </a:lnTo>
                      <a:lnTo>
                        <a:pt x="4121" y="0"/>
                      </a:lnTo>
                      <a:lnTo>
                        <a:pt x="3918" y="166"/>
                      </a:lnTo>
                      <a:lnTo>
                        <a:pt x="3709" y="370"/>
                      </a:lnTo>
                      <a:lnTo>
                        <a:pt x="3530" y="554"/>
                      </a:lnTo>
                      <a:lnTo>
                        <a:pt x="3358" y="740"/>
                      </a:lnTo>
                      <a:lnTo>
                        <a:pt x="3175" y="964"/>
                      </a:lnTo>
                      <a:lnTo>
                        <a:pt x="3013" y="1183"/>
                      </a:lnTo>
                      <a:lnTo>
                        <a:pt x="2901" y="1344"/>
                      </a:lnTo>
                      <a:lnTo>
                        <a:pt x="2784" y="1555"/>
                      </a:lnTo>
                      <a:lnTo>
                        <a:pt x="2680" y="1742"/>
                      </a:lnTo>
                      <a:lnTo>
                        <a:pt x="2606" y="1897"/>
                      </a:lnTo>
                      <a:lnTo>
                        <a:pt x="2520" y="2097"/>
                      </a:lnTo>
                      <a:lnTo>
                        <a:pt x="2457" y="2253"/>
                      </a:lnTo>
                      <a:lnTo>
                        <a:pt x="2416" y="2361"/>
                      </a:lnTo>
                      <a:lnTo>
                        <a:pt x="2371" y="2504"/>
                      </a:lnTo>
                      <a:lnTo>
                        <a:pt x="2338" y="2624"/>
                      </a:lnTo>
                      <a:lnTo>
                        <a:pt x="2629" y="2624"/>
                      </a:lnTo>
                      <a:lnTo>
                        <a:pt x="2090" y="3160"/>
                      </a:lnTo>
                      <a:lnTo>
                        <a:pt x="1506" y="2624"/>
                      </a:lnTo>
                      <a:lnTo>
                        <a:pt x="1797" y="2624"/>
                      </a:lnTo>
                      <a:lnTo>
                        <a:pt x="1774" y="2530"/>
                      </a:lnTo>
                      <a:lnTo>
                        <a:pt x="1731" y="2420"/>
                      </a:lnTo>
                      <a:lnTo>
                        <a:pt x="1671" y="2304"/>
                      </a:lnTo>
                      <a:lnTo>
                        <a:pt x="1593" y="2162"/>
                      </a:lnTo>
                      <a:lnTo>
                        <a:pt x="1505" y="2017"/>
                      </a:lnTo>
                      <a:lnTo>
                        <a:pt x="1427" y="1894"/>
                      </a:lnTo>
                      <a:lnTo>
                        <a:pt x="1345" y="1768"/>
                      </a:lnTo>
                      <a:lnTo>
                        <a:pt x="1253" y="1629"/>
                      </a:lnTo>
                      <a:lnTo>
                        <a:pt x="1173" y="1514"/>
                      </a:lnTo>
                      <a:lnTo>
                        <a:pt x="1084" y="1376"/>
                      </a:lnTo>
                      <a:lnTo>
                        <a:pt x="910" y="1137"/>
                      </a:lnTo>
                      <a:lnTo>
                        <a:pt x="775" y="956"/>
                      </a:lnTo>
                      <a:lnTo>
                        <a:pt x="665" y="811"/>
                      </a:lnTo>
                      <a:lnTo>
                        <a:pt x="568" y="689"/>
                      </a:lnTo>
                      <a:lnTo>
                        <a:pt x="421" y="508"/>
                      </a:lnTo>
                      <a:lnTo>
                        <a:pt x="286" y="340"/>
                      </a:lnTo>
                      <a:lnTo>
                        <a:pt x="147" y="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0787" name="Freeform 12"/>
                <p:cNvSpPr>
                  <a:spLocks/>
                </p:cNvSpPr>
                <p:nvPr/>
              </p:nvSpPr>
              <p:spPr bwMode="auto">
                <a:xfrm>
                  <a:off x="1549" y="2123"/>
                  <a:ext cx="162" cy="18"/>
                </a:xfrm>
                <a:custGeom>
                  <a:avLst/>
                  <a:gdLst>
                    <a:gd name="T0" fmla="*/ 0 w 488"/>
                    <a:gd name="T1" fmla="*/ 53 h 53"/>
                    <a:gd name="T2" fmla="*/ 191 w 488"/>
                    <a:gd name="T3" fmla="*/ 0 h 53"/>
                    <a:gd name="T4" fmla="*/ 488 w 488"/>
                    <a:gd name="T5" fmla="*/ 0 h 53"/>
                    <a:gd name="T6" fmla="*/ 286 w 488"/>
                    <a:gd name="T7" fmla="*/ 53 h 53"/>
                    <a:gd name="T8" fmla="*/ 0 w 488"/>
                    <a:gd name="T9" fmla="*/ 53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8"/>
                    <a:gd name="T16" fmla="*/ 0 h 53"/>
                    <a:gd name="T17" fmla="*/ 488 w 488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8" h="53">
                      <a:moveTo>
                        <a:pt x="0" y="53"/>
                      </a:moveTo>
                      <a:lnTo>
                        <a:pt x="191" y="0"/>
                      </a:lnTo>
                      <a:lnTo>
                        <a:pt x="488" y="0"/>
                      </a:lnTo>
                      <a:lnTo>
                        <a:pt x="286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0788" name="Freeform 13"/>
                <p:cNvSpPr>
                  <a:spLocks/>
                </p:cNvSpPr>
                <p:nvPr/>
              </p:nvSpPr>
              <p:spPr bwMode="auto">
                <a:xfrm>
                  <a:off x="1466" y="2123"/>
                  <a:ext cx="244" cy="196"/>
                </a:xfrm>
                <a:custGeom>
                  <a:avLst/>
                  <a:gdLst>
                    <a:gd name="T0" fmla="*/ 0 w 732"/>
                    <a:gd name="T1" fmla="*/ 587 h 587"/>
                    <a:gd name="T2" fmla="*/ 192 w 732"/>
                    <a:gd name="T3" fmla="*/ 534 h 587"/>
                    <a:gd name="T4" fmla="*/ 732 w 732"/>
                    <a:gd name="T5" fmla="*/ 0 h 587"/>
                    <a:gd name="T6" fmla="*/ 535 w 732"/>
                    <a:gd name="T7" fmla="*/ 53 h 587"/>
                    <a:gd name="T8" fmla="*/ 0 w 732"/>
                    <a:gd name="T9" fmla="*/ 587 h 5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2"/>
                    <a:gd name="T16" fmla="*/ 0 h 587"/>
                    <a:gd name="T17" fmla="*/ 732 w 732"/>
                    <a:gd name="T18" fmla="*/ 587 h 5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2" h="587">
                      <a:moveTo>
                        <a:pt x="0" y="587"/>
                      </a:moveTo>
                      <a:lnTo>
                        <a:pt x="192" y="534"/>
                      </a:lnTo>
                      <a:lnTo>
                        <a:pt x="732" y="0"/>
                      </a:lnTo>
                      <a:lnTo>
                        <a:pt x="535" y="53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0789" name="Freeform 14"/>
                <p:cNvSpPr>
                  <a:spLocks/>
                </p:cNvSpPr>
                <p:nvPr/>
              </p:nvSpPr>
              <p:spPr bwMode="auto">
                <a:xfrm>
                  <a:off x="1272" y="2123"/>
                  <a:ext cx="120" cy="18"/>
                </a:xfrm>
                <a:custGeom>
                  <a:avLst/>
                  <a:gdLst>
                    <a:gd name="T0" fmla="*/ 0 w 361"/>
                    <a:gd name="T1" fmla="*/ 53 h 53"/>
                    <a:gd name="T2" fmla="*/ 300 w 361"/>
                    <a:gd name="T3" fmla="*/ 53 h 53"/>
                    <a:gd name="T4" fmla="*/ 361 w 361"/>
                    <a:gd name="T5" fmla="*/ 0 h 53"/>
                    <a:gd name="T6" fmla="*/ 184 w 361"/>
                    <a:gd name="T7" fmla="*/ 0 h 53"/>
                    <a:gd name="T8" fmla="*/ 0 w 361"/>
                    <a:gd name="T9" fmla="*/ 53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1"/>
                    <a:gd name="T16" fmla="*/ 0 h 53"/>
                    <a:gd name="T17" fmla="*/ 361 w 361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1" h="53">
                      <a:moveTo>
                        <a:pt x="0" y="53"/>
                      </a:moveTo>
                      <a:lnTo>
                        <a:pt x="300" y="53"/>
                      </a:lnTo>
                      <a:lnTo>
                        <a:pt x="361" y="0"/>
                      </a:lnTo>
                      <a:lnTo>
                        <a:pt x="184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30784" name="Freeform 15"/>
              <p:cNvSpPr>
                <a:spLocks/>
              </p:cNvSpPr>
              <p:nvPr/>
            </p:nvSpPr>
            <p:spPr bwMode="auto">
              <a:xfrm>
                <a:off x="1952" y="1248"/>
                <a:ext cx="253" cy="17"/>
              </a:xfrm>
              <a:custGeom>
                <a:avLst/>
                <a:gdLst>
                  <a:gd name="T0" fmla="*/ 0 w 760"/>
                  <a:gd name="T1" fmla="*/ 52 h 52"/>
                  <a:gd name="T2" fmla="*/ 189 w 760"/>
                  <a:gd name="T3" fmla="*/ 0 h 52"/>
                  <a:gd name="T4" fmla="*/ 760 w 760"/>
                  <a:gd name="T5" fmla="*/ 0 h 52"/>
                  <a:gd name="T6" fmla="*/ 571 w 760"/>
                  <a:gd name="T7" fmla="*/ 52 h 52"/>
                  <a:gd name="T8" fmla="*/ 0 w 760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0"/>
                  <a:gd name="T16" fmla="*/ 0 h 52"/>
                  <a:gd name="T17" fmla="*/ 760 w 7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0" h="52">
                    <a:moveTo>
                      <a:pt x="0" y="52"/>
                    </a:moveTo>
                    <a:lnTo>
                      <a:pt x="189" y="0"/>
                    </a:lnTo>
                    <a:lnTo>
                      <a:pt x="760" y="0"/>
                    </a:lnTo>
                    <a:lnTo>
                      <a:pt x="571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785" name="Freeform 16"/>
              <p:cNvSpPr>
                <a:spLocks/>
              </p:cNvSpPr>
              <p:nvPr/>
            </p:nvSpPr>
            <p:spPr bwMode="auto">
              <a:xfrm>
                <a:off x="768" y="1248"/>
                <a:ext cx="239" cy="19"/>
              </a:xfrm>
              <a:custGeom>
                <a:avLst/>
                <a:gdLst>
                  <a:gd name="T0" fmla="*/ 0 w 715"/>
                  <a:gd name="T1" fmla="*/ 52 h 56"/>
                  <a:gd name="T2" fmla="*/ 196 w 715"/>
                  <a:gd name="T3" fmla="*/ 0 h 56"/>
                  <a:gd name="T4" fmla="*/ 715 w 715"/>
                  <a:gd name="T5" fmla="*/ 0 h 56"/>
                  <a:gd name="T6" fmla="*/ 520 w 715"/>
                  <a:gd name="T7" fmla="*/ 56 h 56"/>
                  <a:gd name="T8" fmla="*/ 0 w 715"/>
                  <a:gd name="T9" fmla="*/ 52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5"/>
                  <a:gd name="T16" fmla="*/ 0 h 56"/>
                  <a:gd name="T17" fmla="*/ 715 w 71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5" h="56">
                    <a:moveTo>
                      <a:pt x="0" y="52"/>
                    </a:moveTo>
                    <a:lnTo>
                      <a:pt x="196" y="0"/>
                    </a:lnTo>
                    <a:lnTo>
                      <a:pt x="715" y="0"/>
                    </a:lnTo>
                    <a:lnTo>
                      <a:pt x="520" y="5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30782" name="Freeform 17"/>
            <p:cNvSpPr>
              <a:spLocks/>
            </p:cNvSpPr>
            <p:nvPr/>
          </p:nvSpPr>
          <p:spPr bwMode="auto">
            <a:xfrm rot="-5400000">
              <a:off x="817" y="2048"/>
              <a:ext cx="1374" cy="1054"/>
            </a:xfrm>
            <a:custGeom>
              <a:avLst/>
              <a:gdLst>
                <a:gd name="T0" fmla="*/ 527 w 4122"/>
                <a:gd name="T1" fmla="*/ 0 h 3160"/>
                <a:gd name="T2" fmla="*/ 755 w 4122"/>
                <a:gd name="T3" fmla="*/ 308 h 3160"/>
                <a:gd name="T4" fmla="*/ 1022 w 4122"/>
                <a:gd name="T5" fmla="*/ 657 h 3160"/>
                <a:gd name="T6" fmla="*/ 1276 w 4122"/>
                <a:gd name="T7" fmla="*/ 993 h 3160"/>
                <a:gd name="T8" fmla="*/ 1478 w 4122"/>
                <a:gd name="T9" fmla="*/ 1279 h 3160"/>
                <a:gd name="T10" fmla="*/ 1678 w 4122"/>
                <a:gd name="T11" fmla="*/ 1588 h 3160"/>
                <a:gd name="T12" fmla="*/ 1863 w 4122"/>
                <a:gd name="T13" fmla="*/ 1922 h 3160"/>
                <a:gd name="T14" fmla="*/ 2012 w 4122"/>
                <a:gd name="T15" fmla="*/ 2255 h 3160"/>
                <a:gd name="T16" fmla="*/ 2135 w 4122"/>
                <a:gd name="T17" fmla="*/ 1917 h 3160"/>
                <a:gd name="T18" fmla="*/ 2298 w 4122"/>
                <a:gd name="T19" fmla="*/ 1524 h 3160"/>
                <a:gd name="T20" fmla="*/ 2496 w 4122"/>
                <a:gd name="T21" fmla="*/ 1146 h 3160"/>
                <a:gd name="T22" fmla="*/ 2805 w 4122"/>
                <a:gd name="T23" fmla="*/ 701 h 3160"/>
                <a:gd name="T24" fmla="*/ 3105 w 4122"/>
                <a:gd name="T25" fmla="*/ 356 h 3160"/>
                <a:gd name="T26" fmla="*/ 3544 w 4122"/>
                <a:gd name="T27" fmla="*/ 0 h 3160"/>
                <a:gd name="T28" fmla="*/ 3919 w 4122"/>
                <a:gd name="T29" fmla="*/ 166 h 3160"/>
                <a:gd name="T30" fmla="*/ 3530 w 4122"/>
                <a:gd name="T31" fmla="*/ 556 h 3160"/>
                <a:gd name="T32" fmla="*/ 3175 w 4122"/>
                <a:gd name="T33" fmla="*/ 964 h 3160"/>
                <a:gd name="T34" fmla="*/ 2903 w 4122"/>
                <a:gd name="T35" fmla="*/ 1344 h 3160"/>
                <a:gd name="T36" fmla="*/ 2681 w 4122"/>
                <a:gd name="T37" fmla="*/ 1742 h 3160"/>
                <a:gd name="T38" fmla="*/ 2520 w 4122"/>
                <a:gd name="T39" fmla="*/ 2097 h 3160"/>
                <a:gd name="T40" fmla="*/ 2417 w 4122"/>
                <a:gd name="T41" fmla="*/ 2361 h 3160"/>
                <a:gd name="T42" fmla="*/ 2338 w 4122"/>
                <a:gd name="T43" fmla="*/ 2624 h 3160"/>
                <a:gd name="T44" fmla="*/ 2090 w 4122"/>
                <a:gd name="T45" fmla="*/ 3160 h 3160"/>
                <a:gd name="T46" fmla="*/ 1798 w 4122"/>
                <a:gd name="T47" fmla="*/ 2624 h 3160"/>
                <a:gd name="T48" fmla="*/ 1733 w 4122"/>
                <a:gd name="T49" fmla="*/ 2420 h 3160"/>
                <a:gd name="T50" fmla="*/ 1594 w 4122"/>
                <a:gd name="T51" fmla="*/ 2163 h 3160"/>
                <a:gd name="T52" fmla="*/ 1428 w 4122"/>
                <a:gd name="T53" fmla="*/ 1894 h 3160"/>
                <a:gd name="T54" fmla="*/ 1253 w 4122"/>
                <a:gd name="T55" fmla="*/ 1629 h 3160"/>
                <a:gd name="T56" fmla="*/ 1085 w 4122"/>
                <a:gd name="T57" fmla="*/ 1377 h 3160"/>
                <a:gd name="T58" fmla="*/ 777 w 4122"/>
                <a:gd name="T59" fmla="*/ 956 h 3160"/>
                <a:gd name="T60" fmla="*/ 569 w 4122"/>
                <a:gd name="T61" fmla="*/ 690 h 3160"/>
                <a:gd name="T62" fmla="*/ 286 w 4122"/>
                <a:gd name="T63" fmla="*/ 340 h 3160"/>
                <a:gd name="T64" fmla="*/ 0 w 4122"/>
                <a:gd name="T65" fmla="*/ 0 h 3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22"/>
                <a:gd name="T100" fmla="*/ 0 h 3160"/>
                <a:gd name="T101" fmla="*/ 4122 w 4122"/>
                <a:gd name="T102" fmla="*/ 3160 h 3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22" h="3160">
                  <a:moveTo>
                    <a:pt x="0" y="0"/>
                  </a:moveTo>
                  <a:lnTo>
                    <a:pt x="527" y="0"/>
                  </a:lnTo>
                  <a:lnTo>
                    <a:pt x="642" y="157"/>
                  </a:lnTo>
                  <a:lnTo>
                    <a:pt x="755" y="308"/>
                  </a:lnTo>
                  <a:lnTo>
                    <a:pt x="879" y="472"/>
                  </a:lnTo>
                  <a:lnTo>
                    <a:pt x="1022" y="657"/>
                  </a:lnTo>
                  <a:lnTo>
                    <a:pt x="1154" y="835"/>
                  </a:lnTo>
                  <a:lnTo>
                    <a:pt x="1276" y="993"/>
                  </a:lnTo>
                  <a:lnTo>
                    <a:pt x="1381" y="1139"/>
                  </a:lnTo>
                  <a:lnTo>
                    <a:pt x="1478" y="1279"/>
                  </a:lnTo>
                  <a:lnTo>
                    <a:pt x="1589" y="1445"/>
                  </a:lnTo>
                  <a:lnTo>
                    <a:pt x="1678" y="1588"/>
                  </a:lnTo>
                  <a:lnTo>
                    <a:pt x="1770" y="1746"/>
                  </a:lnTo>
                  <a:lnTo>
                    <a:pt x="1863" y="1922"/>
                  </a:lnTo>
                  <a:lnTo>
                    <a:pt x="1941" y="2082"/>
                  </a:lnTo>
                  <a:lnTo>
                    <a:pt x="2012" y="2255"/>
                  </a:lnTo>
                  <a:lnTo>
                    <a:pt x="2071" y="2102"/>
                  </a:lnTo>
                  <a:lnTo>
                    <a:pt x="2135" y="1917"/>
                  </a:lnTo>
                  <a:lnTo>
                    <a:pt x="2214" y="1722"/>
                  </a:lnTo>
                  <a:lnTo>
                    <a:pt x="2298" y="1524"/>
                  </a:lnTo>
                  <a:lnTo>
                    <a:pt x="2391" y="1334"/>
                  </a:lnTo>
                  <a:lnTo>
                    <a:pt x="2496" y="1146"/>
                  </a:lnTo>
                  <a:lnTo>
                    <a:pt x="2622" y="942"/>
                  </a:lnTo>
                  <a:lnTo>
                    <a:pt x="2805" y="701"/>
                  </a:lnTo>
                  <a:lnTo>
                    <a:pt x="2949" y="524"/>
                  </a:lnTo>
                  <a:lnTo>
                    <a:pt x="3105" y="356"/>
                  </a:lnTo>
                  <a:lnTo>
                    <a:pt x="3266" y="214"/>
                  </a:lnTo>
                  <a:lnTo>
                    <a:pt x="3544" y="0"/>
                  </a:lnTo>
                  <a:lnTo>
                    <a:pt x="4122" y="0"/>
                  </a:lnTo>
                  <a:lnTo>
                    <a:pt x="3919" y="166"/>
                  </a:lnTo>
                  <a:lnTo>
                    <a:pt x="3710" y="370"/>
                  </a:lnTo>
                  <a:lnTo>
                    <a:pt x="3530" y="556"/>
                  </a:lnTo>
                  <a:lnTo>
                    <a:pt x="3360" y="740"/>
                  </a:lnTo>
                  <a:lnTo>
                    <a:pt x="3175" y="964"/>
                  </a:lnTo>
                  <a:lnTo>
                    <a:pt x="3014" y="1183"/>
                  </a:lnTo>
                  <a:lnTo>
                    <a:pt x="2903" y="1344"/>
                  </a:lnTo>
                  <a:lnTo>
                    <a:pt x="2784" y="1555"/>
                  </a:lnTo>
                  <a:lnTo>
                    <a:pt x="2681" y="1742"/>
                  </a:lnTo>
                  <a:lnTo>
                    <a:pt x="2607" y="1898"/>
                  </a:lnTo>
                  <a:lnTo>
                    <a:pt x="2520" y="2097"/>
                  </a:lnTo>
                  <a:lnTo>
                    <a:pt x="2458" y="2254"/>
                  </a:lnTo>
                  <a:lnTo>
                    <a:pt x="2417" y="2361"/>
                  </a:lnTo>
                  <a:lnTo>
                    <a:pt x="2373" y="2504"/>
                  </a:lnTo>
                  <a:lnTo>
                    <a:pt x="2338" y="2624"/>
                  </a:lnTo>
                  <a:lnTo>
                    <a:pt x="2630" y="2624"/>
                  </a:lnTo>
                  <a:lnTo>
                    <a:pt x="2090" y="3160"/>
                  </a:lnTo>
                  <a:lnTo>
                    <a:pt x="1507" y="2624"/>
                  </a:lnTo>
                  <a:lnTo>
                    <a:pt x="1798" y="2624"/>
                  </a:lnTo>
                  <a:lnTo>
                    <a:pt x="1774" y="2532"/>
                  </a:lnTo>
                  <a:lnTo>
                    <a:pt x="1733" y="2420"/>
                  </a:lnTo>
                  <a:lnTo>
                    <a:pt x="1673" y="2305"/>
                  </a:lnTo>
                  <a:lnTo>
                    <a:pt x="1594" y="2163"/>
                  </a:lnTo>
                  <a:lnTo>
                    <a:pt x="1506" y="2018"/>
                  </a:lnTo>
                  <a:lnTo>
                    <a:pt x="1428" y="1894"/>
                  </a:lnTo>
                  <a:lnTo>
                    <a:pt x="1346" y="1769"/>
                  </a:lnTo>
                  <a:lnTo>
                    <a:pt x="1253" y="1629"/>
                  </a:lnTo>
                  <a:lnTo>
                    <a:pt x="1175" y="1514"/>
                  </a:lnTo>
                  <a:lnTo>
                    <a:pt x="1085" y="1377"/>
                  </a:lnTo>
                  <a:lnTo>
                    <a:pt x="911" y="1137"/>
                  </a:lnTo>
                  <a:lnTo>
                    <a:pt x="777" y="956"/>
                  </a:lnTo>
                  <a:lnTo>
                    <a:pt x="665" y="812"/>
                  </a:lnTo>
                  <a:lnTo>
                    <a:pt x="569" y="690"/>
                  </a:lnTo>
                  <a:lnTo>
                    <a:pt x="422" y="509"/>
                  </a:lnTo>
                  <a:lnTo>
                    <a:pt x="286" y="340"/>
                  </a:lnTo>
                  <a:lnTo>
                    <a:pt x="148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647700" y="2514600"/>
            <a:ext cx="1371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eaLnBrk="0" hangingPunct="0">
              <a:defRPr/>
            </a:pPr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Visión y Misión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76800" y="2665413"/>
            <a:ext cx="3733800" cy="2047875"/>
            <a:chOff x="3072" y="1679"/>
            <a:chExt cx="2352" cy="1290"/>
          </a:xfrm>
        </p:grpSpPr>
        <p:sp>
          <p:nvSpPr>
            <p:cNvPr id="30768" name="Line 20"/>
            <p:cNvSpPr>
              <a:spLocks noChangeAspect="1" noChangeShapeType="1"/>
            </p:cNvSpPr>
            <p:nvPr/>
          </p:nvSpPr>
          <p:spPr bwMode="auto">
            <a:xfrm flipH="1">
              <a:off x="3348" y="1971"/>
              <a:ext cx="246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69" name="Line 21"/>
            <p:cNvSpPr>
              <a:spLocks noChangeAspect="1" noChangeShapeType="1"/>
            </p:cNvSpPr>
            <p:nvPr/>
          </p:nvSpPr>
          <p:spPr bwMode="auto">
            <a:xfrm flipH="1">
              <a:off x="4134" y="1971"/>
              <a:ext cx="245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70" name="Line 22"/>
            <p:cNvSpPr>
              <a:spLocks noChangeAspect="1" noChangeShapeType="1"/>
            </p:cNvSpPr>
            <p:nvPr/>
          </p:nvSpPr>
          <p:spPr bwMode="auto">
            <a:xfrm flipH="1" flipV="1">
              <a:off x="3348" y="2340"/>
              <a:ext cx="246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71" name="Line 23"/>
            <p:cNvSpPr>
              <a:spLocks noChangeAspect="1" noChangeShapeType="1"/>
            </p:cNvSpPr>
            <p:nvPr/>
          </p:nvSpPr>
          <p:spPr bwMode="auto">
            <a:xfrm flipH="1" flipV="1">
              <a:off x="4134" y="2340"/>
              <a:ext cx="245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72" name="Line 24"/>
            <p:cNvSpPr>
              <a:spLocks noChangeAspect="1" noChangeShapeType="1"/>
            </p:cNvSpPr>
            <p:nvPr/>
          </p:nvSpPr>
          <p:spPr bwMode="auto">
            <a:xfrm flipH="1">
              <a:off x="3072" y="2340"/>
              <a:ext cx="1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9113" name="Rectangle 25"/>
            <p:cNvSpPr>
              <a:spLocks noChangeAspect="1" noChangeArrowheads="1"/>
            </p:cNvSpPr>
            <p:nvPr/>
          </p:nvSpPr>
          <p:spPr bwMode="auto">
            <a:xfrm>
              <a:off x="3360" y="1679"/>
              <a:ext cx="522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r>
                <a:rPr lang="es-ES_tradnl" sz="900" b="1">
                  <a:latin typeface="Arial" pitchFamily="34" charset="0"/>
                </a:rPr>
                <a:t>Parámetro 1</a:t>
              </a:r>
            </a:p>
          </p:txBody>
        </p:sp>
        <p:sp>
          <p:nvSpPr>
            <p:cNvPr id="89114" name="Rectangle 26"/>
            <p:cNvSpPr>
              <a:spLocks noChangeAspect="1" noChangeArrowheads="1"/>
            </p:cNvSpPr>
            <p:nvPr/>
          </p:nvSpPr>
          <p:spPr bwMode="auto">
            <a:xfrm>
              <a:off x="4103" y="1680"/>
              <a:ext cx="522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r>
                <a:rPr lang="es-ES_tradnl" sz="900" b="1">
                  <a:latin typeface="Arial" pitchFamily="34" charset="0"/>
                </a:rPr>
                <a:t>Parámetro 2</a:t>
              </a:r>
              <a:endParaRPr lang="es-ES_tradnl" sz="1400" b="1">
                <a:latin typeface="Arial" pitchFamily="34" charset="0"/>
              </a:endParaRPr>
            </a:p>
          </p:txBody>
        </p:sp>
        <p:sp>
          <p:nvSpPr>
            <p:cNvPr id="89115" name="Rectangle 27"/>
            <p:cNvSpPr>
              <a:spLocks noChangeAspect="1" noChangeArrowheads="1"/>
            </p:cNvSpPr>
            <p:nvPr/>
          </p:nvSpPr>
          <p:spPr bwMode="auto">
            <a:xfrm>
              <a:off x="3348" y="2632"/>
              <a:ext cx="522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r>
                <a:rPr lang="es-ES_tradnl" sz="900" b="1">
                  <a:latin typeface="Arial" pitchFamily="34" charset="0"/>
                </a:rPr>
                <a:t>Parámetro 4</a:t>
              </a:r>
              <a:endParaRPr lang="es-ES_tradnl" sz="1400" b="1">
                <a:latin typeface="Arial" pitchFamily="34" charset="0"/>
              </a:endParaRPr>
            </a:p>
          </p:txBody>
        </p:sp>
        <p:sp>
          <p:nvSpPr>
            <p:cNvPr id="89116" name="Rectangle 28"/>
            <p:cNvSpPr>
              <a:spLocks noChangeAspect="1" noChangeArrowheads="1"/>
            </p:cNvSpPr>
            <p:nvPr/>
          </p:nvSpPr>
          <p:spPr bwMode="auto">
            <a:xfrm>
              <a:off x="4134" y="2632"/>
              <a:ext cx="522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r>
                <a:rPr lang="es-ES_tradnl" sz="900" b="1">
                  <a:latin typeface="Arial" pitchFamily="34" charset="0"/>
                </a:rPr>
                <a:t>Parámetro 5</a:t>
              </a:r>
              <a:endParaRPr lang="es-ES_tradnl" sz="1400" b="1">
                <a:latin typeface="Arial" pitchFamily="34" charset="0"/>
              </a:endParaRPr>
            </a:p>
          </p:txBody>
        </p:sp>
        <p:sp>
          <p:nvSpPr>
            <p:cNvPr id="30777" name="Line 29"/>
            <p:cNvSpPr>
              <a:spLocks noChangeAspect="1" noChangeShapeType="1"/>
            </p:cNvSpPr>
            <p:nvPr/>
          </p:nvSpPr>
          <p:spPr bwMode="auto">
            <a:xfrm flipH="1">
              <a:off x="4902" y="1971"/>
              <a:ext cx="245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78" name="Line 30"/>
            <p:cNvSpPr>
              <a:spLocks noChangeAspect="1" noChangeShapeType="1"/>
            </p:cNvSpPr>
            <p:nvPr/>
          </p:nvSpPr>
          <p:spPr bwMode="auto">
            <a:xfrm flipH="1" flipV="1">
              <a:off x="4902" y="2340"/>
              <a:ext cx="245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9119" name="Rectangle 31"/>
            <p:cNvSpPr>
              <a:spLocks noChangeAspect="1" noChangeArrowheads="1"/>
            </p:cNvSpPr>
            <p:nvPr/>
          </p:nvSpPr>
          <p:spPr bwMode="auto">
            <a:xfrm>
              <a:off x="4871" y="1680"/>
              <a:ext cx="522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r>
                <a:rPr lang="es-ES_tradnl" sz="900" b="1">
                  <a:latin typeface="Arial" pitchFamily="34" charset="0"/>
                </a:rPr>
                <a:t>Parámetro 3</a:t>
              </a:r>
              <a:endParaRPr lang="es-ES_tradnl" sz="1400" b="1">
                <a:latin typeface="Arial" pitchFamily="34" charset="0"/>
              </a:endParaRPr>
            </a:p>
          </p:txBody>
        </p:sp>
        <p:sp>
          <p:nvSpPr>
            <p:cNvPr id="89120" name="Rectangle 32"/>
            <p:cNvSpPr>
              <a:spLocks noChangeAspect="1" noChangeArrowheads="1"/>
            </p:cNvSpPr>
            <p:nvPr/>
          </p:nvSpPr>
          <p:spPr bwMode="auto">
            <a:xfrm>
              <a:off x="4902" y="2632"/>
              <a:ext cx="522" cy="3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r>
                <a:rPr lang="es-ES_tradnl" sz="900" b="1">
                  <a:latin typeface="Arial" pitchFamily="34" charset="0"/>
                </a:rPr>
                <a:t>Parámetro 6</a:t>
              </a:r>
              <a:endParaRPr lang="es-ES_tradnl" sz="1400" b="1">
                <a:latin typeface="Arial" pitchFamily="34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715000" y="1295400"/>
            <a:ext cx="3251200" cy="4657725"/>
            <a:chOff x="3600" y="816"/>
            <a:chExt cx="2048" cy="2934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600" y="816"/>
              <a:ext cx="1232" cy="960"/>
              <a:chOff x="3600" y="816"/>
              <a:chExt cx="1232" cy="960"/>
            </a:xfrm>
          </p:grpSpPr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>
                <a:off x="3600" y="1152"/>
                <a:ext cx="144" cy="624"/>
                <a:chOff x="3600" y="1152"/>
                <a:chExt cx="144" cy="624"/>
              </a:xfrm>
            </p:grpSpPr>
            <p:sp>
              <p:nvSpPr>
                <p:cNvPr id="3076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600" y="1152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0767" name="Line 37"/>
                <p:cNvSpPr>
                  <a:spLocks noChangeShapeType="1"/>
                </p:cNvSpPr>
                <p:nvPr/>
              </p:nvSpPr>
              <p:spPr bwMode="auto">
                <a:xfrm>
                  <a:off x="3600" y="115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89126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3744" y="1049"/>
                <a:ext cx="371" cy="16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Metas e Indicadores</a:t>
                </a:r>
              </a:p>
            </p:txBody>
          </p: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4133" y="869"/>
                <a:ext cx="699" cy="516"/>
                <a:chOff x="4133" y="869"/>
                <a:chExt cx="699" cy="516"/>
              </a:xfrm>
            </p:grpSpPr>
            <p:sp>
              <p:nvSpPr>
                <p:cNvPr id="30757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4133" y="1127"/>
                  <a:ext cx="6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0758" name="Line 4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249" y="971"/>
                  <a:ext cx="117" cy="1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89130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869"/>
                  <a:ext cx="233" cy="10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lIns="54000" rIns="54000" anchor="ctr"/>
                <a:lstStyle/>
                <a:p>
                  <a:pPr eaLnBrk="0" hangingPunct="0">
                    <a:defRPr/>
                  </a:pPr>
                  <a:endParaRPr lang="es-ES_tradnl" sz="500">
                    <a:latin typeface="Arial" pitchFamily="34" charset="0"/>
                  </a:endParaRPr>
                </a:p>
              </p:txBody>
            </p:sp>
            <p:sp>
              <p:nvSpPr>
                <p:cNvPr id="30760" name="Line 4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560" y="971"/>
                  <a:ext cx="117" cy="1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89132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869"/>
                  <a:ext cx="233" cy="10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lIns="54000" rIns="54000" anchor="ctr"/>
                <a:lstStyle/>
                <a:p>
                  <a:pPr eaLnBrk="0" hangingPunct="0">
                    <a:defRPr/>
                  </a:pPr>
                  <a:endParaRPr lang="es-ES_tradnl" sz="500">
                    <a:latin typeface="Arial" pitchFamily="34" charset="0"/>
                  </a:endParaRPr>
                </a:p>
              </p:txBody>
            </p:sp>
            <p:sp>
              <p:nvSpPr>
                <p:cNvPr id="30762" name="Line 4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249" y="1127"/>
                  <a:ext cx="117" cy="15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89134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1282"/>
                  <a:ext cx="233" cy="10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lIns="54000" rIns="54000" anchor="ctr"/>
                <a:lstStyle/>
                <a:p>
                  <a:pPr eaLnBrk="0" hangingPunct="0">
                    <a:defRPr/>
                  </a:pPr>
                  <a:endParaRPr lang="es-ES_tradnl" sz="500">
                    <a:latin typeface="Arial" pitchFamily="34" charset="0"/>
                  </a:endParaRPr>
                </a:p>
              </p:txBody>
            </p:sp>
            <p:sp>
              <p:nvSpPr>
                <p:cNvPr id="30764" name="Line 4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560" y="1127"/>
                  <a:ext cx="117" cy="15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89136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1282"/>
                  <a:ext cx="233" cy="10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lIns="54000" rIns="54000" anchor="ctr"/>
                <a:lstStyle/>
                <a:p>
                  <a:pPr eaLnBrk="0" hangingPunct="0">
                    <a:defRPr/>
                  </a:pPr>
                  <a:endParaRPr lang="es-ES_tradnl" sz="500">
                    <a:latin typeface="Arial" pitchFamily="34" charset="0"/>
                  </a:endParaRPr>
                </a:p>
              </p:txBody>
            </p:sp>
          </p:grpSp>
          <p:sp>
            <p:nvSpPr>
              <p:cNvPr id="89137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3744" y="816"/>
                <a:ext cx="371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r>
                  <a:rPr lang="es-ES_tradnl" sz="500" b="1">
                    <a:latin typeface="Tahoma" pitchFamily="34" charset="0"/>
                  </a:rPr>
                  <a:t>Objetivo</a:t>
                </a:r>
              </a:p>
            </p:txBody>
          </p:sp>
          <p:sp>
            <p:nvSpPr>
              <p:cNvPr id="89138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3744" y="1282"/>
                <a:ext cx="371" cy="16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anchor="ctr"/>
              <a:lstStyle/>
              <a:p>
                <a:pPr eaLnBrk="0" hangingPunct="0">
                  <a:defRPr/>
                </a:pPr>
                <a:r>
                  <a:rPr lang="es-ES_tradnl" sz="500" b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Estrategias Específicas</a:t>
                </a: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4368" y="2928"/>
              <a:ext cx="1280" cy="822"/>
              <a:chOff x="4368" y="2928"/>
              <a:chExt cx="1280" cy="822"/>
            </a:xfrm>
          </p:grpSpPr>
          <p:grpSp>
            <p:nvGrpSpPr>
              <p:cNvPr id="11" name="Group 52"/>
              <p:cNvGrpSpPr>
                <a:grpSpLocks/>
              </p:cNvGrpSpPr>
              <p:nvPr/>
            </p:nvGrpSpPr>
            <p:grpSpPr bwMode="auto">
              <a:xfrm>
                <a:off x="4949" y="3173"/>
                <a:ext cx="699" cy="516"/>
                <a:chOff x="4949" y="3173"/>
                <a:chExt cx="699" cy="516"/>
              </a:xfrm>
            </p:grpSpPr>
            <p:sp>
              <p:nvSpPr>
                <p:cNvPr id="30743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4949" y="3431"/>
                  <a:ext cx="69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0744" name="Line 5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065" y="3275"/>
                  <a:ext cx="117" cy="1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89143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5065" y="3173"/>
                  <a:ext cx="233" cy="10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lIns="54000" rIns="54000" anchor="ctr"/>
                <a:lstStyle/>
                <a:p>
                  <a:pPr eaLnBrk="0" hangingPunct="0">
                    <a:defRPr/>
                  </a:pPr>
                  <a:endParaRPr lang="es-ES_tradnl" sz="500">
                    <a:latin typeface="Arial" pitchFamily="34" charset="0"/>
                  </a:endParaRPr>
                </a:p>
              </p:txBody>
            </p:sp>
            <p:sp>
              <p:nvSpPr>
                <p:cNvPr id="30746" name="Line 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376" y="3275"/>
                  <a:ext cx="117" cy="1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89145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3173"/>
                  <a:ext cx="233" cy="10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lIns="54000" rIns="54000" anchor="ctr"/>
                <a:lstStyle/>
                <a:p>
                  <a:pPr eaLnBrk="0" hangingPunct="0">
                    <a:defRPr/>
                  </a:pPr>
                  <a:endParaRPr lang="es-ES_tradnl" sz="500">
                    <a:latin typeface="Arial" pitchFamily="34" charset="0"/>
                  </a:endParaRPr>
                </a:p>
              </p:txBody>
            </p:sp>
            <p:sp>
              <p:nvSpPr>
                <p:cNvPr id="30748" name="Line 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5065" y="3431"/>
                  <a:ext cx="117" cy="15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89147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5065" y="3586"/>
                  <a:ext cx="233" cy="10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lIns="54000" rIns="54000" anchor="ctr"/>
                <a:lstStyle/>
                <a:p>
                  <a:pPr eaLnBrk="0" hangingPunct="0">
                    <a:defRPr/>
                  </a:pPr>
                  <a:endParaRPr lang="es-ES_tradnl" sz="500">
                    <a:latin typeface="Arial" pitchFamily="34" charset="0"/>
                  </a:endParaRPr>
                </a:p>
              </p:txBody>
            </p:sp>
            <p:sp>
              <p:nvSpPr>
                <p:cNvPr id="30750" name="Line 6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5376" y="3431"/>
                  <a:ext cx="117" cy="15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89149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5376" y="3586"/>
                  <a:ext cx="233" cy="10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lIns="54000" rIns="54000" anchor="ctr"/>
                <a:lstStyle/>
                <a:p>
                  <a:pPr eaLnBrk="0" hangingPunct="0">
                    <a:defRPr/>
                  </a:pPr>
                  <a:endParaRPr lang="es-ES_tradnl" sz="500">
                    <a:latin typeface="Arial" pitchFamily="34" charset="0"/>
                  </a:endParaRPr>
                </a:p>
              </p:txBody>
            </p:sp>
          </p:grpSp>
          <p:grpSp>
            <p:nvGrpSpPr>
              <p:cNvPr id="12" name="Group 62"/>
              <p:cNvGrpSpPr>
                <a:grpSpLocks/>
              </p:cNvGrpSpPr>
              <p:nvPr/>
            </p:nvGrpSpPr>
            <p:grpSpPr bwMode="auto">
              <a:xfrm>
                <a:off x="4368" y="2928"/>
                <a:ext cx="563" cy="822"/>
                <a:chOff x="4368" y="2928"/>
                <a:chExt cx="563" cy="822"/>
              </a:xfrm>
            </p:grpSpPr>
            <p:sp>
              <p:nvSpPr>
                <p:cNvPr id="30738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368" y="2928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89152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3353"/>
                  <a:ext cx="371" cy="16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anchor="ctr"/>
                <a:lstStyle/>
                <a:p>
                  <a:pPr eaLnBrk="0" hangingPunct="0">
                    <a:defRPr/>
                  </a:pPr>
                  <a:r>
                    <a:rPr lang="es-ES_tradnl" sz="500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ahoma" pitchFamily="34" charset="0"/>
                    </a:rPr>
                    <a:t>Metas e Indicadores</a:t>
                  </a:r>
                </a:p>
              </p:txBody>
            </p:sp>
            <p:sp>
              <p:nvSpPr>
                <p:cNvPr id="89153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3120"/>
                  <a:ext cx="371" cy="16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anchor="ctr"/>
                <a:lstStyle/>
                <a:p>
                  <a:pPr eaLnBrk="0" hangingPunct="0">
                    <a:defRPr/>
                  </a:pPr>
                  <a:r>
                    <a:rPr lang="es-ES_tradnl" sz="500" b="1">
                      <a:latin typeface="Tahoma" pitchFamily="34" charset="0"/>
                    </a:rPr>
                    <a:t>Objetivo</a:t>
                  </a:r>
                </a:p>
              </p:txBody>
            </p:sp>
            <p:sp>
              <p:nvSpPr>
                <p:cNvPr id="89154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4560" y="3586"/>
                  <a:ext cx="371" cy="16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 anchor="ctr"/>
                <a:lstStyle/>
                <a:p>
                  <a:pPr eaLnBrk="0" hangingPunct="0">
                    <a:defRPr/>
                  </a:pPr>
                  <a:r>
                    <a:rPr lang="es-ES_tradnl" sz="500" b="1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ahoma" pitchFamily="34" charset="0"/>
                    </a:rPr>
                    <a:t>Estrategias Específicas</a:t>
                  </a:r>
                </a:p>
              </p:txBody>
            </p:sp>
            <p:sp>
              <p:nvSpPr>
                <p:cNvPr id="30742" name="Line 67"/>
                <p:cNvSpPr>
                  <a:spLocks noChangeShapeType="1"/>
                </p:cNvSpPr>
                <p:nvPr/>
              </p:nvSpPr>
              <p:spPr bwMode="auto">
                <a:xfrm>
                  <a:off x="4368" y="345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</p:grp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5334000" y="2667000"/>
            <a:ext cx="2047875" cy="2044700"/>
            <a:chOff x="3360" y="1680"/>
            <a:chExt cx="1290" cy="1288"/>
          </a:xfrm>
        </p:grpSpPr>
        <p:sp>
          <p:nvSpPr>
            <p:cNvPr id="89157" name="Rectangle 69"/>
            <p:cNvSpPr>
              <a:spLocks noChangeAspect="1" noChangeArrowheads="1"/>
            </p:cNvSpPr>
            <p:nvPr/>
          </p:nvSpPr>
          <p:spPr bwMode="auto">
            <a:xfrm>
              <a:off x="3360" y="1680"/>
              <a:ext cx="522" cy="3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r>
                <a:rPr lang="es-ES_tradnl" sz="900" b="1">
                  <a:latin typeface="Arial" pitchFamily="34" charset="0"/>
                </a:rPr>
                <a:t>Parámetro 1</a:t>
              </a:r>
            </a:p>
          </p:txBody>
        </p:sp>
        <p:sp>
          <p:nvSpPr>
            <p:cNvPr id="89158" name="Rectangle 70"/>
            <p:cNvSpPr>
              <a:spLocks noChangeAspect="1" noChangeArrowheads="1"/>
            </p:cNvSpPr>
            <p:nvPr/>
          </p:nvSpPr>
          <p:spPr bwMode="auto">
            <a:xfrm>
              <a:off x="4128" y="2631"/>
              <a:ext cx="522" cy="3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r>
                <a:rPr lang="es-ES_tradnl" sz="900" b="1">
                  <a:latin typeface="Arial" pitchFamily="34" charset="0"/>
                </a:rPr>
                <a:t>Parámetro 5</a:t>
              </a:r>
              <a:endParaRPr lang="es-ES_tradnl" sz="1400" b="1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 autoUpdateAnimBg="0"/>
      <p:bldP spid="89094" grpId="0" animBg="1" autoUpdateAnimBg="0"/>
      <p:bldP spid="89095" grpId="0" animBg="1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76200" y="457200"/>
            <a:ext cx="8672513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Despliegue Primer Nivel </a:t>
            </a:r>
            <a:endParaRPr lang="es-ES" sz="16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200" b="1"/>
              <a:t>Objetivo</a:t>
            </a:r>
            <a:endParaRPr lang="es-ES" sz="1200" b="1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179388" y="2636838"/>
            <a:ext cx="1728787" cy="143986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algn="ctr">
              <a:defRPr/>
            </a:pPr>
            <a:r>
              <a:rPr lang="es-MX" sz="1200" dirty="0">
                <a:latin typeface="Trebuchet MS" pitchFamily="34" charset="0"/>
              </a:rPr>
              <a:t> </a:t>
            </a:r>
            <a:r>
              <a:rPr lang="es-MX" sz="1200" dirty="0"/>
              <a:t>% de datos correctos en el maestro de clientes de las rutas.</a:t>
            </a:r>
          </a:p>
          <a:p>
            <a:pPr algn="ctr">
              <a:defRPr/>
            </a:pPr>
            <a:endParaRPr lang="es-MX" sz="1200" dirty="0"/>
          </a:p>
          <a:p>
            <a:pPr algn="ctr">
              <a:defRPr/>
            </a:pPr>
            <a:r>
              <a:rPr lang="es-MX" sz="1200" dirty="0"/>
              <a:t>Actual: 30%</a:t>
            </a:r>
          </a:p>
          <a:p>
            <a:pPr algn="ctr">
              <a:defRPr/>
            </a:pPr>
            <a:r>
              <a:rPr lang="es-MX" sz="1200" dirty="0"/>
              <a:t>Meta: 90%</a:t>
            </a:r>
            <a:endParaRPr lang="es-MX" sz="1200" dirty="0">
              <a:latin typeface="Trebuchet MS" pitchFamily="34" charset="0"/>
            </a:endParaRP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250825" y="4581525"/>
            <a:ext cx="1739900" cy="20875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marL="342900" indent="-342900" algn="just">
              <a:defRPr/>
            </a:pPr>
            <a:r>
              <a:rPr lang="es-MX" sz="1200" b="1"/>
              <a:t>1.Mejorar el nivel de Servicio</a:t>
            </a:r>
          </a:p>
          <a:p>
            <a:pPr marL="342900" indent="-342900" algn="just">
              <a:defRPr/>
            </a:pPr>
            <a:r>
              <a:rPr lang="es-MX" sz="1200" b="1"/>
              <a:t>2. Garantizar el volumen de ventas</a:t>
            </a:r>
          </a:p>
          <a:p>
            <a:pPr marL="342900" indent="-342900" algn="just">
              <a:defRPr/>
            </a:pPr>
            <a:r>
              <a:rPr lang="es-MX" sz="1200" b="1"/>
              <a:t>3. Garantizar que se mejore el clima laboral</a:t>
            </a:r>
          </a:p>
          <a:p>
            <a:pPr marL="342900" indent="-342900" algn="just">
              <a:defRPr/>
            </a:pPr>
            <a:r>
              <a:rPr lang="es-MX" sz="1200" b="1"/>
              <a:t>4. No crecer la plantilla</a:t>
            </a:r>
          </a:p>
          <a:p>
            <a:pPr marL="342900" indent="-342900" algn="just">
              <a:lnSpc>
                <a:spcPct val="80000"/>
              </a:lnSpc>
              <a:buFontTx/>
              <a:buChar char="•"/>
              <a:defRPr/>
            </a:pPr>
            <a:endParaRPr lang="es-MX" sz="1200" b="1">
              <a:latin typeface="Trebuchet MS" pitchFamily="34" charset="0"/>
            </a:endParaRPr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192088" y="1125538"/>
            <a:ext cx="1727200" cy="107950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33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algn="ctr">
              <a:lnSpc>
                <a:spcPct val="90000"/>
              </a:lnSpc>
              <a:defRPr/>
            </a:pPr>
            <a:r>
              <a:rPr lang="es-MX" sz="1200"/>
              <a:t>Eficientar tiempo de ruta, asegurando la correcta información del maestro de clientes para la entrada de la pre-venta</a:t>
            </a:r>
            <a:endParaRPr lang="es-MX" sz="1200">
              <a:latin typeface="Trebuchet MS" pitchFamily="34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23850" y="2349500"/>
            <a:ext cx="1471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200" b="1"/>
              <a:t>Indicador</a:t>
            </a:r>
            <a:endParaRPr lang="es-ES" sz="1200" b="1"/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3059113" y="5734050"/>
            <a:ext cx="128587" cy="1285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>
              <a:defRPr/>
            </a:pPr>
            <a:endParaRPr lang="es-MX"/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3059113" y="6038850"/>
            <a:ext cx="128587" cy="127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>
              <a:defRPr/>
            </a:pPr>
            <a:endParaRPr lang="es-MX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179388" y="4149725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200" b="1"/>
              <a:t>Directrices / Estrategias</a:t>
            </a:r>
            <a:endParaRPr lang="es-ES" sz="1200" b="1"/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2843213" y="1102818"/>
            <a:ext cx="417671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7325" indent="-187325" algn="ctr">
              <a:spcBef>
                <a:spcPct val="50000"/>
              </a:spcBef>
              <a:defRPr/>
            </a:pPr>
            <a:r>
              <a:rPr lang="es-MX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Análisis de Objetivos y Medios</a:t>
            </a: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1919288" y="3179763"/>
            <a:ext cx="6884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3276600" y="5705475"/>
            <a:ext cx="2774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000">
                <a:latin typeface="Trebuchet MS" pitchFamily="34" charset="0"/>
              </a:rPr>
              <a:t>Al mejorar el parámetro, mejora el Indicador</a:t>
            </a:r>
            <a:endParaRPr lang="es-ES" sz="1000">
              <a:latin typeface="Trebuchet MS" pitchFamily="34" charset="0"/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276600" y="5992813"/>
            <a:ext cx="2055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000">
                <a:latin typeface="Trebuchet MS" pitchFamily="34" charset="0"/>
              </a:rPr>
              <a:t>Cumple con todas las Estrategias</a:t>
            </a:r>
            <a:endParaRPr lang="es-ES" sz="1000">
              <a:latin typeface="Trebuchet MS" pitchFamily="34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124075" y="3500438"/>
            <a:ext cx="1079500" cy="14398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 algn="just"/>
            <a:r>
              <a:rPr lang="es-MX" sz="1000" b="1"/>
              <a:t>Se pierde tiempo en el mercado al no tener las direcciones correctas de clientes</a:t>
            </a:r>
            <a:endParaRPr lang="es-MX" sz="1000">
              <a:latin typeface="Trebuchet MS" pitchFamily="34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2843213" y="2852738"/>
            <a:ext cx="134937" cy="106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2987675" y="5013325"/>
            <a:ext cx="134938" cy="1079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2987675" y="5157788"/>
            <a:ext cx="134938" cy="106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H="1">
            <a:off x="2051050" y="2781300"/>
            <a:ext cx="8191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85" name="Rectangle 21"/>
          <p:cNvSpPr>
            <a:spLocks noChangeAspect="1" noChangeArrowheads="1"/>
          </p:cNvSpPr>
          <p:nvPr/>
        </p:nvSpPr>
        <p:spPr bwMode="auto">
          <a:xfrm>
            <a:off x="3924300" y="2852738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86" name="Rectangle 22"/>
          <p:cNvSpPr>
            <a:spLocks noChangeAspect="1" noChangeArrowheads="1"/>
          </p:cNvSpPr>
          <p:nvPr/>
        </p:nvSpPr>
        <p:spPr bwMode="auto">
          <a:xfrm>
            <a:off x="3924300" y="2997200"/>
            <a:ext cx="142875" cy="115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87" name="Rectangle 23"/>
          <p:cNvSpPr>
            <a:spLocks noChangeAspect="1" noChangeArrowheads="1"/>
          </p:cNvSpPr>
          <p:nvPr/>
        </p:nvSpPr>
        <p:spPr bwMode="auto">
          <a:xfrm>
            <a:off x="8243888" y="5013325"/>
            <a:ext cx="133350" cy="107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88" name="Rectangle 24"/>
          <p:cNvSpPr>
            <a:spLocks noChangeAspect="1" noChangeArrowheads="1"/>
          </p:cNvSpPr>
          <p:nvPr/>
        </p:nvSpPr>
        <p:spPr bwMode="auto">
          <a:xfrm>
            <a:off x="8243888" y="5157788"/>
            <a:ext cx="133350" cy="1079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2843213" y="2997200"/>
            <a:ext cx="131762" cy="1063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1835150" y="3357563"/>
            <a:ext cx="1512888" cy="1655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 flipH="1">
            <a:off x="3132138" y="2781300"/>
            <a:ext cx="8636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7092950" y="5013325"/>
            <a:ext cx="134938" cy="1079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7092950" y="5157788"/>
            <a:ext cx="133350" cy="106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2124075" y="1484313"/>
            <a:ext cx="935038" cy="1273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r>
              <a:rPr lang="es-MX" sz="1000">
                <a:latin typeface="Trebuchet MS" pitchFamily="34" charset="0"/>
              </a:rPr>
              <a:t>No traen bien intinerada la ruta…No hay un recorrido logico</a:t>
            </a: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3132138" y="1484313"/>
            <a:ext cx="971550" cy="129698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r>
              <a:rPr lang="es-MX" sz="1000"/>
              <a:t>Uso adecuado de HH….Los sugeridos no estan apegados a la realidad</a:t>
            </a: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4211638" y="1484313"/>
            <a:ext cx="936625" cy="129698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r>
              <a:rPr lang="es-MX" sz="1000"/>
              <a:t>Las dimensiones y accesos de las cajas de las unidades, son muy incomodas</a:t>
            </a:r>
          </a:p>
        </p:txBody>
      </p:sp>
      <p:sp>
        <p:nvSpPr>
          <p:cNvPr id="62497" name="Line 33"/>
          <p:cNvSpPr>
            <a:spLocks noChangeShapeType="1"/>
          </p:cNvSpPr>
          <p:nvPr/>
        </p:nvSpPr>
        <p:spPr bwMode="auto">
          <a:xfrm flipH="1">
            <a:off x="4140200" y="2781300"/>
            <a:ext cx="8636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5219700" y="1484313"/>
            <a:ext cx="863600" cy="129698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r>
              <a:rPr lang="es-MX" sz="1000">
                <a:latin typeface="Trebuchet MS" pitchFamily="34" charset="0"/>
              </a:rPr>
              <a:t>Falta capacitación al Vendedor en el uso de HH</a:t>
            </a:r>
          </a:p>
        </p:txBody>
      </p:sp>
      <p:sp>
        <p:nvSpPr>
          <p:cNvPr id="62499" name="Rectangle 35"/>
          <p:cNvSpPr>
            <a:spLocks noChangeAspect="1" noChangeArrowheads="1"/>
          </p:cNvSpPr>
          <p:nvPr/>
        </p:nvSpPr>
        <p:spPr bwMode="auto">
          <a:xfrm>
            <a:off x="5867400" y="2852738"/>
            <a:ext cx="144463" cy="117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00" name="Rectangle 36"/>
          <p:cNvSpPr>
            <a:spLocks noChangeAspect="1" noChangeArrowheads="1"/>
          </p:cNvSpPr>
          <p:nvPr/>
        </p:nvSpPr>
        <p:spPr bwMode="auto">
          <a:xfrm>
            <a:off x="5867400" y="2997200"/>
            <a:ext cx="144463" cy="1174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6156325" y="1484313"/>
            <a:ext cx="935038" cy="129698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r>
              <a:rPr lang="es-MX" sz="1000">
                <a:latin typeface="Trebuchet MS" pitchFamily="34" charset="0"/>
              </a:rPr>
              <a:t>Las actividades del Vendedor le distraen y se pierde en el enfoque,,,Coberturas, kgs, etc</a:t>
            </a:r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 flipH="1">
            <a:off x="6227763" y="2781300"/>
            <a:ext cx="6492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6877050" y="2997200"/>
            <a:ext cx="138113" cy="1063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504" name="Rectangle 40"/>
          <p:cNvSpPr>
            <a:spLocks noChangeArrowheads="1"/>
          </p:cNvSpPr>
          <p:nvPr/>
        </p:nvSpPr>
        <p:spPr bwMode="auto">
          <a:xfrm>
            <a:off x="6877050" y="2852738"/>
            <a:ext cx="138113" cy="1063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7164388" y="1484313"/>
            <a:ext cx="936625" cy="129698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r>
              <a:rPr lang="es-MX" sz="1000"/>
              <a:t>Existen topes de Venta, el adicional al objetivo se paga en menor dinero</a:t>
            </a:r>
          </a:p>
        </p:txBody>
      </p:sp>
      <p:sp>
        <p:nvSpPr>
          <p:cNvPr id="62506" name="Line 42"/>
          <p:cNvSpPr>
            <a:spLocks noChangeShapeType="1"/>
          </p:cNvSpPr>
          <p:nvPr/>
        </p:nvSpPr>
        <p:spPr bwMode="auto">
          <a:xfrm flipH="1">
            <a:off x="7164388" y="2781300"/>
            <a:ext cx="7207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07" name="Rectangle 43"/>
          <p:cNvSpPr>
            <a:spLocks noChangeArrowheads="1"/>
          </p:cNvSpPr>
          <p:nvPr/>
        </p:nvSpPr>
        <p:spPr bwMode="auto">
          <a:xfrm>
            <a:off x="7885113" y="2997200"/>
            <a:ext cx="138112" cy="1063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508" name="Rectangle 44"/>
          <p:cNvSpPr>
            <a:spLocks noChangeArrowheads="1"/>
          </p:cNvSpPr>
          <p:nvPr/>
        </p:nvSpPr>
        <p:spPr bwMode="auto">
          <a:xfrm>
            <a:off x="7885113" y="2852738"/>
            <a:ext cx="138112" cy="106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 flipH="1">
            <a:off x="5219700" y="2781300"/>
            <a:ext cx="5762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10" name="Rectangle 46"/>
          <p:cNvSpPr>
            <a:spLocks noChangeArrowheads="1"/>
          </p:cNvSpPr>
          <p:nvPr/>
        </p:nvSpPr>
        <p:spPr bwMode="auto">
          <a:xfrm>
            <a:off x="3348038" y="3500438"/>
            <a:ext cx="936625" cy="13684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r>
              <a:rPr lang="es-MX" sz="1000">
                <a:latin typeface="Trebuchet MS" pitchFamily="34" charset="0"/>
              </a:rPr>
              <a:t>Mucho Producto paseado y Sobre-Inventariada la Ruta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4354513" y="3500438"/>
            <a:ext cx="1008062" cy="13684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r>
              <a:rPr lang="es-MX" sz="1000"/>
              <a:t>No se esta haciendo labor de venta sobre el sugerido de HH</a:t>
            </a:r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5507038" y="3500438"/>
            <a:ext cx="936625" cy="13684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r>
              <a:rPr lang="es-MX" sz="1000"/>
              <a:t>En la HH no sugiere todos los productos del Pedido del Vendedor</a:t>
            </a:r>
          </a:p>
        </p:txBody>
      </p:sp>
      <p:sp>
        <p:nvSpPr>
          <p:cNvPr id="62513" name="Rectangle 49"/>
          <p:cNvSpPr>
            <a:spLocks noChangeArrowheads="1"/>
          </p:cNvSpPr>
          <p:nvPr/>
        </p:nvSpPr>
        <p:spPr bwMode="auto">
          <a:xfrm>
            <a:off x="6516688" y="3500438"/>
            <a:ext cx="863600" cy="13684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r>
              <a:rPr lang="es-MX" sz="1000"/>
              <a:t>Incongruencia de Productos en ciertas Rutas o Clientes</a:t>
            </a:r>
          </a:p>
        </p:txBody>
      </p:sp>
      <p:sp>
        <p:nvSpPr>
          <p:cNvPr id="62514" name="Rectangle 50"/>
          <p:cNvSpPr>
            <a:spLocks noChangeArrowheads="1"/>
          </p:cNvSpPr>
          <p:nvPr/>
        </p:nvSpPr>
        <p:spPr bwMode="auto">
          <a:xfrm>
            <a:off x="7524750" y="3500438"/>
            <a:ext cx="935038" cy="13684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r>
              <a:rPr lang="es-MX" sz="1000"/>
              <a:t>Son muchos productos, la competencia es especializada</a:t>
            </a:r>
          </a:p>
        </p:txBody>
      </p:sp>
      <p:sp>
        <p:nvSpPr>
          <p:cNvPr id="62515" name="Rectangle 51"/>
          <p:cNvSpPr>
            <a:spLocks noChangeAspect="1" noChangeArrowheads="1"/>
          </p:cNvSpPr>
          <p:nvPr/>
        </p:nvSpPr>
        <p:spPr bwMode="auto">
          <a:xfrm>
            <a:off x="4067175" y="5157788"/>
            <a:ext cx="133350" cy="1079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16" name="Rectangle 52"/>
          <p:cNvSpPr>
            <a:spLocks noChangeAspect="1" noChangeArrowheads="1"/>
          </p:cNvSpPr>
          <p:nvPr/>
        </p:nvSpPr>
        <p:spPr bwMode="auto">
          <a:xfrm>
            <a:off x="4932363" y="2997200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17" name="Rectangle 53"/>
          <p:cNvSpPr>
            <a:spLocks noChangeAspect="1" noChangeArrowheads="1"/>
          </p:cNvSpPr>
          <p:nvPr/>
        </p:nvSpPr>
        <p:spPr bwMode="auto">
          <a:xfrm flipV="1">
            <a:off x="4932363" y="2852738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18" name="Rectangle 54"/>
          <p:cNvSpPr>
            <a:spLocks noChangeAspect="1" noChangeArrowheads="1"/>
          </p:cNvSpPr>
          <p:nvPr/>
        </p:nvSpPr>
        <p:spPr bwMode="auto">
          <a:xfrm>
            <a:off x="6156325" y="5157788"/>
            <a:ext cx="133350" cy="1079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19" name="Rectangle 55"/>
          <p:cNvSpPr>
            <a:spLocks noChangeAspect="1" noChangeArrowheads="1"/>
          </p:cNvSpPr>
          <p:nvPr/>
        </p:nvSpPr>
        <p:spPr bwMode="auto">
          <a:xfrm>
            <a:off x="4067175" y="5013325"/>
            <a:ext cx="144463" cy="11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20" name="Rectangle 56"/>
          <p:cNvSpPr>
            <a:spLocks noChangeAspect="1" noChangeArrowheads="1"/>
          </p:cNvSpPr>
          <p:nvPr/>
        </p:nvSpPr>
        <p:spPr bwMode="auto">
          <a:xfrm>
            <a:off x="6156325" y="5013325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21" name="Rectangle 57"/>
          <p:cNvSpPr>
            <a:spLocks noChangeAspect="1" noChangeArrowheads="1"/>
          </p:cNvSpPr>
          <p:nvPr/>
        </p:nvSpPr>
        <p:spPr bwMode="auto">
          <a:xfrm>
            <a:off x="5148263" y="5013325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22" name="Rectangle 58"/>
          <p:cNvSpPr>
            <a:spLocks noChangeAspect="1" noChangeArrowheads="1"/>
          </p:cNvSpPr>
          <p:nvPr/>
        </p:nvSpPr>
        <p:spPr bwMode="auto">
          <a:xfrm>
            <a:off x="5148263" y="5157788"/>
            <a:ext cx="133350" cy="1079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23" name="Line 59"/>
          <p:cNvSpPr>
            <a:spLocks noChangeShapeType="1"/>
          </p:cNvSpPr>
          <p:nvPr/>
        </p:nvSpPr>
        <p:spPr bwMode="auto">
          <a:xfrm flipH="1" flipV="1">
            <a:off x="2268538" y="3213100"/>
            <a:ext cx="7905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24" name="Line 60"/>
          <p:cNvSpPr>
            <a:spLocks noChangeShapeType="1"/>
          </p:cNvSpPr>
          <p:nvPr/>
        </p:nvSpPr>
        <p:spPr bwMode="auto">
          <a:xfrm flipH="1" flipV="1">
            <a:off x="3276600" y="3213100"/>
            <a:ext cx="9350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25" name="Line 61"/>
          <p:cNvSpPr>
            <a:spLocks noChangeShapeType="1"/>
          </p:cNvSpPr>
          <p:nvPr/>
        </p:nvSpPr>
        <p:spPr bwMode="auto">
          <a:xfrm flipH="1" flipV="1">
            <a:off x="4356100" y="3213100"/>
            <a:ext cx="9366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26" name="Line 62"/>
          <p:cNvSpPr>
            <a:spLocks noChangeShapeType="1"/>
          </p:cNvSpPr>
          <p:nvPr/>
        </p:nvSpPr>
        <p:spPr bwMode="auto">
          <a:xfrm flipH="1" flipV="1">
            <a:off x="5364163" y="3213100"/>
            <a:ext cx="10795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27" name="Line 63"/>
          <p:cNvSpPr>
            <a:spLocks noChangeShapeType="1"/>
          </p:cNvSpPr>
          <p:nvPr/>
        </p:nvSpPr>
        <p:spPr bwMode="auto">
          <a:xfrm flipH="1" flipV="1">
            <a:off x="6443663" y="3213100"/>
            <a:ext cx="8651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28" name="Line 64"/>
          <p:cNvSpPr>
            <a:spLocks noChangeShapeType="1"/>
          </p:cNvSpPr>
          <p:nvPr/>
        </p:nvSpPr>
        <p:spPr bwMode="auto">
          <a:xfrm flipH="1" flipV="1">
            <a:off x="7596188" y="3213100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6" name="65 Rectángulo redondeado"/>
          <p:cNvSpPr/>
          <p:nvPr/>
        </p:nvSpPr>
        <p:spPr>
          <a:xfrm>
            <a:off x="8460432" y="0"/>
            <a:ext cx="504056" cy="22768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66 Rectángulo redondeado"/>
          <p:cNvSpPr/>
          <p:nvPr/>
        </p:nvSpPr>
        <p:spPr>
          <a:xfrm>
            <a:off x="4860032" y="260648"/>
            <a:ext cx="4283968" cy="864096"/>
          </a:xfrm>
          <a:prstGeom prst="roundRect">
            <a:avLst/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sz="2000" dirty="0"/>
          </a:p>
        </p:txBody>
      </p:sp>
      <p:sp>
        <p:nvSpPr>
          <p:cNvPr id="69" name="2 Marcador de contenido"/>
          <p:cNvSpPr txBox="1">
            <a:spLocks/>
          </p:cNvSpPr>
          <p:nvPr/>
        </p:nvSpPr>
        <p:spPr>
          <a:xfrm>
            <a:off x="4788024" y="296077"/>
            <a:ext cx="3711356" cy="8286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Hoshin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Kanri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2051720" y="723405"/>
            <a:ext cx="6696993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Despliegue Primer Nivel </a:t>
            </a:r>
            <a:endParaRPr lang="es-ES" sz="16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200" b="1"/>
              <a:t>Objetivo</a:t>
            </a:r>
            <a:endParaRPr lang="es-ES" sz="1200" b="1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179388" y="2636838"/>
            <a:ext cx="1728787" cy="143986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algn="ctr">
              <a:defRPr/>
            </a:pPr>
            <a:r>
              <a:rPr lang="es-MX" sz="1200" dirty="0">
                <a:latin typeface="Trebuchet MS" pitchFamily="34" charset="0"/>
              </a:rPr>
              <a:t> </a:t>
            </a: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250825" y="4581525"/>
            <a:ext cx="1739900" cy="20875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marL="342900" indent="-342900" algn="just">
              <a:lnSpc>
                <a:spcPct val="80000"/>
              </a:lnSpc>
              <a:buFontTx/>
              <a:buChar char="•"/>
              <a:defRPr/>
            </a:pPr>
            <a:r>
              <a:rPr lang="es-MX" sz="1200" b="1" dirty="0">
                <a:latin typeface="Trebuchet MS" pitchFamily="34" charset="0"/>
              </a:rPr>
              <a:t>1.Facil Implementación</a:t>
            </a:r>
          </a:p>
          <a:p>
            <a:pPr marL="342900" indent="-342900" algn="just">
              <a:lnSpc>
                <a:spcPct val="80000"/>
              </a:lnSpc>
              <a:buFontTx/>
              <a:buChar char="•"/>
              <a:defRPr/>
            </a:pPr>
            <a:endParaRPr lang="es-MX" sz="1200" b="1" dirty="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buFontTx/>
              <a:buChar char="•"/>
              <a:defRPr/>
            </a:pPr>
            <a:r>
              <a:rPr lang="es-MX" sz="1200" b="1" dirty="0">
                <a:latin typeface="Trebuchet MS" pitchFamily="34" charset="0"/>
              </a:rPr>
              <a:t>2. Bajo Costo. </a:t>
            </a:r>
          </a:p>
          <a:p>
            <a:pPr marL="342900" indent="-342900" algn="just">
              <a:lnSpc>
                <a:spcPct val="80000"/>
              </a:lnSpc>
              <a:buFontTx/>
              <a:buChar char="•"/>
              <a:defRPr/>
            </a:pPr>
            <a:endParaRPr lang="es-MX" sz="1200" b="1" dirty="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buFontTx/>
              <a:buChar char="•"/>
              <a:defRPr/>
            </a:pPr>
            <a:r>
              <a:rPr lang="es-MX" sz="1200" b="1" dirty="0">
                <a:latin typeface="Trebuchet MS" pitchFamily="34" charset="0"/>
              </a:rPr>
              <a:t>3. Alto Impacto</a:t>
            </a:r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192088" y="1125538"/>
            <a:ext cx="1727200" cy="107950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33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 algn="ctr">
              <a:lnSpc>
                <a:spcPct val="90000"/>
              </a:lnSpc>
              <a:defRPr/>
            </a:pPr>
            <a:endParaRPr lang="es-MX" sz="1200" dirty="0">
              <a:latin typeface="Trebuchet MS" pitchFamily="34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23850" y="2349500"/>
            <a:ext cx="1471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200" b="1"/>
              <a:t>Indicador</a:t>
            </a:r>
            <a:endParaRPr lang="es-ES" sz="1200" b="1"/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3059113" y="5734050"/>
            <a:ext cx="128587" cy="1285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>
              <a:defRPr/>
            </a:pPr>
            <a:endParaRPr lang="es-MX"/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3059113" y="6038850"/>
            <a:ext cx="128587" cy="127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>
              <a:defRPr/>
            </a:pPr>
            <a:endParaRPr lang="es-MX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179388" y="4149725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200" b="1"/>
              <a:t>Directrices / Estrategias</a:t>
            </a:r>
            <a:endParaRPr lang="es-ES" sz="1200" b="1"/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2843213" y="1102818"/>
            <a:ext cx="417671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87325" indent="-187325" algn="ctr">
              <a:spcBef>
                <a:spcPct val="50000"/>
              </a:spcBef>
              <a:defRPr/>
            </a:pPr>
            <a:r>
              <a:rPr lang="es-MX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Análisis de Objetivos y Medios</a:t>
            </a: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1919288" y="3179763"/>
            <a:ext cx="6884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3276600" y="5705475"/>
            <a:ext cx="2774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000">
                <a:latin typeface="Trebuchet MS" pitchFamily="34" charset="0"/>
              </a:rPr>
              <a:t>Al mejorar el parámetro, mejora el Indicador</a:t>
            </a:r>
            <a:endParaRPr lang="es-ES" sz="1000">
              <a:latin typeface="Trebuchet MS" pitchFamily="34" charset="0"/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3276600" y="5992813"/>
            <a:ext cx="2055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000">
                <a:latin typeface="Trebuchet MS" pitchFamily="34" charset="0"/>
              </a:rPr>
              <a:t>Cumple con todas las Estrategias</a:t>
            </a:r>
            <a:endParaRPr lang="es-ES" sz="1000">
              <a:latin typeface="Trebuchet MS" pitchFamily="34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124075" y="3500438"/>
            <a:ext cx="1079500" cy="14398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 algn="just"/>
            <a:endParaRPr lang="es-MX" sz="1000" dirty="0">
              <a:latin typeface="Trebuchet MS" pitchFamily="34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2843213" y="2852738"/>
            <a:ext cx="134937" cy="106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>
              <a:defRPr/>
            </a:pPr>
            <a:endParaRPr lang="es-MX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2987675" y="5013325"/>
            <a:ext cx="134938" cy="1079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2987675" y="5157788"/>
            <a:ext cx="134938" cy="10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H="1">
            <a:off x="2051050" y="2781300"/>
            <a:ext cx="8191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85" name="Rectangle 21"/>
          <p:cNvSpPr>
            <a:spLocks noChangeAspect="1" noChangeArrowheads="1"/>
          </p:cNvSpPr>
          <p:nvPr/>
        </p:nvSpPr>
        <p:spPr bwMode="auto">
          <a:xfrm>
            <a:off x="3924300" y="2852738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86" name="Rectangle 22"/>
          <p:cNvSpPr>
            <a:spLocks noChangeAspect="1" noChangeArrowheads="1"/>
          </p:cNvSpPr>
          <p:nvPr/>
        </p:nvSpPr>
        <p:spPr bwMode="auto">
          <a:xfrm>
            <a:off x="3924300" y="2997200"/>
            <a:ext cx="142875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87" name="Rectangle 23"/>
          <p:cNvSpPr>
            <a:spLocks noChangeAspect="1" noChangeArrowheads="1"/>
          </p:cNvSpPr>
          <p:nvPr/>
        </p:nvSpPr>
        <p:spPr bwMode="auto">
          <a:xfrm>
            <a:off x="8243888" y="5013325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88" name="Rectangle 24"/>
          <p:cNvSpPr>
            <a:spLocks noChangeAspect="1" noChangeArrowheads="1"/>
          </p:cNvSpPr>
          <p:nvPr/>
        </p:nvSpPr>
        <p:spPr bwMode="auto">
          <a:xfrm>
            <a:off x="8243888" y="5157788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2843213" y="2997200"/>
            <a:ext cx="131762" cy="106363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tIns="10800" rIns="18000" bIns="10800" anchor="ctr"/>
          <a:lstStyle/>
          <a:p>
            <a:pPr>
              <a:defRPr/>
            </a:pPr>
            <a:endParaRPr lang="es-MX"/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 flipH="1">
            <a:off x="3132138" y="2781300"/>
            <a:ext cx="8636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7092950" y="5013325"/>
            <a:ext cx="134938" cy="1079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7092950" y="5157788"/>
            <a:ext cx="133350" cy="10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2124075" y="1484313"/>
            <a:ext cx="935038" cy="1273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endParaRPr lang="es-MX" sz="1000" dirty="0">
              <a:latin typeface="Trebuchet MS" pitchFamily="34" charset="0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3132138" y="1484313"/>
            <a:ext cx="971550" cy="129698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endParaRPr lang="es-MX" sz="1000" dirty="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4211638" y="1484313"/>
            <a:ext cx="936625" cy="129698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endParaRPr lang="es-MX" sz="1000" dirty="0"/>
          </a:p>
        </p:txBody>
      </p:sp>
      <p:sp>
        <p:nvSpPr>
          <p:cNvPr id="62497" name="Line 33"/>
          <p:cNvSpPr>
            <a:spLocks noChangeShapeType="1"/>
          </p:cNvSpPr>
          <p:nvPr/>
        </p:nvSpPr>
        <p:spPr bwMode="auto">
          <a:xfrm flipH="1">
            <a:off x="4140200" y="2781300"/>
            <a:ext cx="8636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5219700" y="1484313"/>
            <a:ext cx="863600" cy="129698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endParaRPr lang="es-MX" sz="1000" dirty="0">
              <a:latin typeface="Trebuchet MS" pitchFamily="34" charset="0"/>
            </a:endParaRPr>
          </a:p>
        </p:txBody>
      </p:sp>
      <p:sp>
        <p:nvSpPr>
          <p:cNvPr id="62499" name="Rectangle 35"/>
          <p:cNvSpPr>
            <a:spLocks noChangeAspect="1" noChangeArrowheads="1"/>
          </p:cNvSpPr>
          <p:nvPr/>
        </p:nvSpPr>
        <p:spPr bwMode="auto">
          <a:xfrm>
            <a:off x="5867400" y="2852738"/>
            <a:ext cx="144463" cy="11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00" name="Rectangle 36"/>
          <p:cNvSpPr>
            <a:spLocks noChangeAspect="1" noChangeArrowheads="1"/>
          </p:cNvSpPr>
          <p:nvPr/>
        </p:nvSpPr>
        <p:spPr bwMode="auto">
          <a:xfrm>
            <a:off x="5867400" y="2997200"/>
            <a:ext cx="144463" cy="11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6156325" y="1484313"/>
            <a:ext cx="935038" cy="129698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endParaRPr lang="es-MX" sz="1000" dirty="0">
              <a:latin typeface="Trebuchet MS" pitchFamily="34" charset="0"/>
            </a:endParaRPr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 flipH="1">
            <a:off x="6227763" y="2781300"/>
            <a:ext cx="6492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6877050" y="2997200"/>
            <a:ext cx="138113" cy="106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504" name="Rectangle 40"/>
          <p:cNvSpPr>
            <a:spLocks noChangeArrowheads="1"/>
          </p:cNvSpPr>
          <p:nvPr/>
        </p:nvSpPr>
        <p:spPr bwMode="auto">
          <a:xfrm>
            <a:off x="6877050" y="2852738"/>
            <a:ext cx="138113" cy="106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7164388" y="1484313"/>
            <a:ext cx="936625" cy="1296987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endParaRPr lang="es-MX" sz="1000" dirty="0"/>
          </a:p>
        </p:txBody>
      </p:sp>
      <p:sp>
        <p:nvSpPr>
          <p:cNvPr id="62506" name="Line 42"/>
          <p:cNvSpPr>
            <a:spLocks noChangeShapeType="1"/>
          </p:cNvSpPr>
          <p:nvPr/>
        </p:nvSpPr>
        <p:spPr bwMode="auto">
          <a:xfrm flipH="1">
            <a:off x="7164388" y="2781300"/>
            <a:ext cx="7207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07" name="Rectangle 43"/>
          <p:cNvSpPr>
            <a:spLocks noChangeArrowheads="1"/>
          </p:cNvSpPr>
          <p:nvPr/>
        </p:nvSpPr>
        <p:spPr bwMode="auto">
          <a:xfrm>
            <a:off x="7885113" y="2997200"/>
            <a:ext cx="138112" cy="106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508" name="Rectangle 44"/>
          <p:cNvSpPr>
            <a:spLocks noChangeArrowheads="1"/>
          </p:cNvSpPr>
          <p:nvPr/>
        </p:nvSpPr>
        <p:spPr bwMode="auto">
          <a:xfrm>
            <a:off x="7885113" y="2852738"/>
            <a:ext cx="138112" cy="106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endParaRPr lang="es-MX"/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 flipH="1">
            <a:off x="5219700" y="2781300"/>
            <a:ext cx="5762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10" name="Rectangle 46"/>
          <p:cNvSpPr>
            <a:spLocks noChangeArrowheads="1"/>
          </p:cNvSpPr>
          <p:nvPr/>
        </p:nvSpPr>
        <p:spPr bwMode="auto">
          <a:xfrm>
            <a:off x="3348038" y="3500438"/>
            <a:ext cx="936625" cy="13684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endParaRPr lang="es-MX" sz="1000" dirty="0">
              <a:latin typeface="Trebuchet MS" pitchFamily="34" charset="0"/>
            </a:endParaRP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4354513" y="3500438"/>
            <a:ext cx="1008062" cy="13684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endParaRPr lang="es-MX" sz="1000" dirty="0"/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5507038" y="3500438"/>
            <a:ext cx="936625" cy="13684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endParaRPr lang="es-MX" sz="1000" dirty="0"/>
          </a:p>
        </p:txBody>
      </p:sp>
      <p:sp>
        <p:nvSpPr>
          <p:cNvPr id="62513" name="Rectangle 49"/>
          <p:cNvSpPr>
            <a:spLocks noChangeArrowheads="1"/>
          </p:cNvSpPr>
          <p:nvPr/>
        </p:nvSpPr>
        <p:spPr bwMode="auto">
          <a:xfrm>
            <a:off x="6516688" y="3500438"/>
            <a:ext cx="863600" cy="13684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endParaRPr lang="es-MX" sz="1000" dirty="0"/>
          </a:p>
        </p:txBody>
      </p:sp>
      <p:sp>
        <p:nvSpPr>
          <p:cNvPr id="62514" name="Rectangle 50"/>
          <p:cNvSpPr>
            <a:spLocks noChangeArrowheads="1"/>
          </p:cNvSpPr>
          <p:nvPr/>
        </p:nvSpPr>
        <p:spPr bwMode="auto">
          <a:xfrm>
            <a:off x="7524750" y="3500438"/>
            <a:ext cx="935038" cy="13684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marL="92075" indent="-92075"/>
            <a:endParaRPr lang="es-MX" sz="1000" dirty="0"/>
          </a:p>
        </p:txBody>
      </p:sp>
      <p:sp>
        <p:nvSpPr>
          <p:cNvPr id="62515" name="Rectangle 51"/>
          <p:cNvSpPr>
            <a:spLocks noChangeAspect="1" noChangeArrowheads="1"/>
          </p:cNvSpPr>
          <p:nvPr/>
        </p:nvSpPr>
        <p:spPr bwMode="auto">
          <a:xfrm>
            <a:off x="4067175" y="5157788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16" name="Rectangle 52"/>
          <p:cNvSpPr>
            <a:spLocks noChangeAspect="1" noChangeArrowheads="1"/>
          </p:cNvSpPr>
          <p:nvPr/>
        </p:nvSpPr>
        <p:spPr bwMode="auto">
          <a:xfrm>
            <a:off x="4932363" y="2997200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17" name="Rectangle 53"/>
          <p:cNvSpPr>
            <a:spLocks noChangeAspect="1" noChangeArrowheads="1"/>
          </p:cNvSpPr>
          <p:nvPr/>
        </p:nvSpPr>
        <p:spPr bwMode="auto">
          <a:xfrm flipV="1">
            <a:off x="4932363" y="2852738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18" name="Rectangle 54"/>
          <p:cNvSpPr>
            <a:spLocks noChangeAspect="1" noChangeArrowheads="1"/>
          </p:cNvSpPr>
          <p:nvPr/>
        </p:nvSpPr>
        <p:spPr bwMode="auto">
          <a:xfrm>
            <a:off x="6156325" y="5157788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19" name="Rectangle 55"/>
          <p:cNvSpPr>
            <a:spLocks noChangeAspect="1" noChangeArrowheads="1"/>
          </p:cNvSpPr>
          <p:nvPr/>
        </p:nvSpPr>
        <p:spPr bwMode="auto">
          <a:xfrm>
            <a:off x="4067175" y="5013325"/>
            <a:ext cx="144463" cy="11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20" name="Rectangle 56"/>
          <p:cNvSpPr>
            <a:spLocks noChangeAspect="1" noChangeArrowheads="1"/>
          </p:cNvSpPr>
          <p:nvPr/>
        </p:nvSpPr>
        <p:spPr bwMode="auto">
          <a:xfrm>
            <a:off x="6156325" y="5013325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21" name="Rectangle 57"/>
          <p:cNvSpPr>
            <a:spLocks noChangeAspect="1" noChangeArrowheads="1"/>
          </p:cNvSpPr>
          <p:nvPr/>
        </p:nvSpPr>
        <p:spPr bwMode="auto">
          <a:xfrm>
            <a:off x="5148263" y="5013325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22" name="Rectangle 58"/>
          <p:cNvSpPr>
            <a:spLocks noChangeAspect="1" noChangeArrowheads="1"/>
          </p:cNvSpPr>
          <p:nvPr/>
        </p:nvSpPr>
        <p:spPr bwMode="auto">
          <a:xfrm>
            <a:off x="5148263" y="5157788"/>
            <a:ext cx="1333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s-MX"/>
          </a:p>
        </p:txBody>
      </p:sp>
      <p:sp>
        <p:nvSpPr>
          <p:cNvPr id="62523" name="Line 59"/>
          <p:cNvSpPr>
            <a:spLocks noChangeShapeType="1"/>
          </p:cNvSpPr>
          <p:nvPr/>
        </p:nvSpPr>
        <p:spPr bwMode="auto">
          <a:xfrm flipH="1" flipV="1">
            <a:off x="2268538" y="3213100"/>
            <a:ext cx="7905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24" name="Line 60"/>
          <p:cNvSpPr>
            <a:spLocks noChangeShapeType="1"/>
          </p:cNvSpPr>
          <p:nvPr/>
        </p:nvSpPr>
        <p:spPr bwMode="auto">
          <a:xfrm flipH="1" flipV="1">
            <a:off x="3276600" y="3213100"/>
            <a:ext cx="9350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25" name="Line 61"/>
          <p:cNvSpPr>
            <a:spLocks noChangeShapeType="1"/>
          </p:cNvSpPr>
          <p:nvPr/>
        </p:nvSpPr>
        <p:spPr bwMode="auto">
          <a:xfrm flipH="1" flipV="1">
            <a:off x="4356100" y="3213100"/>
            <a:ext cx="9366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26" name="Line 62"/>
          <p:cNvSpPr>
            <a:spLocks noChangeShapeType="1"/>
          </p:cNvSpPr>
          <p:nvPr/>
        </p:nvSpPr>
        <p:spPr bwMode="auto">
          <a:xfrm flipH="1" flipV="1">
            <a:off x="5364163" y="3213100"/>
            <a:ext cx="10795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27" name="Line 63"/>
          <p:cNvSpPr>
            <a:spLocks noChangeShapeType="1"/>
          </p:cNvSpPr>
          <p:nvPr/>
        </p:nvSpPr>
        <p:spPr bwMode="auto">
          <a:xfrm flipH="1" flipV="1">
            <a:off x="6443663" y="3213100"/>
            <a:ext cx="8651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2528" name="Line 64"/>
          <p:cNvSpPr>
            <a:spLocks noChangeShapeType="1"/>
          </p:cNvSpPr>
          <p:nvPr/>
        </p:nvSpPr>
        <p:spPr bwMode="auto">
          <a:xfrm flipH="1" flipV="1">
            <a:off x="7596188" y="3213100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64" name="63 Rectángulo redondeado"/>
          <p:cNvSpPr/>
          <p:nvPr/>
        </p:nvSpPr>
        <p:spPr>
          <a:xfrm>
            <a:off x="8460432" y="0"/>
            <a:ext cx="504056" cy="22768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65 Rectángulo redondeado"/>
          <p:cNvSpPr/>
          <p:nvPr/>
        </p:nvSpPr>
        <p:spPr>
          <a:xfrm>
            <a:off x="4860032" y="260648"/>
            <a:ext cx="4283968" cy="864096"/>
          </a:xfrm>
          <a:prstGeom prst="roundRect">
            <a:avLst/>
          </a:prstGeom>
          <a:solidFill>
            <a:schemeClr val="tx2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sz="2000" dirty="0"/>
          </a:p>
        </p:txBody>
      </p:sp>
      <p:sp>
        <p:nvSpPr>
          <p:cNvPr id="67" name="2 Marcador de contenido"/>
          <p:cNvSpPr txBox="1">
            <a:spLocks/>
          </p:cNvSpPr>
          <p:nvPr/>
        </p:nvSpPr>
        <p:spPr>
          <a:xfrm>
            <a:off x="4788024" y="296077"/>
            <a:ext cx="3711356" cy="82866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Hoshin</a:t>
            </a:r>
            <a:r>
              <a:rPr kumimoji="0" lang="es-MX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Kanri</a:t>
            </a:r>
            <a:endParaRPr kumimoji="0" lang="es-MX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y\AppData\Local\Microsoft\Windows\Temporary Internet Files\Content.IE5\UCFZQXGF\MPj04286380000[1]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3210641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5602014"/>
            <a:ext cx="390525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AGENDA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411760" y="692696"/>
            <a:ext cx="3773584" cy="5112568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4400" b="1" dirty="0"/>
              <a:t>Fase  I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529068" y="692697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Lean </a:t>
            </a:r>
            <a:r>
              <a:rPr lang="en-US" sz="2000" dirty="0"/>
              <a:t>Business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529068" y="1538791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Trabajo en Equipo y Sistemas de trabajo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529068" y="2384885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Liderazgo y Comunicación Efectiva</a:t>
            </a:r>
            <a:endParaRPr lang="es-MX" sz="2000" baseline="30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411760" y="27809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Capacitación Equipo Soporte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529068" y="3230979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DMAIC</a:t>
            </a:r>
            <a:endParaRPr lang="es-MX" sz="2000" baseline="300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529068" y="4077072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 err="1"/>
              <a:t>Hoshin</a:t>
            </a:r>
            <a:r>
              <a:rPr lang="es-MX" sz="2000" dirty="0"/>
              <a:t> </a:t>
            </a:r>
            <a:r>
              <a:rPr lang="es-MX" sz="2000" dirty="0" err="1"/>
              <a:t>Kanri</a:t>
            </a:r>
            <a:endParaRPr lang="es-MX" sz="2000" baseline="30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508104" y="4941168"/>
            <a:ext cx="3363412" cy="821126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a la Inteligencia Emocional</a:t>
            </a:r>
            <a:endParaRPr lang="es-MX" sz="2000" baseline="30000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nteligencia_Emocional2_ez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43373" y="2833705"/>
            <a:ext cx="5000628" cy="47387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VE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INTELIGENCIA EMOCIONAL</a:t>
            </a:r>
            <a:endParaRPr lang="es-ES_tradnl" sz="6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1407" y="4659824"/>
            <a:ext cx="4238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4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</a:t>
            </a:r>
            <a:r>
              <a:rPr lang="es-VE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NTRODUCCIÓN A LA </a:t>
            </a:r>
            <a:endParaRPr lang="es-MX" sz="3600" dirty="0">
              <a:latin typeface="+mn-lt"/>
              <a:cs typeface="+mn-cs"/>
            </a:endParaRPr>
          </a:p>
        </p:txBody>
      </p:sp>
      <p:cxnSp>
        <p:nvCxnSpPr>
          <p:cNvPr id="7" name="6 Conector recto"/>
          <p:cNvCxnSpPr/>
          <p:nvPr/>
        </p:nvCxnSpPr>
        <p:spPr>
          <a:xfrm rot="5400000">
            <a:off x="3213894" y="5357019"/>
            <a:ext cx="2286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43306" y="642918"/>
            <a:ext cx="5214974" cy="207170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Mover trabajo en proceso ( WIP) de un lado al otro, incluso cuando son distancias cortas.</a:t>
            </a:r>
          </a:p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Mover materiales, partes o producto terminado hacia y desde al almacenamiento. 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643306" y="3643314"/>
            <a:ext cx="5214974" cy="207170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Tomar pasos innecesarios para procesar artículos.</a:t>
            </a:r>
          </a:p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57158" y="928670"/>
            <a:ext cx="3143272" cy="7858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Transporte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14282" y="3929066"/>
            <a:ext cx="3143272" cy="7858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Sobre -procesamiento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00100" y="5010169"/>
            <a:ext cx="1905000" cy="1204913"/>
            <a:chOff x="2496" y="576"/>
            <a:chExt cx="1200" cy="759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496" y="110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>
                  <a:latin typeface="Comic Sans MS" pitchFamily="66" charset="0"/>
                </a:rPr>
                <a:t>Procesamiento</a:t>
              </a:r>
              <a:endParaRPr lang="en-US">
                <a:latin typeface="Comic Sans MS" pitchFamily="66" charset="0"/>
              </a:endParaRPr>
            </a:p>
          </p:txBody>
        </p:sp>
        <p:pic>
          <p:nvPicPr>
            <p:cNvPr id="14" name="Picture 13" descr="j0205372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576"/>
              <a:ext cx="720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1000100" y="1895477"/>
            <a:ext cx="1905000" cy="1890713"/>
            <a:chOff x="4368" y="1968"/>
            <a:chExt cx="1200" cy="1191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368" y="2928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/>
                <a:t>Transportación</a:t>
              </a:r>
              <a:endParaRPr lang="en-US"/>
            </a:p>
          </p:txBody>
        </p:sp>
        <p:pic>
          <p:nvPicPr>
            <p:cNvPr id="17" name="Picture 10" descr="j031813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2" y="1968"/>
              <a:ext cx="912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5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642975" y="4714909"/>
            <a:ext cx="9715536" cy="1142984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VE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VE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La</a:t>
            </a:r>
            <a:r>
              <a:rPr lang="es-VE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INTELIGENCIA EMOCIONAL</a:t>
            </a:r>
            <a:endParaRPr lang="es-ES_tradnl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" y="857233"/>
            <a:ext cx="914403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MX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  Nuestro</a:t>
            </a:r>
            <a:r>
              <a:rPr lang="es-MX" sz="8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 CEREBRO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428993" y="1142985"/>
            <a:ext cx="2143140" cy="45089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Y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628" y="1749500"/>
            <a:ext cx="8286776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60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Instintos</a:t>
            </a:r>
            <a:r>
              <a:rPr lang="en-US" sz="6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 </a:t>
            </a:r>
            <a:r>
              <a:rPr lang="en-US" sz="660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básicos</a:t>
            </a:r>
            <a:endParaRPr lang="en-US" sz="66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Osaka" pitchFamily="1" charset="-128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59" y="4035516"/>
            <a:ext cx="33860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6600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Amígdala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349277" y="1"/>
            <a:ext cx="77947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s-MX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  Nuestro</a:t>
            </a:r>
            <a:r>
              <a:rPr lang="es-MX" sz="8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 CEREBRO </a:t>
            </a:r>
          </a:p>
        </p:txBody>
      </p:sp>
      <p:pic>
        <p:nvPicPr>
          <p:cNvPr id="2170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2857500"/>
            <a:ext cx="47021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349277" y="1"/>
            <a:ext cx="77947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s-MX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  Nuestro</a:t>
            </a:r>
            <a:r>
              <a:rPr lang="es-MX" sz="8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 CEREBRO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14281" y="1624132"/>
            <a:ext cx="8786875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MX" sz="6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SISTEMA LÍMBICO</a:t>
            </a:r>
          </a:p>
          <a:p>
            <a:pPr algn="ctr" eaLnBrk="0" hangingPunct="0">
              <a:defRPr/>
            </a:pPr>
            <a:endParaRPr lang="es-MX" dirty="0">
              <a:latin typeface="Times" pitchFamily="1" charset="0"/>
              <a:ea typeface="Osaka" pitchFamily="1" charset="-128"/>
              <a:cs typeface="+mn-cs"/>
            </a:endParaRPr>
          </a:p>
          <a:p>
            <a:pPr algn="ctr" eaLnBrk="0" hangingPunct="0">
              <a:defRPr/>
            </a:pPr>
            <a:endParaRPr lang="es-MX" dirty="0">
              <a:latin typeface="Times" pitchFamily="1" charset="0"/>
              <a:ea typeface="Osaka" pitchFamily="1" charset="-128"/>
              <a:cs typeface="+mn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4392" y="4214818"/>
            <a:ext cx="52266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4400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Emociones</a:t>
            </a:r>
          </a:p>
          <a:p>
            <a:pPr eaLnBrk="0" hangingPunct="0">
              <a:defRPr/>
            </a:pPr>
            <a:r>
              <a:rPr lang="es-MX" sz="4400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Sistema inmunológico</a:t>
            </a:r>
          </a:p>
        </p:txBody>
      </p:sp>
      <p:pic>
        <p:nvPicPr>
          <p:cNvPr id="2181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3071813"/>
            <a:ext cx="34448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 l="27083" t="19560" r="27083" b="24884"/>
          <a:stretch>
            <a:fillRect/>
          </a:stretch>
        </p:blipFill>
        <p:spPr>
          <a:xfrm>
            <a:off x="5214944" y="2523482"/>
            <a:ext cx="3929057" cy="3977352"/>
          </a:xfrm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0" y="1500174"/>
            <a:ext cx="9144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NEOCORTEZA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286381" y="6357958"/>
            <a:ext cx="378618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Corteza</a:t>
            </a:r>
            <a:r>
              <a:rPr lang="en-US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 cerebral </a:t>
            </a:r>
            <a:r>
              <a:rPr lang="en-US" sz="280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externa</a:t>
            </a:r>
            <a:endParaRPr lang="en-US" sz="2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Osaka" pitchFamily="1" charset="-128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49273" y="1"/>
            <a:ext cx="77947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s-MX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  Nuestro</a:t>
            </a:r>
            <a:r>
              <a:rPr lang="es-MX" sz="8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 CEREBRO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85720" y="2928935"/>
            <a:ext cx="5357851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MX" sz="4000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Intelecto;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s-MX" sz="32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Izquierdo</a:t>
            </a:r>
            <a:r>
              <a:rPr lang="es-MX" sz="4000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. Lógica ,Razón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s-MX" sz="32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Derrecho</a:t>
            </a:r>
            <a:r>
              <a:rPr lang="es-MX" sz="4000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Osaka" pitchFamily="1" charset="-128"/>
                <a:cs typeface="+mn-cs"/>
              </a:rPr>
              <a:t>. Creatividad. Intuición</a:t>
            </a:r>
            <a:r>
              <a:rPr lang="es-MX" sz="1600" dirty="0">
                <a:latin typeface="Times" pitchFamily="1" charset="0"/>
                <a:ea typeface="Osaka" pitchFamily="1" charset="-128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80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Osaka" pitchFamily="1" charset="-128"/>
                <a:cs typeface="+mn-cs"/>
              </a:rPr>
              <a:t>ECUANIMIDAD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357438"/>
            <a:ext cx="8143875" cy="26860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“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Cualquiera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PUEDE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ponerse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FURIOSO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eso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</a:t>
            </a:r>
            <a:r>
              <a:rPr lang="en-US" altLang="ja-JP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ácil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pero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ESTAR FURIOSO con 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LA PERSONA CORRECTA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en 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LA INTENSIDAD CORRECTA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en el 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MOMENTO CORRECTO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el 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MOTIVO CORRECTO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y de 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FORMA CORRECTA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ESO NO ES F</a:t>
            </a:r>
            <a:r>
              <a:rPr lang="en-US" altLang="ja-JP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Á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CIL”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499100" y="6130925"/>
            <a:ext cx="34163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j-lt"/>
                <a:cs typeface="+mn-cs"/>
              </a:rPr>
              <a:t>ARIST</a:t>
            </a:r>
            <a:r>
              <a:rPr lang="en-US" altLang="ja-JP" b="1" i="1" dirty="0">
                <a:latin typeface="+mj-lt"/>
                <a:cs typeface="+mn-cs"/>
              </a:rPr>
              <a:t>Ó</a:t>
            </a:r>
            <a:r>
              <a:rPr lang="en-US" b="1" i="1" dirty="0">
                <a:latin typeface="+mj-lt"/>
                <a:cs typeface="+mn-cs"/>
              </a:rPr>
              <a:t>TELES, </a:t>
            </a:r>
            <a:r>
              <a:rPr lang="en-US" altLang="ja-JP" b="1" i="1" dirty="0">
                <a:latin typeface="+mj-lt"/>
                <a:cs typeface="+mn-cs"/>
              </a:rPr>
              <a:t>É</a:t>
            </a:r>
            <a:r>
              <a:rPr lang="en-US" b="1" i="1" dirty="0">
                <a:latin typeface="+mj-lt"/>
                <a:cs typeface="+mn-cs"/>
              </a:rPr>
              <a:t>TICA A NIC</a:t>
            </a:r>
            <a:r>
              <a:rPr lang="en-US" altLang="ja-JP" b="1" i="1" dirty="0">
                <a:latin typeface="+mj-lt"/>
                <a:cs typeface="+mn-cs"/>
              </a:rPr>
              <a:t>Ó</a:t>
            </a:r>
            <a:r>
              <a:rPr lang="en-US" b="1" i="1" dirty="0">
                <a:latin typeface="+mj-lt"/>
                <a:cs typeface="+mn-cs"/>
              </a:rPr>
              <a:t>MACO</a:t>
            </a:r>
            <a:endParaRPr lang="en-US" sz="3600" b="1" i="1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32" y="71422"/>
            <a:ext cx="77724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VE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INTELIGENCIA EMOCIONAL</a:t>
            </a:r>
            <a:br>
              <a:rPr lang="es-VE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VE" b="1" dirty="0"/>
              <a:t> </a:t>
            </a:r>
            <a:r>
              <a:rPr lang="es-VE" sz="2000" b="1" dirty="0">
                <a:solidFill>
                  <a:srgbClr val="C00000"/>
                </a:solidFill>
              </a:rPr>
              <a:t>LA INTELIGENCIA DEL SIGLO XXI</a:t>
            </a:r>
            <a:endParaRPr lang="es-ES_tradnl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071688" y="1444625"/>
            <a:ext cx="5072062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V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br>
              <a:rPr lang="es-V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es-V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¿Por qué a algunas personas les va mejor en la vida que a otras?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V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br>
              <a:rPr lang="es-V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es-V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¿Por qué algunas, con alto coeficiente intelectual y que se destacan en su profesión, no pueden aplicar esta inteligencia en su vida privada, que va a la deriva, del sufrimiento al fracaso?</a:t>
            </a:r>
            <a:br>
              <a:rPr lang="es-V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endParaRPr lang="es-VE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VE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V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es-V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¿Y por qué otras con un alto Coeficiente Intelectual terminan trabajando para otras que tienen un CI más bajo, pero que saben conectarse, influir y relacionarse mejor?</a:t>
            </a:r>
            <a:br>
              <a:rPr lang="es-V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br>
              <a:rPr lang="es-V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endParaRPr lang="es-VE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1188" name="Text Box 9"/>
          <p:cNvSpPr txBox="1">
            <a:spLocks noChangeArrowheads="1"/>
          </p:cNvSpPr>
          <p:nvPr/>
        </p:nvSpPr>
        <p:spPr bwMode="auto">
          <a:xfrm>
            <a:off x="1285875" y="6211888"/>
            <a:ext cx="7858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i="1">
                <a:latin typeface="Calibri" pitchFamily="34" charset="0"/>
              </a:rPr>
              <a:t>  “Las emociones son el origen de “transformaciones mágicas del mundo”...					Juan-Paul Sartre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1407" y="587289"/>
            <a:ext cx="1143008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¿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072331" y="900430"/>
            <a:ext cx="1143008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?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4"/>
          <p:cNvSpPr>
            <a:spLocks noChangeArrowheads="1"/>
          </p:cNvSpPr>
          <p:nvPr/>
        </p:nvSpPr>
        <p:spPr bwMode="auto">
          <a:xfrm>
            <a:off x="714375" y="5033963"/>
            <a:ext cx="7858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VE" sz="2000" b="1">
                <a:solidFill>
                  <a:srgbClr val="C00000"/>
                </a:solidFill>
                <a:latin typeface="Calibri" pitchFamily="34" charset="0"/>
              </a:rPr>
              <a:t>La respuesta está en las emociones, y en la capacidad para entenderlas y manejarlas: la Inteligencia Emocional es parte de nuestra inteligencia global, una parte a menudo negada y desdeñada, opacada por el brillo de la razón y del Coeficiente Intelectual, más fácil de definir y medir.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14348" y="1714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INTELIGENCIA EMOCIONAL </a:t>
            </a:r>
            <a:r>
              <a:rPr lang="es-VE" sz="13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IE</a:t>
            </a:r>
            <a:endParaRPr lang="es-ES_tradnl" sz="4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71600" y="14286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INTELIGENCIA EMOCIONAL (IE)</a:t>
            </a:r>
            <a:endParaRPr lang="es-ES_tradnl" sz="4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3" y="1571612"/>
            <a:ext cx="3643307" cy="523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3236" name="9 CuadroTexto"/>
          <p:cNvSpPr txBox="1">
            <a:spLocks noChangeArrowheads="1"/>
          </p:cNvSpPr>
          <p:nvPr/>
        </p:nvSpPr>
        <p:spPr bwMode="auto">
          <a:xfrm>
            <a:off x="5643563" y="6215063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>
                <a:solidFill>
                  <a:schemeClr val="bg1"/>
                </a:solidFill>
                <a:latin typeface="Calibri" pitchFamily="34" charset="0"/>
              </a:rPr>
              <a:t>Daniel Goleman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" y="1714488"/>
            <a:ext cx="65008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4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 la capacidad de: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 sz="40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VE" sz="3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Sentir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VE" sz="3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Entender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VE" sz="3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Controlar y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VE" sz="3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Modificar  estados anímicos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3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	</a:t>
            </a:r>
            <a:r>
              <a:rPr lang="es-VE" sz="2800" dirty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a) Propios y  b) Ajenos</a:t>
            </a:r>
            <a:endParaRPr lang="es-V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57158" y="1071546"/>
            <a:ext cx="80359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VE" sz="5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Competencias Emocionales</a:t>
            </a:r>
            <a:endParaRPr lang="es-ES_tradnl" sz="5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24259" name="AutoShape 10"/>
          <p:cNvSpPr>
            <a:spLocks/>
          </p:cNvSpPr>
          <p:nvPr/>
        </p:nvSpPr>
        <p:spPr bwMode="auto">
          <a:xfrm>
            <a:off x="3635375" y="3933825"/>
            <a:ext cx="288925" cy="1368425"/>
          </a:xfrm>
          <a:prstGeom prst="rightBrace">
            <a:avLst>
              <a:gd name="adj1" fmla="val 3946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000496" y="2857497"/>
            <a:ext cx="5357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VE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Inteligencia </a:t>
            </a:r>
            <a:r>
              <a:rPr lang="es-VE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Intrapersonal</a:t>
            </a:r>
            <a:endParaRPr lang="es-ES_tradn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071933" y="5429265"/>
            <a:ext cx="5072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VE" sz="3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Inteligencia Interpersonal</a:t>
            </a:r>
            <a:endParaRPr lang="es-ES_tradnl" sz="36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71600" y="14286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INTELIGENCIA EMOCIONAL (IE)</a:t>
            </a:r>
            <a:endParaRPr lang="es-ES_tradnl" sz="4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57224" y="2285993"/>
            <a:ext cx="3143272" cy="18573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b="1" dirty="0"/>
              <a:t>AUTO-CONCIENCIA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b="1" dirty="0"/>
              <a:t> AUTO-REGULACIÒN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b="1" dirty="0"/>
              <a:t> AUTO-MOTIVACIÒN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857224" y="4714884"/>
            <a:ext cx="3143272" cy="185738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b="1" dirty="0"/>
              <a:t>EMPATIA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b="1" dirty="0"/>
              <a:t> HABILIDADES SOCIALES 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2" y="333375"/>
            <a:ext cx="9143999" cy="762000"/>
          </a:xfrm>
        </p:spPr>
        <p:txBody>
          <a:bodyPr rtlCol="0">
            <a:noAutofit/>
          </a:bodyPr>
          <a:lstStyle/>
          <a:p>
            <a:pPr marL="838200" indent="-838200" algn="r" eaLnBrk="1" fontAlgn="auto" hangingPunct="1">
              <a:spcAft>
                <a:spcPts val="0"/>
              </a:spcAft>
              <a:defRPr/>
            </a:pPr>
            <a:r>
              <a:rPr lang="es-CL" sz="2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INTELIGENCIA EMOCIONAL/INTELIGENCIA INTELECTUAL</a:t>
            </a:r>
            <a:endParaRPr lang="es-ES" sz="2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457200" y="1524000"/>
            <a:ext cx="3886200" cy="615553"/>
          </a:xfrm>
          <a:prstGeom prst="rect">
            <a:avLst/>
          </a:prstGeom>
          <a:solidFill>
            <a:schemeClr val="tx2"/>
          </a:solidFill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457200" indent="-457200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9999"/>
              </a:buClr>
              <a:buSzPct val="150000"/>
              <a:defRPr/>
            </a:pPr>
            <a:r>
              <a:rPr lang="es-CL" sz="2000" b="1">
                <a:solidFill>
                  <a:schemeClr val="bg1"/>
                </a:solidFill>
                <a:latin typeface="Times New Roman" pitchFamily="18" charset="0"/>
                <a:cs typeface="+mn-cs"/>
              </a:rPr>
              <a:t>INTELIGENCIA </a:t>
            </a:r>
          </a:p>
          <a:p>
            <a:pPr marL="457200" indent="-457200" algn="ctr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rgbClr val="009999"/>
              </a:buClr>
              <a:buSzPct val="150000"/>
              <a:defRPr/>
            </a:pPr>
            <a:r>
              <a:rPr lang="es-CL" sz="2000" b="1">
                <a:solidFill>
                  <a:schemeClr val="bg1"/>
                </a:solidFill>
                <a:latin typeface="Times New Roman" pitchFamily="18" charset="0"/>
                <a:cs typeface="+mn-cs"/>
              </a:rPr>
              <a:t>INTELECTUAL</a:t>
            </a:r>
          </a:p>
        </p:txBody>
      </p:sp>
      <p:sp>
        <p:nvSpPr>
          <p:cNvPr id="10244" name="Text Box 1028"/>
          <p:cNvSpPr txBox="1">
            <a:spLocks noChangeArrowheads="1"/>
          </p:cNvSpPr>
          <p:nvPr/>
        </p:nvSpPr>
        <p:spPr bwMode="auto">
          <a:xfrm>
            <a:off x="4800600" y="1524001"/>
            <a:ext cx="3886200" cy="584775"/>
          </a:xfrm>
          <a:prstGeom prst="rect">
            <a:avLst/>
          </a:prstGeom>
          <a:solidFill>
            <a:schemeClr val="tx2"/>
          </a:solidFill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457200" indent="-457200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9999"/>
              </a:buClr>
              <a:buSzPct val="150000"/>
              <a:defRPr/>
            </a:pPr>
            <a:r>
              <a:rPr lang="es-CL" sz="2000" b="1">
                <a:solidFill>
                  <a:schemeClr val="bg1"/>
                </a:solidFill>
                <a:latin typeface="Times New Roman" pitchFamily="18" charset="0"/>
                <a:cs typeface="+mn-cs"/>
              </a:rPr>
              <a:t>INTELIGENCIA</a:t>
            </a:r>
          </a:p>
          <a:p>
            <a:pPr marL="457200" indent="-457200" algn="ctr" fontAlgn="auto">
              <a:lnSpc>
                <a:spcPct val="20000"/>
              </a:lnSpc>
              <a:spcBef>
                <a:spcPct val="50000"/>
              </a:spcBef>
              <a:spcAft>
                <a:spcPts val="0"/>
              </a:spcAft>
              <a:buClr>
                <a:srgbClr val="009999"/>
              </a:buClr>
              <a:buSzPct val="150000"/>
              <a:defRPr/>
            </a:pPr>
            <a:r>
              <a:rPr lang="es-CL" sz="2000" b="1">
                <a:solidFill>
                  <a:schemeClr val="bg1"/>
                </a:solidFill>
                <a:latin typeface="Times New Roman" pitchFamily="18" charset="0"/>
                <a:cs typeface="+mn-cs"/>
              </a:rPr>
              <a:t>EMOCIONAL</a:t>
            </a:r>
          </a:p>
        </p:txBody>
      </p:sp>
      <p:sp>
        <p:nvSpPr>
          <p:cNvPr id="10245" name="Rectangle 1029"/>
          <p:cNvSpPr>
            <a:spLocks noChangeArrowheads="1"/>
          </p:cNvSpPr>
          <p:nvPr/>
        </p:nvSpPr>
        <p:spPr bwMode="auto">
          <a:xfrm>
            <a:off x="468313" y="2349500"/>
            <a:ext cx="8154987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>
                <a:solidFill>
                  <a:schemeClr val="tx2"/>
                </a:solidFill>
                <a:latin typeface="+mj-lt"/>
                <a:cs typeface="+mn-cs"/>
              </a:rPr>
              <a:t>HABILIDADES PARA SOLUCIONAR PROBLEMAS</a:t>
            </a:r>
            <a:endParaRPr lang="es-ES" sz="2400" b="1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10246" name="Text Box 1030"/>
          <p:cNvSpPr txBox="1">
            <a:spLocks noChangeArrowheads="1"/>
          </p:cNvSpPr>
          <p:nvPr/>
        </p:nvSpPr>
        <p:spPr bwMode="auto">
          <a:xfrm>
            <a:off x="684213" y="3124200"/>
            <a:ext cx="3735387" cy="2997744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457200" indent="-45720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HABILIDADES INTELECTUALES</a:t>
            </a:r>
          </a:p>
          <a:p>
            <a:pPr marL="914400" lvl="1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Análisis</a:t>
            </a:r>
          </a:p>
          <a:p>
            <a:pPr marL="914400" lvl="1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Síntesis</a:t>
            </a:r>
          </a:p>
          <a:p>
            <a:pPr marL="914400" lvl="1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Abstracción</a:t>
            </a:r>
          </a:p>
          <a:p>
            <a:pPr marL="914400" lvl="1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Habilidad matemática</a:t>
            </a:r>
          </a:p>
          <a:p>
            <a:pPr marL="914400" lvl="1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Habilidad verbal</a:t>
            </a:r>
          </a:p>
          <a:p>
            <a:pPr marL="914400" lvl="1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Inducción </a:t>
            </a:r>
          </a:p>
          <a:p>
            <a:pPr marL="914400" lvl="1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Deducción</a:t>
            </a:r>
          </a:p>
          <a:p>
            <a:pPr marL="914400" lvl="1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None/>
              <a:defRPr/>
            </a:pPr>
            <a:endParaRPr lang="es-CL" sz="1600" b="1">
              <a:latin typeface="Times New Roman" pitchFamily="18" charset="0"/>
              <a:cs typeface="+mn-cs"/>
            </a:endParaRPr>
          </a:p>
          <a:p>
            <a:pPr marL="457200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POCO MODIFICABLE</a:t>
            </a:r>
          </a:p>
          <a:p>
            <a:pPr marL="457200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endParaRPr lang="es-CL" sz="1600" b="1">
              <a:latin typeface="Times New Roman" pitchFamily="18" charset="0"/>
              <a:cs typeface="+mn-cs"/>
            </a:endParaRPr>
          </a:p>
          <a:p>
            <a:pPr marL="457200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CORTEZA CEREBRAL</a:t>
            </a:r>
          </a:p>
          <a:p>
            <a:pPr marL="457200" indent="-457200"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None/>
              <a:defRPr/>
            </a:pPr>
            <a:endParaRPr lang="es-CL" sz="1600" b="1">
              <a:latin typeface="Times New Roman" pitchFamily="18" charset="0"/>
              <a:cs typeface="+mn-cs"/>
            </a:endParaRPr>
          </a:p>
        </p:txBody>
      </p:sp>
      <p:sp>
        <p:nvSpPr>
          <p:cNvPr id="10247" name="Text Box 1031"/>
          <p:cNvSpPr txBox="1">
            <a:spLocks noChangeArrowheads="1"/>
          </p:cNvSpPr>
          <p:nvPr/>
        </p:nvSpPr>
        <p:spPr bwMode="auto">
          <a:xfrm>
            <a:off x="4724400" y="3124201"/>
            <a:ext cx="3808413" cy="301307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457200" indent="-457200" fontAlgn="auto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HABILIDADES EMOCIONALES</a:t>
            </a:r>
          </a:p>
          <a:p>
            <a:pPr marL="914400" lvl="1" indent="-4572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Auto-manejo</a:t>
            </a:r>
          </a:p>
          <a:p>
            <a:pPr marL="914400" lvl="1" indent="-4572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ü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Manejo interpersonal</a:t>
            </a:r>
          </a:p>
          <a:p>
            <a:pPr marL="457200" indent="-4572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None/>
              <a:defRPr/>
            </a:pPr>
            <a:endParaRPr lang="es-CL" sz="1600" b="1">
              <a:latin typeface="Times New Roman" pitchFamily="18" charset="0"/>
              <a:cs typeface="+mn-cs"/>
            </a:endParaRPr>
          </a:p>
          <a:p>
            <a:pPr marL="457200" indent="-4572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None/>
              <a:defRPr/>
            </a:pPr>
            <a:endParaRPr lang="es-CL" sz="1600" b="1">
              <a:latin typeface="Times New Roman" pitchFamily="18" charset="0"/>
              <a:cs typeface="+mn-cs"/>
            </a:endParaRPr>
          </a:p>
          <a:p>
            <a:pPr marL="457200" indent="-4572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SE APRENDE Y DESARROLLA</a:t>
            </a:r>
          </a:p>
          <a:p>
            <a:pPr marL="457200" indent="-45720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  <a:defRPr/>
            </a:pPr>
            <a:r>
              <a:rPr lang="es-CL" sz="1600" b="1">
                <a:latin typeface="Times New Roman" pitchFamily="18" charset="0"/>
                <a:cs typeface="+mn-cs"/>
              </a:rPr>
              <a:t>CIRCUITO PREFONTAL-LIMBICO</a:t>
            </a:r>
          </a:p>
          <a:p>
            <a:pPr marL="457200" indent="-45720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None/>
              <a:defRPr/>
            </a:pPr>
            <a:endParaRPr lang="es-CL" sz="1600" b="1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868" y="642918"/>
            <a:ext cx="5286412" cy="207170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Excesivo almacenamiento de materia prima, producto en proceso y producto terminado. </a:t>
            </a:r>
          </a:p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inventario oculta problemas que se presentan en la empresa</a:t>
            </a:r>
          </a:p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71868" y="3500438"/>
            <a:ext cx="5286412" cy="207170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Cualquier movimiento que el trabajador realice aparte de generar valor agregado al producto o servicio. </a:t>
            </a:r>
          </a:p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Personas en la empresa subiendo y bajando por documentos, buscando, escogiendo, agachándose, etc. </a:t>
            </a:r>
          </a:p>
          <a:p>
            <a:pPr algn="just"/>
            <a:endParaRPr lang="es-MX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14282" y="785794"/>
            <a:ext cx="3143272" cy="7858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Inventario innecesarios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42844" y="3571876"/>
            <a:ext cx="3143272" cy="7858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Movimiento innecesarios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14348" y="1428736"/>
            <a:ext cx="1447800" cy="1814513"/>
            <a:chOff x="288" y="1632"/>
            <a:chExt cx="912" cy="1143"/>
          </a:xfrm>
        </p:grpSpPr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288" y="254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>
                  <a:latin typeface="Comic Sans MS" pitchFamily="66" charset="0"/>
                </a:rPr>
                <a:t>Inventario</a:t>
              </a:r>
              <a:endParaRPr lang="en-US">
                <a:latin typeface="Comic Sans MS" pitchFamily="66" charset="0"/>
              </a:endParaRPr>
            </a:p>
          </p:txBody>
        </p:sp>
        <p:graphicFrame>
          <p:nvGraphicFramePr>
            <p:cNvPr id="9" name="Object 24"/>
            <p:cNvGraphicFramePr>
              <a:graphicFrameLocks noChangeAspect="1"/>
            </p:cNvGraphicFramePr>
            <p:nvPr/>
          </p:nvGraphicFramePr>
          <p:xfrm>
            <a:off x="432" y="1920"/>
            <a:ext cx="768" cy="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Bitmap Image" r:id="rId3" imgW="2305372" imgH="1876190" progId="PBrush">
                    <p:embed/>
                  </p:oleObj>
                </mc:Choice>
                <mc:Fallback>
                  <p:oleObj name="Bitmap Image" r:id="rId3" imgW="2305372" imgH="1876190" progId="PBrush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920"/>
                          <a:ext cx="768" cy="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480" y="2016"/>
              <a:ext cx="144" cy="192"/>
            </a:xfrm>
            <a:custGeom>
              <a:avLst/>
              <a:gdLst>
                <a:gd name="T0" fmla="*/ 144 w 144"/>
                <a:gd name="T1" fmla="*/ 0 h 192"/>
                <a:gd name="T2" fmla="*/ 48 w 144"/>
                <a:gd name="T3" fmla="*/ 48 h 192"/>
                <a:gd name="T4" fmla="*/ 0 w 144"/>
                <a:gd name="T5" fmla="*/ 192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144" y="0"/>
                  </a:moveTo>
                  <a:cubicBezTo>
                    <a:pt x="108" y="8"/>
                    <a:pt x="72" y="16"/>
                    <a:pt x="48" y="48"/>
                  </a:cubicBezTo>
                  <a:cubicBezTo>
                    <a:pt x="24" y="80"/>
                    <a:pt x="16" y="144"/>
                    <a:pt x="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H="1" flipV="1">
              <a:off x="576" y="2016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H="1" flipV="1">
              <a:off x="528" y="206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 flipH="1" flipV="1">
              <a:off x="480" y="211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 flipH="1">
              <a:off x="480" y="21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528" y="2064"/>
              <a:ext cx="96" cy="96"/>
            </a:xfrm>
            <a:custGeom>
              <a:avLst/>
              <a:gdLst>
                <a:gd name="T0" fmla="*/ 96 w 96"/>
                <a:gd name="T1" fmla="*/ 0 h 96"/>
                <a:gd name="T2" fmla="*/ 48 w 96"/>
                <a:gd name="T3" fmla="*/ 0 h 96"/>
                <a:gd name="T4" fmla="*/ 0 w 96"/>
                <a:gd name="T5" fmla="*/ 48 h 96"/>
                <a:gd name="T6" fmla="*/ 0 w 96"/>
                <a:gd name="T7" fmla="*/ 96 h 96"/>
                <a:gd name="T8" fmla="*/ 48 w 96"/>
                <a:gd name="T9" fmla="*/ 96 h 96"/>
                <a:gd name="T10" fmla="*/ 48 w 96"/>
                <a:gd name="T11" fmla="*/ 48 h 96"/>
                <a:gd name="T12" fmla="*/ 96 w 96"/>
                <a:gd name="T13" fmla="*/ 48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96"/>
                <a:gd name="T23" fmla="*/ 96 w 96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96">
                  <a:moveTo>
                    <a:pt x="96" y="0"/>
                  </a:moveTo>
                  <a:lnTo>
                    <a:pt x="48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48" y="96"/>
                  </a:lnTo>
                  <a:lnTo>
                    <a:pt x="48" y="48"/>
                  </a:lnTo>
                  <a:lnTo>
                    <a:pt x="9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6" name="Picture 31" descr="j0303338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632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714348" y="4643446"/>
            <a:ext cx="2133600" cy="1509713"/>
            <a:chOff x="528" y="2880"/>
            <a:chExt cx="1344" cy="951"/>
          </a:xfrm>
        </p:grpSpPr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672" y="3600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>
                  <a:latin typeface="Comic Sans MS" pitchFamily="66" charset="0"/>
                </a:rPr>
                <a:t>Movimiento</a:t>
              </a:r>
              <a:endParaRPr lang="en-US">
                <a:latin typeface="Comic Sans MS" pitchFamily="66" charset="0"/>
              </a:endParaRPr>
            </a:p>
          </p:txBody>
        </p:sp>
        <p:pic>
          <p:nvPicPr>
            <p:cNvPr id="19" name="Picture 21" descr="j020537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" y="2880"/>
              <a:ext cx="100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5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5 Pilares  de la </a:t>
            </a:r>
            <a:br>
              <a:rPr lang="es-MX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MX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Inteligencia Emocional</a:t>
            </a:r>
            <a:endParaRPr lang="es-MX" sz="20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0" y="1412776"/>
            <a:ext cx="5940152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Auto-conciencia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0" y="2402886"/>
            <a:ext cx="5940152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Auto-regulación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0" y="3392996"/>
            <a:ext cx="5940152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Auto-motivación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0" y="4383106"/>
            <a:ext cx="5940152" cy="86409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Empatía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0" y="5373216"/>
            <a:ext cx="5940152" cy="86409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Relaciones Eficaces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 bwMode="auto">
          <a:xfrm>
            <a:off x="785813" y="4248150"/>
            <a:ext cx="7572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La auto-conciencia es la piedra angular o fundamento que soporta las demás competencias de la inteligencia emocional. Es la primera porque si no nos conocemos nosotros mismos y nuestros sentimientos  ¿Cómo podríamos conocer o comprender a los demás y como se sienten?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32" y="2800175"/>
            <a:ext cx="914403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AUTO-CONCIENCIA </a:t>
            </a:r>
            <a:endParaRPr lang="es-MX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00496" y="71414"/>
            <a:ext cx="571504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99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1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08912" cy="3832225"/>
          </a:xfr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s-ES_tradnl" b="1" dirty="0"/>
              <a:t>	Es la capacidad de un sujeto de conocer sus propias habilidades y fortalezas en el manejo de sus emociones</a:t>
            </a:r>
          </a:p>
          <a:p>
            <a:pPr algn="just" eaLnBrk="1" hangingPunct="1"/>
            <a:endParaRPr lang="es-ES_tradnl" b="1" dirty="0"/>
          </a:p>
          <a:p>
            <a:pPr algn="just" eaLnBrk="1" hangingPunct="1">
              <a:buFont typeface="Arial" pitchFamily="34" charset="0"/>
              <a:buNone/>
            </a:pPr>
            <a:r>
              <a:rPr lang="es-ES_tradnl" b="1" dirty="0"/>
              <a:t>	También hace referencia al conocimiento de qué habilidades y capacidades reconocen los otros en él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901558" y="1"/>
            <a:ext cx="424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Auto conciencia</a:t>
            </a:r>
            <a:endParaRPr lang="es-MX" sz="4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 bwMode="auto">
          <a:xfrm>
            <a:off x="785813" y="4248150"/>
            <a:ext cx="7572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Aunque el primer paso es la Auto-conciencia, escuchar nuestros sentimientos viscerales y aprender de ellos, el segundo paso es regular estos sentimientos y manejarlos, para que produzcan provecho en vez de daño.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32" y="2800176"/>
            <a:ext cx="914403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Auto-regulación</a:t>
            </a:r>
            <a: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endParaRPr lang="es-MX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00496" y="71414"/>
            <a:ext cx="571504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99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6 Imagen" descr="42-1898242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846" t="9692"/>
          <a:stretch>
            <a:fillRect/>
          </a:stretch>
        </p:blipFill>
        <p:spPr bwMode="auto">
          <a:xfrm>
            <a:off x="3905250" y="1214438"/>
            <a:ext cx="52387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805020" y="-24"/>
            <a:ext cx="7339013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s-ES_tradnl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Arial" charset="0"/>
              </a:rPr>
              <a:t>AUTO REGULACIÓN</a:t>
            </a:r>
          </a:p>
        </p:txBody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00188"/>
            <a:ext cx="7650162" cy="4114800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s-ES_tradnl" sz="2800"/>
              <a:t>	Es la capacidad de aprender,  en base a la </a:t>
            </a:r>
            <a:r>
              <a:rPr lang="es-ES_tradnl" sz="2800" b="1"/>
              <a:t>meditación de las experiencias vividas</a:t>
            </a:r>
            <a:r>
              <a:rPr lang="es-ES_tradnl" sz="2800"/>
              <a:t>, el mejor manejo de los impulsos emocionales. </a:t>
            </a:r>
          </a:p>
          <a:p>
            <a:pPr algn="just" eaLnBrk="1" hangingPunct="1">
              <a:buFont typeface="Arial" pitchFamily="34" charset="0"/>
              <a:buNone/>
            </a:pPr>
            <a:endParaRPr lang="es-ES_tradnl" sz="2800"/>
          </a:p>
          <a:p>
            <a:pPr algn="just" eaLnBrk="1" hangingPunct="1">
              <a:buFont typeface="Arial" pitchFamily="34" charset="0"/>
              <a:buNone/>
            </a:pPr>
            <a:r>
              <a:rPr lang="es-ES_tradnl" sz="2800"/>
              <a:t>	Es la capacidad de </a:t>
            </a:r>
            <a:r>
              <a:rPr lang="es-ES_tradnl" sz="2800" b="1"/>
              <a:t>no cometer dos veces el mismo error emocional</a:t>
            </a:r>
            <a:r>
              <a:rPr lang="es-ES_tradnl" sz="2800"/>
              <a:t>, midiendo las consecuencias a través del impacto que generan en él y en los otros.</a:t>
            </a:r>
          </a:p>
          <a:p>
            <a:pPr algn="just" eaLnBrk="1" hangingPunct="1"/>
            <a:endParaRPr lang="es-ES_tradnl" sz="280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 bwMode="auto">
          <a:xfrm>
            <a:off x="785813" y="3857625"/>
            <a:ext cx="7572375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Una vez que nos hacemos consientes de nuestros sentimientos y aprendemos a manejarlos, el tercer paso es dirigir el poder de nuestras emociones hacia un propósito que nos motive e inspire.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80035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Auto-motivación </a:t>
            </a:r>
            <a:endParaRPr lang="es-MX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00496" y="71414"/>
            <a:ext cx="571504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99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st2_246374-on-the-top-of-world.jpg"/>
          <p:cNvPicPr>
            <a:picLocks noChangeAspect="1"/>
          </p:cNvPicPr>
          <p:nvPr/>
        </p:nvPicPr>
        <p:blipFill>
          <a:blip r:embed="rId2" cstate="print"/>
          <a:srcRect l="12203" r="5533" b="44393"/>
          <a:stretch>
            <a:fillRect/>
          </a:stretch>
        </p:blipFill>
        <p:spPr>
          <a:xfrm>
            <a:off x="5864773" y="3857628"/>
            <a:ext cx="327922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06714" y="-24"/>
            <a:ext cx="6337319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s-ES_tradnl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Arial" charset="0"/>
              </a:rPr>
              <a:t>AUTO MOTIVACIÓN</a:t>
            </a:r>
          </a:p>
        </p:txBody>
      </p:sp>
      <p:sp>
        <p:nvSpPr>
          <p:cNvPr id="2365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4313" y="2000250"/>
            <a:ext cx="8272462" cy="3505200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s-ES_tradnl" sz="2800"/>
              <a:t>	Es la capacidad de encontrar una </a:t>
            </a:r>
            <a:r>
              <a:rPr lang="es-ES_tradnl" sz="2800" b="1"/>
              <a:t>motivación interna independiente</a:t>
            </a:r>
            <a:r>
              <a:rPr lang="es-ES_tradnl" sz="2800"/>
              <a:t> de la circunstancia que se viva, o de los factores externos de influencia.</a:t>
            </a:r>
          </a:p>
          <a:p>
            <a:pPr algn="just" eaLnBrk="1" hangingPunct="1"/>
            <a:endParaRPr lang="es-ES_tradnl" sz="2800"/>
          </a:p>
          <a:p>
            <a:pPr algn="just" eaLnBrk="1" hangingPunct="1">
              <a:buFont typeface="Arial" pitchFamily="34" charset="0"/>
              <a:buNone/>
            </a:pPr>
            <a:r>
              <a:rPr lang="es-ES_tradnl" sz="2800"/>
              <a:t>	Tolerancia a la frustración: es la capacidad de superar los fracasos.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 bwMode="auto">
          <a:xfrm>
            <a:off x="785813" y="4294188"/>
            <a:ext cx="7572375" cy="148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Una vez que somos mas honestos e intencionales con nuestras emociones, es el tiempo de ver hacia fuera. La inteligencia emocional es sincronizarnos con nuestros propios sentimientos y además sincronizarse con los sentimientos de quienes nos rodean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es-MX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80035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Empatía </a:t>
            </a:r>
            <a:endParaRPr lang="es-MX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00496" y="71414"/>
            <a:ext cx="571504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99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605458" y="0"/>
            <a:ext cx="3538543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s-ES_tradnl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Arial" charset="0"/>
              </a:rPr>
              <a:t>EMPATÍA</a:t>
            </a:r>
          </a:p>
        </p:txBody>
      </p:sp>
      <p:sp>
        <p:nvSpPr>
          <p:cNvPr id="2385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50" y="1643063"/>
            <a:ext cx="8358188" cy="3276600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s-ES_tradnl"/>
              <a:t>	Es la capacidad de reconocer y prever el impacto de los dichos y acciones sobre la Inteligencia emocional del otro y fundamentalmente, es la </a:t>
            </a:r>
            <a:r>
              <a:rPr lang="es-ES_tradnl" u="sng"/>
              <a:t>valorización</a:t>
            </a:r>
            <a:r>
              <a:rPr lang="es-ES_tradnl"/>
              <a:t> de ese impacto</a:t>
            </a:r>
          </a:p>
        </p:txBody>
      </p:sp>
      <p:pic>
        <p:nvPicPr>
          <p:cNvPr id="238596" name="6 Imagen" descr="ist2_5791661-celebration-xxl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b="45953"/>
          <a:stretch>
            <a:fillRect/>
          </a:stretch>
        </p:blipFill>
        <p:spPr bwMode="auto">
          <a:xfrm>
            <a:off x="0" y="4429125"/>
            <a:ext cx="90709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 bwMode="auto">
          <a:xfrm>
            <a:off x="785813" y="4294188"/>
            <a:ext cx="7572375" cy="1736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Dominar la auto-conciencia, la auto-regulacion, la auto-motivacion y la empatia son la forma de tener mas capacidad para formar relaciones eficaces. Esta quinta competencia en realidad es interactuar eficazmente con los demas y poder manejar las emociones de otros.</a:t>
            </a:r>
            <a:endParaRPr lang="es-MX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es-MX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80035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Relaciones Eficaces </a:t>
            </a:r>
            <a:endParaRPr lang="es-MX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00496" y="71414"/>
            <a:ext cx="571504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99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43306" y="500042"/>
            <a:ext cx="5214974" cy="207170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Repetición o corrección de procesos. </a:t>
            </a:r>
          </a:p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Re-trabajo en productos y productos devueltos.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643306" y="3714752"/>
            <a:ext cx="5214974" cy="207170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utilizar la creatividad e inteligencia de la fuerza de trabajo para eliminar desperdicios. </a:t>
            </a:r>
          </a:p>
          <a:p>
            <a:pPr algn="just"/>
            <a:r>
              <a:rPr lang="es-MX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 falta de capacitación, hacerles perder el tiempo, ideas, oportunidades de mejoramiento, etc. </a:t>
            </a:r>
          </a:p>
          <a:p>
            <a:pPr algn="just"/>
            <a:endParaRPr lang="es-MX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14282" y="857232"/>
            <a:ext cx="3143272" cy="7858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Defectos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14282" y="3929066"/>
            <a:ext cx="3143272" cy="78581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Talento Humano 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071538" y="1571612"/>
            <a:ext cx="1447800" cy="2165350"/>
            <a:chOff x="4656" y="528"/>
            <a:chExt cx="912" cy="1364"/>
          </a:xfrm>
        </p:grpSpPr>
        <p:pic>
          <p:nvPicPr>
            <p:cNvPr id="8" name="Picture 33" descr="pe02002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6" y="528"/>
              <a:ext cx="91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4752" y="1488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>
                  <a:latin typeface="Comic Sans MS" pitchFamily="66" charset="0"/>
                </a:rPr>
                <a:t>Fallas de proceso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10" name="Line 35"/>
            <p:cNvSpPr>
              <a:spLocks noChangeShapeType="1"/>
            </p:cNvSpPr>
            <p:nvPr/>
          </p:nvSpPr>
          <p:spPr bwMode="auto">
            <a:xfrm>
              <a:off x="5280" y="768"/>
              <a:ext cx="288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Line 36"/>
            <p:cNvSpPr>
              <a:spLocks noChangeShapeType="1"/>
            </p:cNvSpPr>
            <p:nvPr/>
          </p:nvSpPr>
          <p:spPr bwMode="auto">
            <a:xfrm flipV="1">
              <a:off x="5328" y="768"/>
              <a:ext cx="192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6146" name="Picture 2" descr="C:\Users\user\Desktop\talento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928662" y="4964917"/>
            <a:ext cx="1857388" cy="139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5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8 Imagen" descr="ist2_6947555-group-of-happy-business-people-standing-together-against-white-background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54361"/>
          <a:stretch>
            <a:fillRect/>
          </a:stretch>
        </p:blipFill>
        <p:spPr bwMode="auto">
          <a:xfrm>
            <a:off x="857250" y="2786063"/>
            <a:ext cx="82867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2875" y="242888"/>
            <a:ext cx="8429625" cy="4114800"/>
          </a:xfrm>
        </p:spPr>
        <p:txBody>
          <a:bodyPr anchor="ctr"/>
          <a:lstStyle/>
          <a:p>
            <a:pPr algn="just" eaLnBrk="1" hangingPunct="1">
              <a:buFont typeface="Arial" pitchFamily="34" charset="0"/>
              <a:buNone/>
            </a:pPr>
            <a:r>
              <a:rPr lang="es-ES_tradnl" sz="2400"/>
              <a:t>	Es la capacidad de </a:t>
            </a:r>
            <a:r>
              <a:rPr lang="es-ES_tradnl" sz="2400" b="1"/>
              <a:t>relacionarse efectivamente con los otros</a:t>
            </a:r>
            <a:r>
              <a:rPr lang="es-ES_tradnl" sz="2400"/>
              <a:t> para lograr inducirlos a la acción o pensamiento requerido.</a:t>
            </a:r>
          </a:p>
          <a:p>
            <a:pPr algn="just" eaLnBrk="1" hangingPunct="1"/>
            <a:endParaRPr lang="es-ES_tradnl" sz="2400"/>
          </a:p>
          <a:p>
            <a:pPr algn="just" eaLnBrk="1" hangingPunct="1">
              <a:buFont typeface="Arial" pitchFamily="34" charset="0"/>
              <a:buNone/>
            </a:pPr>
            <a:r>
              <a:rPr lang="es-ES_tradnl" sz="2400"/>
              <a:t>	Es la capacidad de mantener un pensamiento independiente del manejo emocional de los otros.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Relaciones Eficaces </a:t>
            </a:r>
            <a:endParaRPr lang="es-MX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14414" y="6000768"/>
            <a:ext cx="7143800" cy="78579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dirty="0">
                <a:solidFill>
                  <a:schemeClr val="tx2"/>
                </a:solidFill>
              </a:rPr>
              <a:t>Equipos Altamente Flexibles, Altamente Eficientes y Altamente Rentables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2" y="142852"/>
            <a:ext cx="8229600" cy="11430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MX" sz="3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PASOS PARA CONTROLAR UN SECUESTRO POR AMÍGDALA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dirty="0"/>
              <a:t>Obsérvese al principio, trate de percatarse cuando su temperamento se descontrola, cuales son las situaciones que lo provocan. 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MX" dirty="0"/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dirty="0"/>
              <a:t>Encuentre un modelo, alguien que en situaciones similares no pierda el control, pregunte acerca de la manera que lo logra.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MX" dirty="0"/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dirty="0"/>
              <a:t>Note las señales que indiquen cuando la furia comienza a desarrollarse, tal vez su estomago se aprieta, tal vez sienta un temblor en su cuerpo. 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MX" dirty="0"/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dirty="0"/>
              <a:t>Hágale un corto circuito al secuestro en el momento que usted lo detecte, este es un paso crucial, es cuando se empieza a controlar sus emociones, puede lograrlo modulando su respiración, contando hasta 10,etc. </a:t>
            </a:r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MX" dirty="0"/>
          </a:p>
          <a:p>
            <a:pPr marL="51435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dirty="0"/>
              <a:t>Repita todos los pasos anteriores en cada oportunidad, si falla perdónese  y asegúrese de aprender para mejorar. 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66688" y="1143000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rgbClr val="996600"/>
              </a:buClr>
              <a:buSzPct val="150000"/>
              <a:defRPr/>
            </a:pPr>
            <a:endParaRPr lang="es-CL" b="1" dirty="0">
              <a:latin typeface="+mj-lt"/>
              <a:cs typeface="Arial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r>
              <a:rPr lang="es-CL" dirty="0">
                <a:latin typeface="+mj-lt"/>
                <a:cs typeface="Arial" charset="0"/>
              </a:rPr>
              <a:t> 1/3 de la productividad se explica por destrezas técnicas, y 2/3 por destrezas de IE. </a:t>
            </a:r>
            <a:r>
              <a:rPr lang="es-CL" b="1" dirty="0">
                <a:latin typeface="+mj-lt"/>
                <a:cs typeface="Arial" charset="0"/>
              </a:rPr>
              <a:t>(Estudio en 200 Compañías a través del mundo, </a:t>
            </a:r>
            <a:r>
              <a:rPr lang="es-CL" b="1" dirty="0" err="1">
                <a:latin typeface="+mj-lt"/>
                <a:cs typeface="Arial" charset="0"/>
              </a:rPr>
              <a:t>Goleman</a:t>
            </a:r>
            <a:r>
              <a:rPr lang="es-CL" b="1" dirty="0">
                <a:latin typeface="+mj-lt"/>
                <a:cs typeface="Arial" charset="0"/>
              </a:rPr>
              <a:t>, D.).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endParaRPr lang="es-CL" b="1" dirty="0">
              <a:latin typeface="+mj-lt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r>
              <a:rPr lang="es-CL" dirty="0">
                <a:latin typeface="+mj-lt"/>
                <a:cs typeface="Arial" charset="0"/>
              </a:rPr>
              <a:t> En el caso de posiciones ejecutivas, 4/5 de los resultados se explican por este tipo de destrezas </a:t>
            </a:r>
            <a:r>
              <a:rPr lang="es-CL" b="1" dirty="0">
                <a:latin typeface="+mj-lt"/>
                <a:cs typeface="Arial" charset="0"/>
              </a:rPr>
              <a:t>(Estudio en 200 Compañías a través del mundo, </a:t>
            </a:r>
            <a:r>
              <a:rPr lang="es-CL" b="1" dirty="0" err="1">
                <a:latin typeface="+mj-lt"/>
                <a:cs typeface="Arial" charset="0"/>
              </a:rPr>
              <a:t>Goleman</a:t>
            </a:r>
            <a:r>
              <a:rPr lang="es-CL" b="1" dirty="0">
                <a:latin typeface="+mj-lt"/>
                <a:cs typeface="Arial" charset="0"/>
              </a:rPr>
              <a:t>, D.).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endParaRPr lang="es-CL" dirty="0">
              <a:latin typeface="+mj-lt"/>
              <a:cs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r>
              <a:rPr lang="es-CL" dirty="0">
                <a:latin typeface="+mj-lt"/>
                <a:cs typeface="Arial" charset="0"/>
              </a:rPr>
              <a:t> Principal causa de fracaso de ejecutivos: dificultad para manejar el cambio, no trabajar bien en equipo, relaciones interpersonales deficientes </a:t>
            </a:r>
            <a:r>
              <a:rPr lang="es-CL" b="1" dirty="0">
                <a:latin typeface="+mj-lt"/>
                <a:cs typeface="Arial" charset="0"/>
              </a:rPr>
              <a:t>(Center </a:t>
            </a:r>
            <a:r>
              <a:rPr lang="es-CL" b="1" dirty="0" err="1">
                <a:latin typeface="+mj-lt"/>
                <a:cs typeface="Arial" charset="0"/>
              </a:rPr>
              <a:t>for</a:t>
            </a:r>
            <a:r>
              <a:rPr lang="es-CL" b="1" dirty="0">
                <a:latin typeface="+mj-lt"/>
                <a:cs typeface="Arial" charset="0"/>
              </a:rPr>
              <a:t> </a:t>
            </a:r>
            <a:r>
              <a:rPr lang="es-CL" b="1" dirty="0" err="1">
                <a:latin typeface="+mj-lt"/>
                <a:cs typeface="Arial" charset="0"/>
              </a:rPr>
              <a:t>Creative</a:t>
            </a:r>
            <a:r>
              <a:rPr lang="es-CL" b="1" dirty="0">
                <a:latin typeface="+mj-lt"/>
                <a:cs typeface="Arial" charset="0"/>
              </a:rPr>
              <a:t> </a:t>
            </a:r>
            <a:r>
              <a:rPr lang="es-CL" b="1" dirty="0" err="1">
                <a:latin typeface="+mj-lt"/>
                <a:cs typeface="Arial" charset="0"/>
              </a:rPr>
              <a:t>Leadership</a:t>
            </a:r>
            <a:r>
              <a:rPr lang="es-CL" b="1" dirty="0">
                <a:latin typeface="+mj-lt"/>
                <a:cs typeface="Arial" charset="0"/>
              </a:rPr>
              <a:t>).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endParaRPr lang="es-CL" b="1" dirty="0">
              <a:latin typeface="+mj-lt"/>
              <a:cs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r>
              <a:rPr lang="es-CL" dirty="0">
                <a:latin typeface="+mj-lt"/>
                <a:cs typeface="Arial" charset="0"/>
              </a:rPr>
              <a:t> De los ejecutivos exitosos, el 74% puntúa alto en destrezas de IE. De los que fracasa, sólo puntúa alto el 24% </a:t>
            </a:r>
            <a:r>
              <a:rPr lang="es-CL" b="1" dirty="0">
                <a:latin typeface="+mj-lt"/>
                <a:cs typeface="Arial" charset="0"/>
              </a:rPr>
              <a:t>(</a:t>
            </a:r>
            <a:r>
              <a:rPr lang="es-CL" b="1" dirty="0" err="1">
                <a:latin typeface="+mj-lt"/>
                <a:cs typeface="Arial" charset="0"/>
              </a:rPr>
              <a:t>Egon</a:t>
            </a:r>
            <a:r>
              <a:rPr lang="es-CL" b="1" dirty="0">
                <a:latin typeface="+mj-lt"/>
                <a:cs typeface="Arial" charset="0"/>
              </a:rPr>
              <a:t> </a:t>
            </a:r>
            <a:r>
              <a:rPr lang="es-CL" b="1" dirty="0" err="1">
                <a:latin typeface="+mj-lt"/>
                <a:cs typeface="Arial" charset="0"/>
              </a:rPr>
              <a:t>Zender</a:t>
            </a:r>
            <a:r>
              <a:rPr lang="es-CL" b="1" dirty="0">
                <a:latin typeface="+mj-lt"/>
                <a:cs typeface="Arial" charset="0"/>
              </a:rPr>
              <a:t>, 515 </a:t>
            </a:r>
            <a:r>
              <a:rPr lang="es-CL" b="1" dirty="0" err="1">
                <a:latin typeface="+mj-lt"/>
                <a:cs typeface="Arial" charset="0"/>
              </a:rPr>
              <a:t>senior</a:t>
            </a:r>
            <a:r>
              <a:rPr lang="es-CL" b="1" dirty="0">
                <a:latin typeface="+mj-lt"/>
                <a:cs typeface="Arial" charset="0"/>
              </a:rPr>
              <a:t> </a:t>
            </a:r>
            <a:r>
              <a:rPr lang="es-CL" b="1" dirty="0" err="1">
                <a:latin typeface="+mj-lt"/>
                <a:cs typeface="Arial" charset="0"/>
              </a:rPr>
              <a:t>executives</a:t>
            </a:r>
            <a:r>
              <a:rPr lang="es-CL" b="1" dirty="0">
                <a:latin typeface="+mj-lt"/>
                <a:cs typeface="Arial" charset="0"/>
              </a:rPr>
              <a:t>).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endParaRPr lang="es-CL" dirty="0">
              <a:latin typeface="+mj-lt"/>
              <a:cs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r>
              <a:rPr lang="es-CL" dirty="0">
                <a:latin typeface="+mj-lt"/>
                <a:cs typeface="Arial" charset="0"/>
              </a:rPr>
              <a:t>Los vendedores optimistas (</a:t>
            </a:r>
            <a:r>
              <a:rPr lang="es-CL" dirty="0" err="1">
                <a:latin typeface="+mj-lt"/>
                <a:cs typeface="Arial" charset="0"/>
              </a:rPr>
              <a:t>resilientes</a:t>
            </a:r>
            <a:r>
              <a:rPr lang="es-CL" dirty="0">
                <a:latin typeface="+mj-lt"/>
                <a:cs typeface="Arial" charset="0"/>
              </a:rPr>
              <a:t>) venden un 37% más que los pesimistas </a:t>
            </a:r>
            <a:r>
              <a:rPr lang="es-CL" b="1" dirty="0">
                <a:latin typeface="+mj-lt"/>
                <a:cs typeface="Arial" charset="0"/>
              </a:rPr>
              <a:t>(</a:t>
            </a:r>
            <a:r>
              <a:rPr lang="es-CL" b="1" dirty="0" err="1">
                <a:latin typeface="+mj-lt"/>
                <a:cs typeface="Arial" charset="0"/>
              </a:rPr>
              <a:t>Seligman</a:t>
            </a:r>
            <a:r>
              <a:rPr lang="es-CL" b="1" dirty="0">
                <a:latin typeface="+mj-lt"/>
                <a:cs typeface="Arial" charset="0"/>
              </a:rPr>
              <a:t>, 1984).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endParaRPr lang="es-CL" dirty="0">
              <a:latin typeface="+mj-lt"/>
              <a:cs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  <a:defRPr/>
            </a:pPr>
            <a:r>
              <a:rPr lang="es-CL" dirty="0">
                <a:latin typeface="+mj-lt"/>
                <a:cs typeface="Arial" charset="0"/>
              </a:rPr>
              <a:t> Consejeros financieros entrenados en destrezas de IE venden un 16% más que el promedio de la compañía </a:t>
            </a:r>
            <a:r>
              <a:rPr lang="es-CL" b="1" dirty="0">
                <a:latin typeface="+mj-lt"/>
                <a:cs typeface="Arial" charset="0"/>
              </a:rPr>
              <a:t>(American Express </a:t>
            </a:r>
            <a:r>
              <a:rPr lang="es-CL" b="1" dirty="0" err="1">
                <a:latin typeface="+mj-lt"/>
                <a:cs typeface="Arial" charset="0"/>
              </a:rPr>
              <a:t>Financial</a:t>
            </a:r>
            <a:r>
              <a:rPr lang="es-CL" b="1" dirty="0">
                <a:latin typeface="+mj-lt"/>
                <a:cs typeface="Arial" charset="0"/>
              </a:rPr>
              <a:t> </a:t>
            </a:r>
            <a:r>
              <a:rPr lang="es-CL" b="1" dirty="0" err="1">
                <a:latin typeface="+mj-lt"/>
                <a:cs typeface="Arial" charset="0"/>
              </a:rPr>
              <a:t>Advisors</a:t>
            </a:r>
            <a:r>
              <a:rPr lang="es-CL" b="1" dirty="0">
                <a:latin typeface="+mj-lt"/>
                <a:cs typeface="Arial" charset="0"/>
              </a:rPr>
              <a:t>).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85875" y="319088"/>
            <a:ext cx="7772400" cy="609600"/>
          </a:xfrm>
        </p:spPr>
        <p:txBody>
          <a:bodyPr/>
          <a:lstStyle/>
          <a:p>
            <a:pPr algn="r" eaLnBrk="1" hangingPunct="1"/>
            <a:r>
              <a:rPr lang="es-CL" sz="4000" b="1">
                <a:solidFill>
                  <a:schemeClr val="tx2"/>
                </a:solidFill>
              </a:rPr>
              <a:t>IMPACTO DE LA IE EN LAS ORGANIZACIONES</a:t>
            </a:r>
            <a:endParaRPr lang="es-ES" sz="4000" b="1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1428750"/>
            <a:ext cx="8715375" cy="7858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14313" y="2286000"/>
            <a:ext cx="8715375" cy="7858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214313" y="3143250"/>
            <a:ext cx="8715375" cy="7858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214313" y="4000500"/>
            <a:ext cx="8715375" cy="7858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214313" y="4857750"/>
            <a:ext cx="8715375" cy="7858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214313" y="5715000"/>
            <a:ext cx="8715375" cy="7858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6 Imagen" descr="ist2_9201581-gears.jpg"/>
          <p:cNvPicPr>
            <a:picLocks noChangeAspect="1"/>
          </p:cNvPicPr>
          <p:nvPr/>
        </p:nvPicPr>
        <p:blipFill>
          <a:blip r:embed="rId2" cstate="print"/>
          <a:srcRect b="54546"/>
          <a:stretch>
            <a:fillRect/>
          </a:stretch>
        </p:blipFill>
        <p:spPr bwMode="auto">
          <a:xfrm>
            <a:off x="1000125" y="3500438"/>
            <a:ext cx="73866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5" name="5 Imagen" descr="ist2_199881-bull-s-ey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138" y="4643438"/>
            <a:ext cx="27098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85875" y="319088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CL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IMPACTO DE LA IE EN LAS ORGANIZACIONES</a:t>
            </a:r>
            <a:endParaRPr lang="es-ES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071679"/>
            <a:ext cx="7429552" cy="34163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just">
              <a:buClr>
                <a:srgbClr val="990033"/>
              </a:buClr>
              <a:buFont typeface="Wingdings" pitchFamily="2" charset="2"/>
              <a:buNone/>
              <a:defRPr/>
            </a:pPr>
            <a:endParaRPr lang="es-C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charset="0"/>
            </a:endParaRPr>
          </a:p>
          <a:p>
            <a:pPr algn="just">
              <a:buClr>
                <a:srgbClr val="990033"/>
              </a:buClr>
              <a:buFont typeface="Wingdings" pitchFamily="2" charset="2"/>
              <a:buNone/>
              <a:defRPr/>
            </a:pPr>
            <a:r>
              <a:rPr lang="es-CL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LA INTELIGENCIA EMOCIONAL</a:t>
            </a:r>
          </a:p>
          <a:p>
            <a:pPr algn="just">
              <a:buClr>
                <a:srgbClr val="990033"/>
              </a:buClr>
              <a:buFont typeface="Wingdings" pitchFamily="2" charset="2"/>
              <a:buNone/>
              <a:defRPr/>
            </a:pPr>
            <a:r>
              <a:rPr lang="es-CL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 </a:t>
            </a:r>
          </a:p>
          <a:p>
            <a:pPr algn="just">
              <a:buClr>
                <a:srgbClr val="990033"/>
              </a:buClr>
              <a:buFont typeface="Wingdings" pitchFamily="2" charset="2"/>
              <a:buNone/>
              <a:defRPr/>
            </a:pPr>
            <a:r>
              <a:rPr lang="es-CL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CONTRIBUYE DIRECTAMENTE </a:t>
            </a:r>
          </a:p>
          <a:p>
            <a:pPr algn="just">
              <a:buClr>
                <a:srgbClr val="990033"/>
              </a:buClr>
              <a:buFont typeface="Wingdings" pitchFamily="2" charset="2"/>
              <a:buNone/>
              <a:defRPr/>
            </a:pPr>
            <a:endParaRPr lang="es-CL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charset="0"/>
            </a:endParaRPr>
          </a:p>
          <a:p>
            <a:pPr algn="just">
              <a:buClr>
                <a:srgbClr val="990033"/>
              </a:buClr>
              <a:buFont typeface="Wingdings" pitchFamily="2" charset="2"/>
              <a:buNone/>
              <a:defRPr/>
            </a:pPr>
            <a:r>
              <a:rPr lang="es-CL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A LOS RESULTADOS DEL NEGOCIO</a:t>
            </a:r>
            <a:endParaRPr lang="es-MX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228600"/>
            <a:ext cx="8172450" cy="990600"/>
          </a:xfrm>
        </p:spPr>
        <p:txBody>
          <a:bodyPr/>
          <a:lstStyle/>
          <a:p>
            <a:pPr marL="838200" indent="-838200" algn="r" eaLnBrk="1" hangingPunct="1"/>
            <a:r>
              <a:rPr lang="es-CL" sz="4000" b="1">
                <a:solidFill>
                  <a:schemeClr val="tx2"/>
                </a:solidFill>
              </a:rPr>
              <a:t>ALTOS EJECUTIVOS Y VARIABLES CRÍTICAS DE DESEMPEÑO</a:t>
            </a:r>
            <a:endParaRPr lang="es-ES" sz="1300" b="1">
              <a:solidFill>
                <a:schemeClr val="tx2"/>
              </a:solidFill>
            </a:endParaRPr>
          </a:p>
        </p:txBody>
      </p:sp>
      <p:sp>
        <p:nvSpPr>
          <p:cNvPr id="33795" name="Text Box 26"/>
          <p:cNvSpPr txBox="1">
            <a:spLocks noChangeArrowheads="1"/>
          </p:cNvSpPr>
          <p:nvPr/>
        </p:nvSpPr>
        <p:spPr bwMode="auto">
          <a:xfrm>
            <a:off x="3785540" y="5172068"/>
            <a:ext cx="1643717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16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CI Superior</a:t>
            </a:r>
            <a:endParaRPr lang="es-ES" sz="16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Text Box 24"/>
          <p:cNvSpPr txBox="1">
            <a:spLocks noChangeArrowheads="1"/>
          </p:cNvSpPr>
          <p:nvPr/>
        </p:nvSpPr>
        <p:spPr bwMode="auto">
          <a:xfrm>
            <a:off x="3752203" y="4105269"/>
            <a:ext cx="1609703" cy="58477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16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Inteligencia</a:t>
            </a:r>
          </a:p>
          <a:p>
            <a:pPr algn="ctr">
              <a:defRPr/>
            </a:pPr>
            <a:r>
              <a:rPr lang="es-CL" sz="16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Emocional</a:t>
            </a:r>
            <a:endParaRPr lang="es-ES" sz="16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85787" y="1928810"/>
            <a:ext cx="7000924" cy="339382"/>
            <a:chOff x="1200" y="1104"/>
            <a:chExt cx="3216" cy="86"/>
          </a:xfrm>
          <a:solidFill>
            <a:schemeClr val="tx2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3814" name="Text Box 21"/>
            <p:cNvSpPr txBox="1">
              <a:spLocks noChangeArrowheads="1"/>
            </p:cNvSpPr>
            <p:nvPr/>
          </p:nvSpPr>
          <p:spPr bwMode="auto">
            <a:xfrm>
              <a:off x="1200" y="1104"/>
              <a:ext cx="1056" cy="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CL" sz="1600" b="1" dirty="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NO EXITOSOS</a:t>
              </a:r>
              <a:endParaRPr lang="es-ES" sz="1600" b="1" dirty="0">
                <a:solidFill>
                  <a:schemeClr val="bg1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15" name="Text Box 22"/>
            <p:cNvSpPr txBox="1">
              <a:spLocks noChangeArrowheads="1"/>
            </p:cNvSpPr>
            <p:nvPr/>
          </p:nvSpPr>
          <p:spPr bwMode="auto">
            <a:xfrm>
              <a:off x="3600" y="1104"/>
              <a:ext cx="816" cy="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CL" sz="16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EXITOSOS</a:t>
              </a:r>
              <a:endParaRPr lang="es-ES" sz="1600" b="1">
                <a:solidFill>
                  <a:schemeClr val="bg1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33798" name="Text Box 23"/>
          <p:cNvSpPr txBox="1">
            <a:spLocks noChangeArrowheads="1"/>
          </p:cNvSpPr>
          <p:nvPr/>
        </p:nvSpPr>
        <p:spPr bwMode="auto">
          <a:xfrm>
            <a:off x="3737915" y="3038469"/>
            <a:ext cx="1637339" cy="58477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16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Experiencia</a:t>
            </a:r>
          </a:p>
          <a:p>
            <a:pPr algn="ctr">
              <a:defRPr/>
            </a:pPr>
            <a:r>
              <a:rPr lang="es-CL" sz="1600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Relevante</a:t>
            </a:r>
            <a:endParaRPr lang="es-ES" sz="16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44749" name="Group 44"/>
          <p:cNvGrpSpPr>
            <a:grpSpLocks/>
          </p:cNvGrpSpPr>
          <p:nvPr/>
        </p:nvGrpSpPr>
        <p:grpSpPr bwMode="auto">
          <a:xfrm>
            <a:off x="5519738" y="3114675"/>
            <a:ext cx="2957512" cy="2395538"/>
            <a:chOff x="3504" y="1536"/>
            <a:chExt cx="1863" cy="1509"/>
          </a:xfrm>
        </p:grpSpPr>
        <p:sp>
          <p:nvSpPr>
            <p:cNvPr id="33808" name="Rectangle 18"/>
            <p:cNvSpPr>
              <a:spLocks noChangeArrowheads="1"/>
            </p:cNvSpPr>
            <p:nvPr/>
          </p:nvSpPr>
          <p:spPr bwMode="auto">
            <a:xfrm>
              <a:off x="3504" y="2880"/>
              <a:ext cx="720" cy="14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s-ES_tradnl" sz="28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09" name="Text Box 29"/>
            <p:cNvSpPr txBox="1">
              <a:spLocks noChangeArrowheads="1"/>
            </p:cNvSpPr>
            <p:nvPr/>
          </p:nvSpPr>
          <p:spPr bwMode="auto">
            <a:xfrm>
              <a:off x="4368" y="2832"/>
              <a:ext cx="375" cy="21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L" sz="1600" b="1">
                  <a:latin typeface="Times New Roman" pitchFamily="18" charset="0"/>
                  <a:cs typeface="Arial" charset="0"/>
                </a:rPr>
                <a:t>48%</a:t>
              </a:r>
              <a:endParaRPr lang="es-ES" sz="16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10" name="Rectangle 19"/>
            <p:cNvSpPr>
              <a:spLocks noChangeArrowheads="1"/>
            </p:cNvSpPr>
            <p:nvPr/>
          </p:nvSpPr>
          <p:spPr bwMode="auto">
            <a:xfrm>
              <a:off x="3504" y="2256"/>
              <a:ext cx="1344" cy="14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s-ES_tradnl" sz="28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11" name="Text Box 28"/>
            <p:cNvSpPr txBox="1">
              <a:spLocks noChangeArrowheads="1"/>
            </p:cNvSpPr>
            <p:nvPr/>
          </p:nvSpPr>
          <p:spPr bwMode="auto">
            <a:xfrm>
              <a:off x="4992" y="2208"/>
              <a:ext cx="375" cy="21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L" sz="1600" b="1">
                  <a:latin typeface="Times New Roman" pitchFamily="18" charset="0"/>
                  <a:cs typeface="Arial" charset="0"/>
                </a:rPr>
                <a:t>74%</a:t>
              </a:r>
              <a:endParaRPr lang="es-ES" sz="16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12" name="Rectangle 20"/>
            <p:cNvSpPr>
              <a:spLocks noChangeArrowheads="1"/>
            </p:cNvSpPr>
            <p:nvPr/>
          </p:nvSpPr>
          <p:spPr bwMode="auto">
            <a:xfrm>
              <a:off x="3504" y="1584"/>
              <a:ext cx="1104" cy="14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s-ES_tradnl" sz="28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13" name="Text Box 27"/>
            <p:cNvSpPr txBox="1">
              <a:spLocks noChangeArrowheads="1"/>
            </p:cNvSpPr>
            <p:nvPr/>
          </p:nvSpPr>
          <p:spPr bwMode="auto">
            <a:xfrm>
              <a:off x="4800" y="1536"/>
              <a:ext cx="375" cy="21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L" sz="1600" b="1">
                  <a:latin typeface="Times New Roman" pitchFamily="18" charset="0"/>
                  <a:cs typeface="Arial" charset="0"/>
                </a:rPr>
                <a:t>71%</a:t>
              </a:r>
              <a:endParaRPr lang="es-ES" sz="1600" b="1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44750" name="Group 45"/>
          <p:cNvGrpSpPr>
            <a:grpSpLocks/>
          </p:cNvGrpSpPr>
          <p:nvPr/>
        </p:nvGrpSpPr>
        <p:grpSpPr bwMode="auto">
          <a:xfrm>
            <a:off x="947738" y="3114675"/>
            <a:ext cx="2667000" cy="2395538"/>
            <a:chOff x="624" y="1536"/>
            <a:chExt cx="1680" cy="1509"/>
          </a:xfrm>
        </p:grpSpPr>
        <p:sp>
          <p:nvSpPr>
            <p:cNvPr id="33802" name="Rectangle 16"/>
            <p:cNvSpPr>
              <a:spLocks noChangeArrowheads="1"/>
            </p:cNvSpPr>
            <p:nvPr/>
          </p:nvSpPr>
          <p:spPr bwMode="auto">
            <a:xfrm>
              <a:off x="1248" y="2880"/>
              <a:ext cx="1056" cy="14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s-ES_tradnl" sz="28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03" name="Text Box 30"/>
            <p:cNvSpPr txBox="1">
              <a:spLocks noChangeArrowheads="1"/>
            </p:cNvSpPr>
            <p:nvPr/>
          </p:nvSpPr>
          <p:spPr bwMode="auto">
            <a:xfrm>
              <a:off x="672" y="2832"/>
              <a:ext cx="375" cy="21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L" sz="1600" b="1">
                  <a:latin typeface="Times New Roman" pitchFamily="18" charset="0"/>
                  <a:cs typeface="Arial" charset="0"/>
                </a:rPr>
                <a:t>71%</a:t>
              </a:r>
              <a:endParaRPr lang="es-ES" sz="16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04" name="Rectangle 15"/>
            <p:cNvSpPr>
              <a:spLocks noChangeArrowheads="1"/>
            </p:cNvSpPr>
            <p:nvPr/>
          </p:nvSpPr>
          <p:spPr bwMode="auto">
            <a:xfrm>
              <a:off x="1968" y="2256"/>
              <a:ext cx="336" cy="14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s-ES_tradnl" sz="28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05" name="Text Box 31"/>
            <p:cNvSpPr txBox="1">
              <a:spLocks noChangeArrowheads="1"/>
            </p:cNvSpPr>
            <p:nvPr/>
          </p:nvSpPr>
          <p:spPr bwMode="auto">
            <a:xfrm>
              <a:off x="1440" y="2208"/>
              <a:ext cx="375" cy="21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L" sz="1600" b="1">
                  <a:latin typeface="Times New Roman" pitchFamily="18" charset="0"/>
                  <a:cs typeface="Arial" charset="0"/>
                </a:rPr>
                <a:t>24%</a:t>
              </a:r>
              <a:endParaRPr lang="es-ES" sz="16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1200" y="1584"/>
              <a:ext cx="1104" cy="14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s-ES_tradnl" sz="28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3807" name="Text Box 32"/>
            <p:cNvSpPr txBox="1">
              <a:spLocks noChangeArrowheads="1"/>
            </p:cNvSpPr>
            <p:nvPr/>
          </p:nvSpPr>
          <p:spPr bwMode="auto">
            <a:xfrm>
              <a:off x="624" y="1536"/>
              <a:ext cx="375" cy="21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CL" sz="1600" b="1" dirty="0">
                  <a:latin typeface="Times New Roman" pitchFamily="18" charset="0"/>
                  <a:cs typeface="Arial" charset="0"/>
                </a:rPr>
                <a:t>79%</a:t>
              </a:r>
              <a:endParaRPr lang="es-ES" sz="1600" b="1" dirty="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44751" name="Line 41"/>
          <p:cNvSpPr>
            <a:spLocks noChangeShapeType="1"/>
          </p:cNvSpPr>
          <p:nvPr/>
        </p:nvSpPr>
        <p:spPr bwMode="auto">
          <a:xfrm>
            <a:off x="642938" y="2809875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7164288" y="0"/>
            <a:ext cx="1800200" cy="68580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27584" y="5949280"/>
            <a:ext cx="8244408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32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Creando una cultura de mejora e </a:t>
            </a:r>
            <a:r>
              <a:rPr lang="es-ES_trad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innovación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79512" y="548680"/>
            <a:ext cx="8964488" cy="2016224"/>
          </a:xfrm>
          <a:prstGeom prst="roundRect">
            <a:avLst/>
          </a:prstGeom>
          <a:solidFill>
            <a:schemeClr val="tx2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/>
              <a:t>LAS PERSONAS HACEN LA DIFERENCIA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1620688" y="3284984"/>
            <a:ext cx="8064896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8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Gracias…</a:t>
            </a:r>
            <a:endParaRPr lang="es-ES_tradnl" sz="6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967335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rPr>
              <a:t>Nunca debe terminar el proceso de reducir esfuerzos, tiempos, espacios, costos, errores y todo aquello que signifique MUDA.   </a:t>
            </a:r>
            <a:endParaRPr lang="es-MX" u="sng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86446" y="528638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Taich</a:t>
            </a:r>
            <a:r>
              <a:rPr lang="es-MX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MX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Ohno</a:t>
            </a:r>
            <a:endParaRPr lang="es-MX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71407" y="1643050"/>
            <a:ext cx="3429024" cy="2000264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Trabajo en Equipo</a:t>
            </a:r>
          </a:p>
        </p:txBody>
      </p:sp>
      <p:sp>
        <p:nvSpPr>
          <p:cNvPr id="26" name="25 Elipse"/>
          <p:cNvSpPr/>
          <p:nvPr/>
        </p:nvSpPr>
        <p:spPr>
          <a:xfrm>
            <a:off x="5500695" y="1714489"/>
            <a:ext cx="3429024" cy="2000264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a Proyectos e Innovación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0" y="428605"/>
            <a:ext cx="9144000" cy="71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Cultura Organizacional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0" y="5715017"/>
            <a:ext cx="9144000" cy="5715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Plataforma del Conocimiento</a:t>
            </a:r>
          </a:p>
        </p:txBody>
      </p:sp>
      <p:grpSp>
        <p:nvGrpSpPr>
          <p:cNvPr id="2" name="131 Grupo"/>
          <p:cNvGrpSpPr>
            <a:grpSpLocks/>
          </p:cNvGrpSpPr>
          <p:nvPr/>
        </p:nvGrpSpPr>
        <p:grpSpPr bwMode="auto">
          <a:xfrm>
            <a:off x="3286125" y="3429000"/>
            <a:ext cx="2357438" cy="2143125"/>
            <a:chOff x="3276600" y="1498600"/>
            <a:chExt cx="5276850" cy="5245100"/>
          </a:xfrm>
        </p:grpSpPr>
        <p:grpSp>
          <p:nvGrpSpPr>
            <p:cNvPr id="27669" name="113 Grupo"/>
            <p:cNvGrpSpPr>
              <a:grpSpLocks/>
            </p:cNvGrpSpPr>
            <p:nvPr/>
          </p:nvGrpSpPr>
          <p:grpSpPr bwMode="auto">
            <a:xfrm>
              <a:off x="3276600" y="1498600"/>
              <a:ext cx="5276850" cy="5245100"/>
              <a:chOff x="3276600" y="1498600"/>
              <a:chExt cx="5276850" cy="5245100"/>
            </a:xfrm>
          </p:grpSpPr>
          <p:sp>
            <p:nvSpPr>
              <p:cNvPr id="231" name="Oval 5"/>
              <p:cNvSpPr>
                <a:spLocks noChangeArrowheads="1"/>
              </p:cNvSpPr>
              <p:nvPr/>
            </p:nvSpPr>
            <p:spPr bwMode="auto">
              <a:xfrm>
                <a:off x="3276600" y="1498600"/>
                <a:ext cx="5276850" cy="52451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2" name="Oval 6"/>
              <p:cNvSpPr>
                <a:spLocks noChangeArrowheads="1"/>
              </p:cNvSpPr>
              <p:nvPr/>
            </p:nvSpPr>
            <p:spPr bwMode="auto">
              <a:xfrm>
                <a:off x="4740275" y="1782763"/>
                <a:ext cx="398463" cy="427037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3" name="Oval 7"/>
              <p:cNvSpPr>
                <a:spLocks noChangeArrowheads="1"/>
              </p:cNvSpPr>
              <p:nvPr/>
            </p:nvSpPr>
            <p:spPr bwMode="auto">
              <a:xfrm>
                <a:off x="5692775" y="1558925"/>
                <a:ext cx="400050" cy="42545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4" name="Oval 8"/>
              <p:cNvSpPr>
                <a:spLocks noChangeArrowheads="1"/>
              </p:cNvSpPr>
              <p:nvPr/>
            </p:nvSpPr>
            <p:spPr bwMode="auto">
              <a:xfrm>
                <a:off x="6542088" y="1720850"/>
                <a:ext cx="398462" cy="42703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" name="Freeform 9"/>
              <p:cNvSpPr>
                <a:spLocks/>
              </p:cNvSpPr>
              <p:nvPr/>
            </p:nvSpPr>
            <p:spPr bwMode="auto">
              <a:xfrm>
                <a:off x="4641118" y="1510257"/>
                <a:ext cx="2505172" cy="738199"/>
              </a:xfrm>
              <a:custGeom>
                <a:avLst/>
                <a:gdLst/>
                <a:ahLst/>
                <a:cxnLst>
                  <a:cxn ang="0">
                    <a:pos x="65" y="156"/>
                  </a:cxn>
                  <a:cxn ang="0">
                    <a:pos x="341" y="72"/>
                  </a:cxn>
                  <a:cxn ang="0">
                    <a:pos x="673" y="12"/>
                  </a:cxn>
                  <a:cxn ang="0">
                    <a:pos x="1197" y="144"/>
                  </a:cxn>
                  <a:cxn ang="0">
                    <a:pos x="1253" y="344"/>
                  </a:cxn>
                  <a:cxn ang="0">
                    <a:pos x="1137" y="408"/>
                  </a:cxn>
                  <a:cxn ang="0">
                    <a:pos x="877" y="296"/>
                  </a:cxn>
                  <a:cxn ang="0">
                    <a:pos x="665" y="288"/>
                  </a:cxn>
                  <a:cxn ang="0">
                    <a:pos x="421" y="308"/>
                  </a:cxn>
                  <a:cxn ang="0">
                    <a:pos x="181" y="408"/>
                  </a:cxn>
                  <a:cxn ang="0">
                    <a:pos x="77" y="400"/>
                  </a:cxn>
                  <a:cxn ang="0">
                    <a:pos x="21" y="328"/>
                  </a:cxn>
                  <a:cxn ang="0">
                    <a:pos x="9" y="228"/>
                  </a:cxn>
                  <a:cxn ang="0">
                    <a:pos x="65" y="156"/>
                  </a:cxn>
                </a:cxnLst>
                <a:rect l="0" t="0" r="r" b="b"/>
                <a:pathLst>
                  <a:path w="1294" h="423">
                    <a:moveTo>
                      <a:pt x="65" y="156"/>
                    </a:moveTo>
                    <a:cubicBezTo>
                      <a:pt x="120" y="130"/>
                      <a:pt x="240" y="96"/>
                      <a:pt x="341" y="72"/>
                    </a:cubicBezTo>
                    <a:cubicBezTo>
                      <a:pt x="442" y="48"/>
                      <a:pt x="530" y="0"/>
                      <a:pt x="673" y="12"/>
                    </a:cubicBezTo>
                    <a:cubicBezTo>
                      <a:pt x="816" y="24"/>
                      <a:pt x="1100" y="89"/>
                      <a:pt x="1197" y="144"/>
                    </a:cubicBezTo>
                    <a:cubicBezTo>
                      <a:pt x="1294" y="199"/>
                      <a:pt x="1263" y="300"/>
                      <a:pt x="1253" y="344"/>
                    </a:cubicBezTo>
                    <a:cubicBezTo>
                      <a:pt x="1243" y="388"/>
                      <a:pt x="1200" y="416"/>
                      <a:pt x="1137" y="408"/>
                    </a:cubicBezTo>
                    <a:cubicBezTo>
                      <a:pt x="1074" y="400"/>
                      <a:pt x="956" y="316"/>
                      <a:pt x="877" y="296"/>
                    </a:cubicBezTo>
                    <a:cubicBezTo>
                      <a:pt x="798" y="276"/>
                      <a:pt x="741" y="286"/>
                      <a:pt x="665" y="288"/>
                    </a:cubicBezTo>
                    <a:cubicBezTo>
                      <a:pt x="589" y="290"/>
                      <a:pt x="501" y="288"/>
                      <a:pt x="421" y="308"/>
                    </a:cubicBezTo>
                    <a:cubicBezTo>
                      <a:pt x="341" y="328"/>
                      <a:pt x="238" y="393"/>
                      <a:pt x="181" y="408"/>
                    </a:cubicBezTo>
                    <a:cubicBezTo>
                      <a:pt x="124" y="423"/>
                      <a:pt x="104" y="413"/>
                      <a:pt x="77" y="400"/>
                    </a:cubicBezTo>
                    <a:cubicBezTo>
                      <a:pt x="50" y="387"/>
                      <a:pt x="32" y="357"/>
                      <a:pt x="21" y="328"/>
                    </a:cubicBezTo>
                    <a:cubicBezTo>
                      <a:pt x="10" y="299"/>
                      <a:pt x="0" y="257"/>
                      <a:pt x="9" y="228"/>
                    </a:cubicBezTo>
                    <a:cubicBezTo>
                      <a:pt x="18" y="199"/>
                      <a:pt x="10" y="182"/>
                      <a:pt x="65" y="156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" name="Oval 6"/>
              <p:cNvSpPr>
                <a:spLocks noChangeArrowheads="1"/>
              </p:cNvSpPr>
              <p:nvPr/>
            </p:nvSpPr>
            <p:spPr bwMode="auto">
              <a:xfrm>
                <a:off x="7724775" y="2697163"/>
                <a:ext cx="398463" cy="427037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7" name="Oval 7"/>
              <p:cNvSpPr>
                <a:spLocks noChangeArrowheads="1"/>
              </p:cNvSpPr>
              <p:nvPr/>
            </p:nvSpPr>
            <p:spPr bwMode="auto">
              <a:xfrm>
                <a:off x="8042275" y="3400425"/>
                <a:ext cx="400050" cy="42545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8" name="Oval 8"/>
              <p:cNvSpPr>
                <a:spLocks noChangeArrowheads="1"/>
              </p:cNvSpPr>
              <p:nvPr/>
            </p:nvSpPr>
            <p:spPr bwMode="auto">
              <a:xfrm>
                <a:off x="8002588" y="4222750"/>
                <a:ext cx="398462" cy="42703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9" name="Oval 6"/>
              <p:cNvSpPr>
                <a:spLocks noChangeArrowheads="1"/>
              </p:cNvSpPr>
              <p:nvPr/>
            </p:nvSpPr>
            <p:spPr bwMode="auto">
              <a:xfrm>
                <a:off x="5197475" y="6189663"/>
                <a:ext cx="398463" cy="427037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0" name="Oval 7"/>
              <p:cNvSpPr>
                <a:spLocks noChangeArrowheads="1"/>
              </p:cNvSpPr>
              <p:nvPr/>
            </p:nvSpPr>
            <p:spPr bwMode="auto">
              <a:xfrm>
                <a:off x="5984875" y="6257925"/>
                <a:ext cx="400050" cy="42545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1" name="Oval 8"/>
              <p:cNvSpPr>
                <a:spLocks noChangeArrowheads="1"/>
              </p:cNvSpPr>
              <p:nvPr/>
            </p:nvSpPr>
            <p:spPr bwMode="auto">
              <a:xfrm>
                <a:off x="6694488" y="6026150"/>
                <a:ext cx="398462" cy="42703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2" name="Oval 7"/>
              <p:cNvSpPr>
                <a:spLocks noChangeArrowheads="1"/>
              </p:cNvSpPr>
              <p:nvPr/>
            </p:nvSpPr>
            <p:spPr bwMode="auto">
              <a:xfrm>
                <a:off x="3406775" y="4073525"/>
                <a:ext cx="400050" cy="42545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3" name="Freeform 9"/>
              <p:cNvSpPr>
                <a:spLocks/>
              </p:cNvSpPr>
              <p:nvPr/>
            </p:nvSpPr>
            <p:spPr bwMode="auto">
              <a:xfrm rot="15967101">
                <a:off x="2571953" y="3866043"/>
                <a:ext cx="2230139" cy="735562"/>
              </a:xfrm>
              <a:custGeom>
                <a:avLst/>
                <a:gdLst/>
                <a:ahLst/>
                <a:cxnLst>
                  <a:cxn ang="0">
                    <a:pos x="65" y="156"/>
                  </a:cxn>
                  <a:cxn ang="0">
                    <a:pos x="341" y="72"/>
                  </a:cxn>
                  <a:cxn ang="0">
                    <a:pos x="673" y="12"/>
                  </a:cxn>
                  <a:cxn ang="0">
                    <a:pos x="1197" y="144"/>
                  </a:cxn>
                  <a:cxn ang="0">
                    <a:pos x="1253" y="344"/>
                  </a:cxn>
                  <a:cxn ang="0">
                    <a:pos x="1137" y="408"/>
                  </a:cxn>
                  <a:cxn ang="0">
                    <a:pos x="877" y="296"/>
                  </a:cxn>
                  <a:cxn ang="0">
                    <a:pos x="665" y="288"/>
                  </a:cxn>
                  <a:cxn ang="0">
                    <a:pos x="421" y="308"/>
                  </a:cxn>
                  <a:cxn ang="0">
                    <a:pos x="181" y="408"/>
                  </a:cxn>
                  <a:cxn ang="0">
                    <a:pos x="77" y="400"/>
                  </a:cxn>
                  <a:cxn ang="0">
                    <a:pos x="21" y="328"/>
                  </a:cxn>
                  <a:cxn ang="0">
                    <a:pos x="9" y="228"/>
                  </a:cxn>
                  <a:cxn ang="0">
                    <a:pos x="65" y="156"/>
                  </a:cxn>
                </a:cxnLst>
                <a:rect l="0" t="0" r="r" b="b"/>
                <a:pathLst>
                  <a:path w="1294" h="423">
                    <a:moveTo>
                      <a:pt x="65" y="156"/>
                    </a:moveTo>
                    <a:cubicBezTo>
                      <a:pt x="120" y="130"/>
                      <a:pt x="240" y="96"/>
                      <a:pt x="341" y="72"/>
                    </a:cubicBezTo>
                    <a:cubicBezTo>
                      <a:pt x="442" y="48"/>
                      <a:pt x="530" y="0"/>
                      <a:pt x="673" y="12"/>
                    </a:cubicBezTo>
                    <a:cubicBezTo>
                      <a:pt x="816" y="24"/>
                      <a:pt x="1100" y="89"/>
                      <a:pt x="1197" y="144"/>
                    </a:cubicBezTo>
                    <a:cubicBezTo>
                      <a:pt x="1294" y="199"/>
                      <a:pt x="1263" y="300"/>
                      <a:pt x="1253" y="344"/>
                    </a:cubicBezTo>
                    <a:cubicBezTo>
                      <a:pt x="1243" y="388"/>
                      <a:pt x="1200" y="416"/>
                      <a:pt x="1137" y="408"/>
                    </a:cubicBezTo>
                    <a:cubicBezTo>
                      <a:pt x="1074" y="400"/>
                      <a:pt x="956" y="316"/>
                      <a:pt x="877" y="296"/>
                    </a:cubicBezTo>
                    <a:cubicBezTo>
                      <a:pt x="798" y="276"/>
                      <a:pt x="741" y="286"/>
                      <a:pt x="665" y="288"/>
                    </a:cubicBezTo>
                    <a:cubicBezTo>
                      <a:pt x="589" y="290"/>
                      <a:pt x="501" y="288"/>
                      <a:pt x="421" y="308"/>
                    </a:cubicBezTo>
                    <a:cubicBezTo>
                      <a:pt x="341" y="328"/>
                      <a:pt x="238" y="393"/>
                      <a:pt x="181" y="408"/>
                    </a:cubicBezTo>
                    <a:cubicBezTo>
                      <a:pt x="124" y="423"/>
                      <a:pt x="104" y="413"/>
                      <a:pt x="77" y="400"/>
                    </a:cubicBezTo>
                    <a:cubicBezTo>
                      <a:pt x="50" y="387"/>
                      <a:pt x="32" y="357"/>
                      <a:pt x="21" y="328"/>
                    </a:cubicBezTo>
                    <a:cubicBezTo>
                      <a:pt x="10" y="299"/>
                      <a:pt x="0" y="257"/>
                      <a:pt x="9" y="228"/>
                    </a:cubicBezTo>
                    <a:cubicBezTo>
                      <a:pt x="18" y="199"/>
                      <a:pt x="10" y="182"/>
                      <a:pt x="65" y="156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4" name="Freeform 9"/>
              <p:cNvSpPr>
                <a:spLocks/>
              </p:cNvSpPr>
              <p:nvPr/>
            </p:nvSpPr>
            <p:spPr bwMode="auto">
              <a:xfrm rot="10500638">
                <a:off x="5021337" y="5997730"/>
                <a:ext cx="2231556" cy="738199"/>
              </a:xfrm>
              <a:custGeom>
                <a:avLst/>
                <a:gdLst/>
                <a:ahLst/>
                <a:cxnLst>
                  <a:cxn ang="0">
                    <a:pos x="65" y="156"/>
                  </a:cxn>
                  <a:cxn ang="0">
                    <a:pos x="341" y="72"/>
                  </a:cxn>
                  <a:cxn ang="0">
                    <a:pos x="673" y="12"/>
                  </a:cxn>
                  <a:cxn ang="0">
                    <a:pos x="1197" y="144"/>
                  </a:cxn>
                  <a:cxn ang="0">
                    <a:pos x="1253" y="344"/>
                  </a:cxn>
                  <a:cxn ang="0">
                    <a:pos x="1137" y="408"/>
                  </a:cxn>
                  <a:cxn ang="0">
                    <a:pos x="877" y="296"/>
                  </a:cxn>
                  <a:cxn ang="0">
                    <a:pos x="665" y="288"/>
                  </a:cxn>
                  <a:cxn ang="0">
                    <a:pos x="421" y="308"/>
                  </a:cxn>
                  <a:cxn ang="0">
                    <a:pos x="181" y="408"/>
                  </a:cxn>
                  <a:cxn ang="0">
                    <a:pos x="77" y="400"/>
                  </a:cxn>
                  <a:cxn ang="0">
                    <a:pos x="21" y="328"/>
                  </a:cxn>
                  <a:cxn ang="0">
                    <a:pos x="9" y="228"/>
                  </a:cxn>
                  <a:cxn ang="0">
                    <a:pos x="65" y="156"/>
                  </a:cxn>
                </a:cxnLst>
                <a:rect l="0" t="0" r="r" b="b"/>
                <a:pathLst>
                  <a:path w="1294" h="423">
                    <a:moveTo>
                      <a:pt x="65" y="156"/>
                    </a:moveTo>
                    <a:cubicBezTo>
                      <a:pt x="120" y="130"/>
                      <a:pt x="240" y="96"/>
                      <a:pt x="341" y="72"/>
                    </a:cubicBezTo>
                    <a:cubicBezTo>
                      <a:pt x="442" y="48"/>
                      <a:pt x="530" y="0"/>
                      <a:pt x="673" y="12"/>
                    </a:cubicBezTo>
                    <a:cubicBezTo>
                      <a:pt x="816" y="24"/>
                      <a:pt x="1100" y="89"/>
                      <a:pt x="1197" y="144"/>
                    </a:cubicBezTo>
                    <a:cubicBezTo>
                      <a:pt x="1294" y="199"/>
                      <a:pt x="1263" y="300"/>
                      <a:pt x="1253" y="344"/>
                    </a:cubicBezTo>
                    <a:cubicBezTo>
                      <a:pt x="1243" y="388"/>
                      <a:pt x="1200" y="416"/>
                      <a:pt x="1137" y="408"/>
                    </a:cubicBezTo>
                    <a:cubicBezTo>
                      <a:pt x="1074" y="400"/>
                      <a:pt x="956" y="316"/>
                      <a:pt x="877" y="296"/>
                    </a:cubicBezTo>
                    <a:cubicBezTo>
                      <a:pt x="798" y="276"/>
                      <a:pt x="741" y="286"/>
                      <a:pt x="665" y="288"/>
                    </a:cubicBezTo>
                    <a:cubicBezTo>
                      <a:pt x="589" y="290"/>
                      <a:pt x="501" y="288"/>
                      <a:pt x="421" y="308"/>
                    </a:cubicBezTo>
                    <a:cubicBezTo>
                      <a:pt x="341" y="328"/>
                      <a:pt x="238" y="393"/>
                      <a:pt x="181" y="408"/>
                    </a:cubicBezTo>
                    <a:cubicBezTo>
                      <a:pt x="124" y="423"/>
                      <a:pt x="104" y="413"/>
                      <a:pt x="77" y="400"/>
                    </a:cubicBezTo>
                    <a:cubicBezTo>
                      <a:pt x="50" y="387"/>
                      <a:pt x="32" y="357"/>
                      <a:pt x="21" y="328"/>
                    </a:cubicBezTo>
                    <a:cubicBezTo>
                      <a:pt x="10" y="299"/>
                      <a:pt x="0" y="257"/>
                      <a:pt x="9" y="228"/>
                    </a:cubicBezTo>
                    <a:cubicBezTo>
                      <a:pt x="18" y="199"/>
                      <a:pt x="10" y="182"/>
                      <a:pt x="65" y="156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5" name="Freeform 9"/>
              <p:cNvSpPr>
                <a:spLocks/>
              </p:cNvSpPr>
              <p:nvPr/>
            </p:nvSpPr>
            <p:spPr bwMode="auto">
              <a:xfrm rot="4917181">
                <a:off x="6875819" y="3366786"/>
                <a:ext cx="2505991" cy="735562"/>
              </a:xfrm>
              <a:custGeom>
                <a:avLst/>
                <a:gdLst/>
                <a:ahLst/>
                <a:cxnLst>
                  <a:cxn ang="0">
                    <a:pos x="65" y="156"/>
                  </a:cxn>
                  <a:cxn ang="0">
                    <a:pos x="341" y="72"/>
                  </a:cxn>
                  <a:cxn ang="0">
                    <a:pos x="673" y="12"/>
                  </a:cxn>
                  <a:cxn ang="0">
                    <a:pos x="1197" y="144"/>
                  </a:cxn>
                  <a:cxn ang="0">
                    <a:pos x="1253" y="344"/>
                  </a:cxn>
                  <a:cxn ang="0">
                    <a:pos x="1137" y="408"/>
                  </a:cxn>
                  <a:cxn ang="0">
                    <a:pos x="877" y="296"/>
                  </a:cxn>
                  <a:cxn ang="0">
                    <a:pos x="665" y="288"/>
                  </a:cxn>
                  <a:cxn ang="0">
                    <a:pos x="421" y="308"/>
                  </a:cxn>
                  <a:cxn ang="0">
                    <a:pos x="181" y="408"/>
                  </a:cxn>
                  <a:cxn ang="0">
                    <a:pos x="77" y="400"/>
                  </a:cxn>
                  <a:cxn ang="0">
                    <a:pos x="21" y="328"/>
                  </a:cxn>
                  <a:cxn ang="0">
                    <a:pos x="9" y="228"/>
                  </a:cxn>
                  <a:cxn ang="0">
                    <a:pos x="65" y="156"/>
                  </a:cxn>
                </a:cxnLst>
                <a:rect l="0" t="0" r="r" b="b"/>
                <a:pathLst>
                  <a:path w="1294" h="423">
                    <a:moveTo>
                      <a:pt x="65" y="156"/>
                    </a:moveTo>
                    <a:cubicBezTo>
                      <a:pt x="120" y="130"/>
                      <a:pt x="240" y="96"/>
                      <a:pt x="341" y="72"/>
                    </a:cubicBezTo>
                    <a:cubicBezTo>
                      <a:pt x="442" y="48"/>
                      <a:pt x="530" y="0"/>
                      <a:pt x="673" y="12"/>
                    </a:cubicBezTo>
                    <a:cubicBezTo>
                      <a:pt x="816" y="24"/>
                      <a:pt x="1100" y="89"/>
                      <a:pt x="1197" y="144"/>
                    </a:cubicBezTo>
                    <a:cubicBezTo>
                      <a:pt x="1294" y="199"/>
                      <a:pt x="1263" y="300"/>
                      <a:pt x="1253" y="344"/>
                    </a:cubicBezTo>
                    <a:cubicBezTo>
                      <a:pt x="1243" y="388"/>
                      <a:pt x="1200" y="416"/>
                      <a:pt x="1137" y="408"/>
                    </a:cubicBezTo>
                    <a:cubicBezTo>
                      <a:pt x="1074" y="400"/>
                      <a:pt x="956" y="316"/>
                      <a:pt x="877" y="296"/>
                    </a:cubicBezTo>
                    <a:cubicBezTo>
                      <a:pt x="798" y="276"/>
                      <a:pt x="741" y="286"/>
                      <a:pt x="665" y="288"/>
                    </a:cubicBezTo>
                    <a:cubicBezTo>
                      <a:pt x="589" y="290"/>
                      <a:pt x="501" y="288"/>
                      <a:pt x="421" y="308"/>
                    </a:cubicBezTo>
                    <a:cubicBezTo>
                      <a:pt x="341" y="328"/>
                      <a:pt x="238" y="393"/>
                      <a:pt x="181" y="408"/>
                    </a:cubicBezTo>
                    <a:cubicBezTo>
                      <a:pt x="124" y="423"/>
                      <a:pt x="104" y="413"/>
                      <a:pt x="77" y="400"/>
                    </a:cubicBezTo>
                    <a:cubicBezTo>
                      <a:pt x="50" y="387"/>
                      <a:pt x="32" y="357"/>
                      <a:pt x="21" y="328"/>
                    </a:cubicBezTo>
                    <a:cubicBezTo>
                      <a:pt x="10" y="299"/>
                      <a:pt x="0" y="257"/>
                      <a:pt x="9" y="228"/>
                    </a:cubicBezTo>
                    <a:cubicBezTo>
                      <a:pt x="18" y="199"/>
                      <a:pt x="10" y="182"/>
                      <a:pt x="65" y="156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" name="Oval 6"/>
              <p:cNvSpPr>
                <a:spLocks noChangeArrowheads="1"/>
              </p:cNvSpPr>
              <p:nvPr/>
            </p:nvSpPr>
            <p:spPr bwMode="auto">
              <a:xfrm>
                <a:off x="3495675" y="3306763"/>
                <a:ext cx="398463" cy="427037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7" name="Oval 8"/>
              <p:cNvSpPr>
                <a:spLocks noChangeArrowheads="1"/>
              </p:cNvSpPr>
              <p:nvPr/>
            </p:nvSpPr>
            <p:spPr bwMode="auto">
              <a:xfrm>
                <a:off x="3595688" y="4756150"/>
                <a:ext cx="430212" cy="374650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 dirty="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7670" name="112 Grupo"/>
            <p:cNvGrpSpPr>
              <a:grpSpLocks/>
            </p:cNvGrpSpPr>
            <p:nvPr/>
          </p:nvGrpSpPr>
          <p:grpSpPr bwMode="auto">
            <a:xfrm>
              <a:off x="3908425" y="2066925"/>
              <a:ext cx="4035425" cy="4108450"/>
              <a:chOff x="3908425" y="2066925"/>
              <a:chExt cx="4035425" cy="4108450"/>
            </a:xfrm>
          </p:grpSpPr>
          <p:sp>
            <p:nvSpPr>
              <p:cNvPr id="27757" name="Oval 11"/>
              <p:cNvSpPr>
                <a:spLocks noChangeArrowheads="1"/>
              </p:cNvSpPr>
              <p:nvPr/>
            </p:nvSpPr>
            <p:spPr bwMode="auto">
              <a:xfrm>
                <a:off x="3908425" y="2066925"/>
                <a:ext cx="4035425" cy="410845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 sz="1200">
                  <a:latin typeface="Calibri" pitchFamily="34" charset="0"/>
                </a:endParaRPr>
              </a:p>
            </p:txBody>
          </p:sp>
          <p:sp>
            <p:nvSpPr>
              <p:cNvPr id="223" name="Oval 13"/>
              <p:cNvSpPr>
                <a:spLocks noChangeArrowheads="1"/>
              </p:cNvSpPr>
              <p:nvPr/>
            </p:nvSpPr>
            <p:spPr bwMode="auto">
              <a:xfrm rot="20308147" flipH="1" flipV="1">
                <a:off x="6630442" y="5526389"/>
                <a:ext cx="238358" cy="249449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4" name="Oval 14"/>
              <p:cNvSpPr>
                <a:spLocks noChangeArrowheads="1"/>
              </p:cNvSpPr>
              <p:nvPr/>
            </p:nvSpPr>
            <p:spPr bwMode="auto">
              <a:xfrm rot="20308147" flipH="1" flipV="1">
                <a:off x="5837073" y="5736929"/>
                <a:ext cx="238358" cy="249449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Oval 15"/>
              <p:cNvSpPr>
                <a:spLocks noChangeArrowheads="1"/>
              </p:cNvSpPr>
              <p:nvPr/>
            </p:nvSpPr>
            <p:spPr bwMode="auto">
              <a:xfrm rot="20308147" flipH="1" flipV="1">
                <a:off x="7193654" y="5031527"/>
                <a:ext cx="238358" cy="249449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" name="Freeform 16"/>
              <p:cNvSpPr>
                <a:spLocks/>
              </p:cNvSpPr>
              <p:nvPr/>
            </p:nvSpPr>
            <p:spPr bwMode="auto">
              <a:xfrm rot="9796311">
                <a:off x="5540139" y="5104120"/>
                <a:ext cx="2192468" cy="850873"/>
              </a:xfrm>
              <a:custGeom>
                <a:avLst/>
                <a:gdLst>
                  <a:gd name="T0" fmla="*/ 52 w 735"/>
                  <a:gd name="T1" fmla="*/ 160 h 295"/>
                  <a:gd name="T2" fmla="*/ 340 w 735"/>
                  <a:gd name="T3" fmla="*/ 16 h 295"/>
                  <a:gd name="T4" fmla="*/ 676 w 735"/>
                  <a:gd name="T5" fmla="*/ 64 h 295"/>
                  <a:gd name="T6" fmla="*/ 696 w 735"/>
                  <a:gd name="T7" fmla="*/ 148 h 295"/>
                  <a:gd name="T8" fmla="*/ 660 w 735"/>
                  <a:gd name="T9" fmla="*/ 180 h 295"/>
                  <a:gd name="T10" fmla="*/ 532 w 735"/>
                  <a:gd name="T11" fmla="*/ 160 h 295"/>
                  <a:gd name="T12" fmla="*/ 340 w 735"/>
                  <a:gd name="T13" fmla="*/ 160 h 295"/>
                  <a:gd name="T14" fmla="*/ 180 w 735"/>
                  <a:gd name="T15" fmla="*/ 236 h 295"/>
                  <a:gd name="T16" fmla="*/ 124 w 735"/>
                  <a:gd name="T17" fmla="*/ 284 h 295"/>
                  <a:gd name="T18" fmla="*/ 64 w 735"/>
                  <a:gd name="T19" fmla="*/ 288 h 295"/>
                  <a:gd name="T20" fmla="*/ 28 w 735"/>
                  <a:gd name="T21" fmla="*/ 244 h 295"/>
                  <a:gd name="T22" fmla="*/ 52 w 735"/>
                  <a:gd name="T23" fmla="*/ 160 h 2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5"/>
                  <a:gd name="T37" fmla="*/ 0 h 295"/>
                  <a:gd name="T38" fmla="*/ 735 w 735"/>
                  <a:gd name="T39" fmla="*/ 295 h 2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5" h="295">
                    <a:moveTo>
                      <a:pt x="52" y="160"/>
                    </a:moveTo>
                    <a:cubicBezTo>
                      <a:pt x="104" y="122"/>
                      <a:pt x="236" y="32"/>
                      <a:pt x="340" y="16"/>
                    </a:cubicBezTo>
                    <a:cubicBezTo>
                      <a:pt x="444" y="0"/>
                      <a:pt x="617" y="42"/>
                      <a:pt x="676" y="64"/>
                    </a:cubicBezTo>
                    <a:cubicBezTo>
                      <a:pt x="735" y="86"/>
                      <a:pt x="699" y="129"/>
                      <a:pt x="696" y="148"/>
                    </a:cubicBezTo>
                    <a:cubicBezTo>
                      <a:pt x="693" y="167"/>
                      <a:pt x="687" y="178"/>
                      <a:pt x="660" y="180"/>
                    </a:cubicBezTo>
                    <a:cubicBezTo>
                      <a:pt x="633" y="182"/>
                      <a:pt x="585" y="163"/>
                      <a:pt x="532" y="160"/>
                    </a:cubicBezTo>
                    <a:cubicBezTo>
                      <a:pt x="479" y="157"/>
                      <a:pt x="399" y="147"/>
                      <a:pt x="340" y="160"/>
                    </a:cubicBezTo>
                    <a:cubicBezTo>
                      <a:pt x="281" y="173"/>
                      <a:pt x="216" y="215"/>
                      <a:pt x="180" y="236"/>
                    </a:cubicBezTo>
                    <a:cubicBezTo>
                      <a:pt x="144" y="257"/>
                      <a:pt x="143" y="275"/>
                      <a:pt x="124" y="284"/>
                    </a:cubicBezTo>
                    <a:cubicBezTo>
                      <a:pt x="105" y="293"/>
                      <a:pt x="80" y="295"/>
                      <a:pt x="64" y="288"/>
                    </a:cubicBezTo>
                    <a:cubicBezTo>
                      <a:pt x="48" y="281"/>
                      <a:pt x="30" y="265"/>
                      <a:pt x="28" y="244"/>
                    </a:cubicBezTo>
                    <a:cubicBezTo>
                      <a:pt x="26" y="223"/>
                      <a:pt x="0" y="198"/>
                      <a:pt x="52" y="16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Oval 18"/>
              <p:cNvSpPr>
                <a:spLocks noChangeArrowheads="1"/>
              </p:cNvSpPr>
              <p:nvPr/>
            </p:nvSpPr>
            <p:spPr bwMode="auto">
              <a:xfrm rot="9159205" flipH="1" flipV="1">
                <a:off x="4867017" y="2497594"/>
                <a:ext cx="238358" cy="249449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Oval 19"/>
              <p:cNvSpPr>
                <a:spLocks noChangeArrowheads="1"/>
              </p:cNvSpPr>
              <p:nvPr/>
            </p:nvSpPr>
            <p:spPr bwMode="auto">
              <a:xfrm rot="9159205" flipH="1" flipV="1">
                <a:off x="5634969" y="2207747"/>
                <a:ext cx="238358" cy="249449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Oval 20"/>
              <p:cNvSpPr>
                <a:spLocks noChangeArrowheads="1"/>
              </p:cNvSpPr>
              <p:nvPr/>
            </p:nvSpPr>
            <p:spPr bwMode="auto">
              <a:xfrm rot="9159205" flipH="1" flipV="1">
                <a:off x="4356847" y="3046979"/>
                <a:ext cx="238358" cy="249449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Freeform 21"/>
              <p:cNvSpPr>
                <a:spLocks/>
              </p:cNvSpPr>
              <p:nvPr/>
            </p:nvSpPr>
            <p:spPr bwMode="auto">
              <a:xfrm rot="20247369">
                <a:off x="4015715" y="2306734"/>
                <a:ext cx="2192470" cy="846986"/>
              </a:xfrm>
              <a:custGeom>
                <a:avLst/>
                <a:gdLst>
                  <a:gd name="T0" fmla="*/ 52 w 735"/>
                  <a:gd name="T1" fmla="*/ 160 h 295"/>
                  <a:gd name="T2" fmla="*/ 340 w 735"/>
                  <a:gd name="T3" fmla="*/ 16 h 295"/>
                  <a:gd name="T4" fmla="*/ 676 w 735"/>
                  <a:gd name="T5" fmla="*/ 64 h 295"/>
                  <a:gd name="T6" fmla="*/ 696 w 735"/>
                  <a:gd name="T7" fmla="*/ 148 h 295"/>
                  <a:gd name="T8" fmla="*/ 660 w 735"/>
                  <a:gd name="T9" fmla="*/ 180 h 295"/>
                  <a:gd name="T10" fmla="*/ 532 w 735"/>
                  <a:gd name="T11" fmla="*/ 160 h 295"/>
                  <a:gd name="T12" fmla="*/ 340 w 735"/>
                  <a:gd name="T13" fmla="*/ 160 h 295"/>
                  <a:gd name="T14" fmla="*/ 180 w 735"/>
                  <a:gd name="T15" fmla="*/ 236 h 295"/>
                  <a:gd name="T16" fmla="*/ 124 w 735"/>
                  <a:gd name="T17" fmla="*/ 284 h 295"/>
                  <a:gd name="T18" fmla="*/ 64 w 735"/>
                  <a:gd name="T19" fmla="*/ 288 h 295"/>
                  <a:gd name="T20" fmla="*/ 28 w 735"/>
                  <a:gd name="T21" fmla="*/ 244 h 295"/>
                  <a:gd name="T22" fmla="*/ 52 w 735"/>
                  <a:gd name="T23" fmla="*/ 160 h 2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5"/>
                  <a:gd name="T37" fmla="*/ 0 h 295"/>
                  <a:gd name="T38" fmla="*/ 735 w 735"/>
                  <a:gd name="T39" fmla="*/ 295 h 2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5" h="295">
                    <a:moveTo>
                      <a:pt x="52" y="160"/>
                    </a:moveTo>
                    <a:cubicBezTo>
                      <a:pt x="104" y="122"/>
                      <a:pt x="236" y="32"/>
                      <a:pt x="340" y="16"/>
                    </a:cubicBezTo>
                    <a:cubicBezTo>
                      <a:pt x="444" y="0"/>
                      <a:pt x="617" y="42"/>
                      <a:pt x="676" y="64"/>
                    </a:cubicBezTo>
                    <a:cubicBezTo>
                      <a:pt x="735" y="86"/>
                      <a:pt x="699" y="129"/>
                      <a:pt x="696" y="148"/>
                    </a:cubicBezTo>
                    <a:cubicBezTo>
                      <a:pt x="693" y="167"/>
                      <a:pt x="687" y="178"/>
                      <a:pt x="660" y="180"/>
                    </a:cubicBezTo>
                    <a:cubicBezTo>
                      <a:pt x="633" y="182"/>
                      <a:pt x="585" y="163"/>
                      <a:pt x="532" y="160"/>
                    </a:cubicBezTo>
                    <a:cubicBezTo>
                      <a:pt x="479" y="157"/>
                      <a:pt x="399" y="147"/>
                      <a:pt x="340" y="160"/>
                    </a:cubicBezTo>
                    <a:cubicBezTo>
                      <a:pt x="281" y="173"/>
                      <a:pt x="216" y="215"/>
                      <a:pt x="180" y="236"/>
                    </a:cubicBezTo>
                    <a:cubicBezTo>
                      <a:pt x="144" y="257"/>
                      <a:pt x="143" y="275"/>
                      <a:pt x="124" y="284"/>
                    </a:cubicBezTo>
                    <a:cubicBezTo>
                      <a:pt x="105" y="293"/>
                      <a:pt x="80" y="295"/>
                      <a:pt x="64" y="288"/>
                    </a:cubicBezTo>
                    <a:cubicBezTo>
                      <a:pt x="48" y="281"/>
                      <a:pt x="30" y="265"/>
                      <a:pt x="28" y="244"/>
                    </a:cubicBezTo>
                    <a:cubicBezTo>
                      <a:pt x="26" y="223"/>
                      <a:pt x="0" y="198"/>
                      <a:pt x="52" y="16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7671" name="111 Grupo"/>
            <p:cNvGrpSpPr>
              <a:grpSpLocks/>
            </p:cNvGrpSpPr>
            <p:nvPr/>
          </p:nvGrpSpPr>
          <p:grpSpPr bwMode="auto">
            <a:xfrm>
              <a:off x="4474361" y="2639037"/>
              <a:ext cx="2881328" cy="2964225"/>
              <a:chOff x="4474361" y="2639037"/>
              <a:chExt cx="2881328" cy="2964225"/>
            </a:xfrm>
          </p:grpSpPr>
          <p:sp>
            <p:nvSpPr>
              <p:cNvPr id="213" name="Oval 23"/>
              <p:cNvSpPr>
                <a:spLocks noChangeArrowheads="1"/>
              </p:cNvSpPr>
              <p:nvPr/>
            </p:nvSpPr>
            <p:spPr bwMode="auto">
              <a:xfrm>
                <a:off x="4474108" y="2640865"/>
                <a:ext cx="2881834" cy="29605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4" name="Oval 24"/>
              <p:cNvSpPr>
                <a:spLocks noChangeArrowheads="1"/>
              </p:cNvSpPr>
              <p:nvPr/>
            </p:nvSpPr>
            <p:spPr bwMode="auto">
              <a:xfrm rot="10511836" flipH="1" flipV="1">
                <a:off x="5156367" y="3029391"/>
                <a:ext cx="238079" cy="252543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" name="Oval 25"/>
              <p:cNvSpPr>
                <a:spLocks noChangeArrowheads="1"/>
              </p:cNvSpPr>
              <p:nvPr/>
            </p:nvSpPr>
            <p:spPr bwMode="auto">
              <a:xfrm rot="10511836" flipH="1" flipV="1">
                <a:off x="6321894" y="3021621"/>
                <a:ext cx="238079" cy="24865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6" name="Oval 26"/>
              <p:cNvSpPr>
                <a:spLocks noChangeArrowheads="1"/>
              </p:cNvSpPr>
              <p:nvPr/>
            </p:nvSpPr>
            <p:spPr bwMode="auto">
              <a:xfrm rot="10511836" flipH="1" flipV="1">
                <a:off x="6837141" y="3926888"/>
                <a:ext cx="241634" cy="24865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7" name="Oval 27"/>
              <p:cNvSpPr>
                <a:spLocks noChangeArrowheads="1"/>
              </p:cNvSpPr>
              <p:nvPr/>
            </p:nvSpPr>
            <p:spPr bwMode="auto">
              <a:xfrm rot="10511836" flipH="1" flipV="1">
                <a:off x="6321894" y="4952596"/>
                <a:ext cx="238079" cy="24865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8" name="Oval 28"/>
              <p:cNvSpPr>
                <a:spLocks noChangeArrowheads="1"/>
              </p:cNvSpPr>
              <p:nvPr/>
            </p:nvSpPr>
            <p:spPr bwMode="auto">
              <a:xfrm rot="10511836" flipH="1" flipV="1">
                <a:off x="4701528" y="3926888"/>
                <a:ext cx="238079" cy="24865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9" name="Oval 29"/>
              <p:cNvSpPr>
                <a:spLocks noChangeArrowheads="1"/>
              </p:cNvSpPr>
              <p:nvPr/>
            </p:nvSpPr>
            <p:spPr bwMode="auto">
              <a:xfrm rot="10511836" flipH="1" flipV="1">
                <a:off x="5167027" y="4940939"/>
                <a:ext cx="238081" cy="24865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755" name="Freeform 30"/>
              <p:cNvSpPr>
                <a:spLocks/>
              </p:cNvSpPr>
              <p:nvPr/>
            </p:nvSpPr>
            <p:spPr bwMode="auto">
              <a:xfrm>
                <a:off x="4529138" y="2852738"/>
                <a:ext cx="2284412" cy="1517650"/>
              </a:xfrm>
              <a:custGeom>
                <a:avLst/>
                <a:gdLst>
                  <a:gd name="T0" fmla="*/ 0 w 824"/>
                  <a:gd name="T1" fmla="*/ 2147483647 h 512"/>
                  <a:gd name="T2" fmla="*/ 2147483647 w 824"/>
                  <a:gd name="T3" fmla="*/ 2147483647 h 512"/>
                  <a:gd name="T4" fmla="*/ 2147483647 w 824"/>
                  <a:gd name="T5" fmla="*/ 2147483647 h 512"/>
                  <a:gd name="T6" fmla="*/ 2147483647 w 824"/>
                  <a:gd name="T7" fmla="*/ 2147483647 h 512"/>
                  <a:gd name="T8" fmla="*/ 2147483647 w 824"/>
                  <a:gd name="T9" fmla="*/ 2147483647 h 512"/>
                  <a:gd name="T10" fmla="*/ 2147483647 w 824"/>
                  <a:gd name="T11" fmla="*/ 2147483647 h 512"/>
                  <a:gd name="T12" fmla="*/ 2147483647 w 824"/>
                  <a:gd name="T13" fmla="*/ 2147483647 h 512"/>
                  <a:gd name="T14" fmla="*/ 2147483647 w 824"/>
                  <a:gd name="T15" fmla="*/ 2147483647 h 512"/>
                  <a:gd name="T16" fmla="*/ 2147483647 w 824"/>
                  <a:gd name="T17" fmla="*/ 2147483647 h 512"/>
                  <a:gd name="T18" fmla="*/ 2147483647 w 824"/>
                  <a:gd name="T19" fmla="*/ 2147483647 h 512"/>
                  <a:gd name="T20" fmla="*/ 2147483647 w 824"/>
                  <a:gd name="T21" fmla="*/ 2147483647 h 512"/>
                  <a:gd name="T22" fmla="*/ 0 w 824"/>
                  <a:gd name="T23" fmla="*/ 2147483647 h 5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4"/>
                  <a:gd name="T37" fmla="*/ 0 h 512"/>
                  <a:gd name="T38" fmla="*/ 824 w 824"/>
                  <a:gd name="T39" fmla="*/ 512 h 5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4" h="512">
                    <a:moveTo>
                      <a:pt x="0" y="464"/>
                    </a:moveTo>
                    <a:cubicBezTo>
                      <a:pt x="0" y="416"/>
                      <a:pt x="56" y="296"/>
                      <a:pt x="96" y="224"/>
                    </a:cubicBezTo>
                    <a:cubicBezTo>
                      <a:pt x="136" y="152"/>
                      <a:pt x="136" y="64"/>
                      <a:pt x="240" y="32"/>
                    </a:cubicBezTo>
                    <a:cubicBezTo>
                      <a:pt x="344" y="0"/>
                      <a:pt x="624" y="16"/>
                      <a:pt x="720" y="32"/>
                    </a:cubicBezTo>
                    <a:cubicBezTo>
                      <a:pt x="816" y="48"/>
                      <a:pt x="808" y="104"/>
                      <a:pt x="816" y="128"/>
                    </a:cubicBezTo>
                    <a:cubicBezTo>
                      <a:pt x="824" y="152"/>
                      <a:pt x="800" y="168"/>
                      <a:pt x="768" y="176"/>
                    </a:cubicBezTo>
                    <a:cubicBezTo>
                      <a:pt x="736" y="184"/>
                      <a:pt x="688" y="176"/>
                      <a:pt x="624" y="176"/>
                    </a:cubicBezTo>
                    <a:cubicBezTo>
                      <a:pt x="560" y="176"/>
                      <a:pt x="440" y="168"/>
                      <a:pt x="384" y="176"/>
                    </a:cubicBezTo>
                    <a:cubicBezTo>
                      <a:pt x="328" y="184"/>
                      <a:pt x="320" y="176"/>
                      <a:pt x="288" y="224"/>
                    </a:cubicBezTo>
                    <a:cubicBezTo>
                      <a:pt x="256" y="272"/>
                      <a:pt x="224" y="416"/>
                      <a:pt x="192" y="464"/>
                    </a:cubicBezTo>
                    <a:cubicBezTo>
                      <a:pt x="160" y="512"/>
                      <a:pt x="128" y="512"/>
                      <a:pt x="96" y="512"/>
                    </a:cubicBezTo>
                    <a:cubicBezTo>
                      <a:pt x="64" y="512"/>
                      <a:pt x="0" y="512"/>
                      <a:pt x="0" y="464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 sz="1200">
                  <a:latin typeface="Calibri" pitchFamily="34" charset="0"/>
                </a:endParaRPr>
              </a:p>
            </p:txBody>
          </p:sp>
          <p:sp>
            <p:nvSpPr>
              <p:cNvPr id="27756" name="Freeform 31"/>
              <p:cNvSpPr>
                <a:spLocks/>
              </p:cNvSpPr>
              <p:nvPr/>
            </p:nvSpPr>
            <p:spPr bwMode="auto">
              <a:xfrm rot="10800000">
                <a:off x="4984750" y="3871913"/>
                <a:ext cx="2282825" cy="1517650"/>
              </a:xfrm>
              <a:custGeom>
                <a:avLst/>
                <a:gdLst>
                  <a:gd name="T0" fmla="*/ 0 w 824"/>
                  <a:gd name="T1" fmla="*/ 2147483647 h 512"/>
                  <a:gd name="T2" fmla="*/ 2147483647 w 824"/>
                  <a:gd name="T3" fmla="*/ 2147483647 h 512"/>
                  <a:gd name="T4" fmla="*/ 2147483647 w 824"/>
                  <a:gd name="T5" fmla="*/ 2147483647 h 512"/>
                  <a:gd name="T6" fmla="*/ 2147483647 w 824"/>
                  <a:gd name="T7" fmla="*/ 2147483647 h 512"/>
                  <a:gd name="T8" fmla="*/ 2147483647 w 824"/>
                  <a:gd name="T9" fmla="*/ 2147483647 h 512"/>
                  <a:gd name="T10" fmla="*/ 2147483647 w 824"/>
                  <a:gd name="T11" fmla="*/ 2147483647 h 512"/>
                  <a:gd name="T12" fmla="*/ 2147483647 w 824"/>
                  <a:gd name="T13" fmla="*/ 2147483647 h 512"/>
                  <a:gd name="T14" fmla="*/ 2147483647 w 824"/>
                  <a:gd name="T15" fmla="*/ 2147483647 h 512"/>
                  <a:gd name="T16" fmla="*/ 2147483647 w 824"/>
                  <a:gd name="T17" fmla="*/ 2147483647 h 512"/>
                  <a:gd name="T18" fmla="*/ 2147483647 w 824"/>
                  <a:gd name="T19" fmla="*/ 2147483647 h 512"/>
                  <a:gd name="T20" fmla="*/ 2147483647 w 824"/>
                  <a:gd name="T21" fmla="*/ 2147483647 h 512"/>
                  <a:gd name="T22" fmla="*/ 0 w 824"/>
                  <a:gd name="T23" fmla="*/ 2147483647 h 5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4"/>
                  <a:gd name="T37" fmla="*/ 0 h 512"/>
                  <a:gd name="T38" fmla="*/ 824 w 824"/>
                  <a:gd name="T39" fmla="*/ 512 h 5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4" h="512">
                    <a:moveTo>
                      <a:pt x="0" y="464"/>
                    </a:moveTo>
                    <a:cubicBezTo>
                      <a:pt x="0" y="416"/>
                      <a:pt x="56" y="296"/>
                      <a:pt x="96" y="224"/>
                    </a:cubicBezTo>
                    <a:cubicBezTo>
                      <a:pt x="136" y="152"/>
                      <a:pt x="136" y="64"/>
                      <a:pt x="240" y="32"/>
                    </a:cubicBezTo>
                    <a:cubicBezTo>
                      <a:pt x="344" y="0"/>
                      <a:pt x="624" y="16"/>
                      <a:pt x="720" y="32"/>
                    </a:cubicBezTo>
                    <a:cubicBezTo>
                      <a:pt x="816" y="48"/>
                      <a:pt x="808" y="104"/>
                      <a:pt x="816" y="128"/>
                    </a:cubicBezTo>
                    <a:cubicBezTo>
                      <a:pt x="824" y="152"/>
                      <a:pt x="800" y="168"/>
                      <a:pt x="768" y="176"/>
                    </a:cubicBezTo>
                    <a:cubicBezTo>
                      <a:pt x="736" y="184"/>
                      <a:pt x="688" y="176"/>
                      <a:pt x="624" y="176"/>
                    </a:cubicBezTo>
                    <a:cubicBezTo>
                      <a:pt x="560" y="176"/>
                      <a:pt x="440" y="168"/>
                      <a:pt x="384" y="176"/>
                    </a:cubicBezTo>
                    <a:cubicBezTo>
                      <a:pt x="328" y="184"/>
                      <a:pt x="320" y="176"/>
                      <a:pt x="288" y="224"/>
                    </a:cubicBezTo>
                    <a:cubicBezTo>
                      <a:pt x="256" y="272"/>
                      <a:pt x="224" y="416"/>
                      <a:pt x="192" y="464"/>
                    </a:cubicBezTo>
                    <a:cubicBezTo>
                      <a:pt x="160" y="512"/>
                      <a:pt x="128" y="512"/>
                      <a:pt x="96" y="512"/>
                    </a:cubicBezTo>
                    <a:cubicBezTo>
                      <a:pt x="64" y="512"/>
                      <a:pt x="0" y="512"/>
                      <a:pt x="0" y="464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 sz="1200">
                  <a:latin typeface="Calibri" pitchFamily="34" charset="0"/>
                </a:endParaRPr>
              </a:p>
            </p:txBody>
          </p:sp>
        </p:grpSp>
        <p:grpSp>
          <p:nvGrpSpPr>
            <p:cNvPr id="27672" name="Group 35"/>
            <p:cNvGrpSpPr>
              <a:grpSpLocks/>
            </p:cNvGrpSpPr>
            <p:nvPr/>
          </p:nvGrpSpPr>
          <p:grpSpPr bwMode="auto">
            <a:xfrm>
              <a:off x="5203825" y="3432175"/>
              <a:ext cx="1565275" cy="1525588"/>
              <a:chOff x="3278" y="2162"/>
              <a:chExt cx="986" cy="961"/>
            </a:xfrm>
          </p:grpSpPr>
          <p:sp>
            <p:nvSpPr>
              <p:cNvPr id="186" name="Oval 36"/>
              <p:cNvSpPr>
                <a:spLocks noChangeArrowheads="1"/>
              </p:cNvSpPr>
              <p:nvPr/>
            </p:nvSpPr>
            <p:spPr bwMode="auto">
              <a:xfrm>
                <a:off x="3278" y="2162"/>
                <a:ext cx="878" cy="895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A0A0A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7676" name="Group 37"/>
              <p:cNvGrpSpPr>
                <a:grpSpLocks/>
              </p:cNvGrpSpPr>
              <p:nvPr/>
            </p:nvGrpSpPr>
            <p:grpSpPr bwMode="auto">
              <a:xfrm>
                <a:off x="3409" y="2876"/>
                <a:ext cx="657" cy="98"/>
                <a:chOff x="4501" y="1546"/>
                <a:chExt cx="375" cy="51"/>
              </a:xfrm>
            </p:grpSpPr>
            <p:sp>
              <p:nvSpPr>
                <p:cNvPr id="207" name="Line 38"/>
                <p:cNvSpPr>
                  <a:spLocks noChangeShapeType="1"/>
                </p:cNvSpPr>
                <p:nvPr/>
              </p:nvSpPr>
              <p:spPr bwMode="auto">
                <a:xfrm rot="-773428">
                  <a:off x="4528" y="1558"/>
                  <a:ext cx="96" cy="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8" name="Line 39"/>
                <p:cNvSpPr>
                  <a:spLocks noChangeShapeType="1"/>
                </p:cNvSpPr>
                <p:nvPr/>
              </p:nvSpPr>
              <p:spPr bwMode="auto">
                <a:xfrm rot="-773428">
                  <a:off x="4654" y="1558"/>
                  <a:ext cx="96" cy="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" name="Line 40"/>
                <p:cNvSpPr>
                  <a:spLocks noChangeShapeType="1"/>
                </p:cNvSpPr>
                <p:nvPr/>
              </p:nvSpPr>
              <p:spPr bwMode="auto">
                <a:xfrm rot="-773428">
                  <a:off x="4780" y="1561"/>
                  <a:ext cx="96" cy="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0" name="Oval 41"/>
                <p:cNvSpPr>
                  <a:spLocks noChangeArrowheads="1"/>
                </p:cNvSpPr>
                <p:nvPr/>
              </p:nvSpPr>
              <p:spPr bwMode="auto">
                <a:xfrm>
                  <a:off x="4501" y="154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1" name="Oval 42"/>
                <p:cNvSpPr>
                  <a:spLocks noChangeArrowheads="1"/>
                </p:cNvSpPr>
                <p:nvPr/>
              </p:nvSpPr>
              <p:spPr bwMode="auto">
                <a:xfrm>
                  <a:off x="4627" y="154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2" name="Oval 43"/>
                <p:cNvSpPr>
                  <a:spLocks noChangeArrowheads="1"/>
                </p:cNvSpPr>
                <p:nvPr/>
              </p:nvSpPr>
              <p:spPr bwMode="auto">
                <a:xfrm>
                  <a:off x="4753" y="154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7677" name="Group 44"/>
              <p:cNvGrpSpPr>
                <a:grpSpLocks/>
              </p:cNvGrpSpPr>
              <p:nvPr/>
            </p:nvGrpSpPr>
            <p:grpSpPr bwMode="auto">
              <a:xfrm>
                <a:off x="3785" y="2307"/>
                <a:ext cx="206" cy="222"/>
                <a:chOff x="4626" y="1584"/>
                <a:chExt cx="118" cy="120"/>
              </a:xfrm>
            </p:grpSpPr>
            <p:sp>
              <p:nvSpPr>
                <p:cNvPr id="200" name="Oval 45"/>
                <p:cNvSpPr>
                  <a:spLocks noChangeArrowheads="1"/>
                </p:cNvSpPr>
                <p:nvPr/>
              </p:nvSpPr>
              <p:spPr bwMode="auto">
                <a:xfrm>
                  <a:off x="4637" y="1596"/>
                  <a:ext cx="95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1" name="Oval 46"/>
                <p:cNvSpPr>
                  <a:spLocks noChangeArrowheads="1"/>
                </p:cNvSpPr>
                <p:nvPr/>
              </p:nvSpPr>
              <p:spPr bwMode="auto">
                <a:xfrm>
                  <a:off x="4673" y="1584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Oval 47"/>
                <p:cNvSpPr>
                  <a:spLocks noChangeArrowheads="1"/>
                </p:cNvSpPr>
                <p:nvPr/>
              </p:nvSpPr>
              <p:spPr bwMode="auto">
                <a:xfrm>
                  <a:off x="4720" y="1608"/>
                  <a:ext cx="24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3" name="Oval 48"/>
                <p:cNvSpPr>
                  <a:spLocks noChangeArrowheads="1"/>
                </p:cNvSpPr>
                <p:nvPr/>
              </p:nvSpPr>
              <p:spPr bwMode="auto">
                <a:xfrm>
                  <a:off x="4720" y="1656"/>
                  <a:ext cx="24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Oval 49"/>
                <p:cNvSpPr>
                  <a:spLocks noChangeArrowheads="1"/>
                </p:cNvSpPr>
                <p:nvPr/>
              </p:nvSpPr>
              <p:spPr bwMode="auto">
                <a:xfrm>
                  <a:off x="4673" y="1680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5" name="Oval 50"/>
                <p:cNvSpPr>
                  <a:spLocks noChangeArrowheads="1"/>
                </p:cNvSpPr>
                <p:nvPr/>
              </p:nvSpPr>
              <p:spPr bwMode="auto">
                <a:xfrm>
                  <a:off x="4626" y="1656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6" name="Oval 51"/>
                <p:cNvSpPr>
                  <a:spLocks noChangeArrowheads="1"/>
                </p:cNvSpPr>
                <p:nvPr/>
              </p:nvSpPr>
              <p:spPr bwMode="auto">
                <a:xfrm>
                  <a:off x="4626" y="1608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7678" name="Group 52"/>
              <p:cNvGrpSpPr>
                <a:grpSpLocks/>
              </p:cNvGrpSpPr>
              <p:nvPr/>
            </p:nvGrpSpPr>
            <p:grpSpPr bwMode="auto">
              <a:xfrm>
                <a:off x="3419" y="2306"/>
                <a:ext cx="205" cy="224"/>
                <a:chOff x="4512" y="1488"/>
                <a:chExt cx="118" cy="121"/>
              </a:xfrm>
            </p:grpSpPr>
            <p:sp>
              <p:nvSpPr>
                <p:cNvPr id="193" name="Oval 53"/>
                <p:cNvSpPr>
                  <a:spLocks noChangeArrowheads="1"/>
                </p:cNvSpPr>
                <p:nvPr/>
              </p:nvSpPr>
              <p:spPr bwMode="auto">
                <a:xfrm>
                  <a:off x="4524" y="1500"/>
                  <a:ext cx="95" cy="9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4" name="Oval 54"/>
                <p:cNvSpPr>
                  <a:spLocks noChangeArrowheads="1"/>
                </p:cNvSpPr>
                <p:nvPr/>
              </p:nvSpPr>
              <p:spPr bwMode="auto">
                <a:xfrm>
                  <a:off x="4560" y="1488"/>
                  <a:ext cx="23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5" name="Oval 55"/>
                <p:cNvSpPr>
                  <a:spLocks noChangeArrowheads="1"/>
                </p:cNvSpPr>
                <p:nvPr/>
              </p:nvSpPr>
              <p:spPr bwMode="auto">
                <a:xfrm>
                  <a:off x="4607" y="1512"/>
                  <a:ext cx="23" cy="2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6" name="Oval 56"/>
                <p:cNvSpPr>
                  <a:spLocks noChangeArrowheads="1"/>
                </p:cNvSpPr>
                <p:nvPr/>
              </p:nvSpPr>
              <p:spPr bwMode="auto">
                <a:xfrm>
                  <a:off x="4607" y="1561"/>
                  <a:ext cx="23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7" name="Oval 57"/>
                <p:cNvSpPr>
                  <a:spLocks noChangeArrowheads="1"/>
                </p:cNvSpPr>
                <p:nvPr/>
              </p:nvSpPr>
              <p:spPr bwMode="auto">
                <a:xfrm>
                  <a:off x="4560" y="1585"/>
                  <a:ext cx="23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Oval 58"/>
                <p:cNvSpPr>
                  <a:spLocks noChangeArrowheads="1"/>
                </p:cNvSpPr>
                <p:nvPr/>
              </p:nvSpPr>
              <p:spPr bwMode="auto">
                <a:xfrm>
                  <a:off x="4512" y="1512"/>
                  <a:ext cx="24" cy="2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9" name="Oval 59"/>
                <p:cNvSpPr>
                  <a:spLocks noChangeArrowheads="1"/>
                </p:cNvSpPr>
                <p:nvPr/>
              </p:nvSpPr>
              <p:spPr bwMode="auto">
                <a:xfrm>
                  <a:off x="4518" y="1561"/>
                  <a:ext cx="24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sz="120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90" name="Text Box 60"/>
              <p:cNvSpPr txBox="1">
                <a:spLocks noChangeArrowheads="1"/>
              </p:cNvSpPr>
              <p:nvPr/>
            </p:nvSpPr>
            <p:spPr bwMode="auto">
              <a:xfrm>
                <a:off x="3457" y="2815"/>
                <a:ext cx="67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charset="0"/>
                  </a:rPr>
                  <a:t>Proceso</a:t>
                </a:r>
              </a:p>
            </p:txBody>
          </p:sp>
          <p:sp>
            <p:nvSpPr>
              <p:cNvPr id="191" name="Text Box 61"/>
              <p:cNvSpPr txBox="1">
                <a:spLocks noChangeArrowheads="1"/>
              </p:cNvSpPr>
              <p:nvPr/>
            </p:nvSpPr>
            <p:spPr bwMode="auto">
              <a:xfrm>
                <a:off x="3324" y="2573"/>
                <a:ext cx="559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charset="0"/>
                  </a:rPr>
                  <a:t>E. </a:t>
                </a:r>
                <a:r>
                  <a:rPr lang="es-MX" sz="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charset="0"/>
                  </a:rPr>
                  <a:t>Aut</a:t>
                </a:r>
                <a:r>
                  <a:rPr lang="es-MX" sz="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charset="0"/>
                  </a:rPr>
                  <a:t>.</a:t>
                </a:r>
              </a:p>
            </p:txBody>
          </p:sp>
          <p:sp>
            <p:nvSpPr>
              <p:cNvPr id="192" name="Text Box 62"/>
              <p:cNvSpPr txBox="1">
                <a:spLocks noChangeArrowheads="1"/>
              </p:cNvSpPr>
              <p:nvPr/>
            </p:nvSpPr>
            <p:spPr bwMode="auto">
              <a:xfrm>
                <a:off x="3651" y="2573"/>
                <a:ext cx="613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600" b="1" dirty="0">
                    <a:solidFill>
                      <a:schemeClr val="bg2"/>
                    </a:solidFill>
                    <a:latin typeface="+mn-lt"/>
                    <a:cs typeface="Arial" charset="0"/>
                  </a:rPr>
                  <a:t>E.</a:t>
                </a:r>
                <a:r>
                  <a:rPr lang="es-MX" sz="600" b="1" dirty="0">
                    <a:latin typeface="+mn-lt"/>
                    <a:cs typeface="Arial" charset="0"/>
                  </a:rPr>
                  <a:t> </a:t>
                </a:r>
                <a:r>
                  <a:rPr lang="es-MX" sz="6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charset="0"/>
                  </a:rPr>
                  <a:t>Cons</a:t>
                </a:r>
                <a:r>
                  <a:rPr lang="es-MX" sz="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charset="0"/>
                  </a:rPr>
                  <a:t>.</a:t>
                </a:r>
              </a:p>
            </p:txBody>
          </p:sp>
        </p:grpSp>
      </p:grpSp>
      <p:sp>
        <p:nvSpPr>
          <p:cNvPr id="76" name="75 Flecha arriba y abajo"/>
          <p:cNvSpPr/>
          <p:nvPr/>
        </p:nvSpPr>
        <p:spPr>
          <a:xfrm rot="5400000">
            <a:off x="4250529" y="1321579"/>
            <a:ext cx="428628" cy="2500330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7" name="76 Flecha arriba y abajo"/>
          <p:cNvSpPr/>
          <p:nvPr/>
        </p:nvSpPr>
        <p:spPr>
          <a:xfrm rot="3906956">
            <a:off x="5394830" y="2863835"/>
            <a:ext cx="428628" cy="1142767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8" name="77 Flecha arriba y abajo"/>
          <p:cNvSpPr/>
          <p:nvPr/>
        </p:nvSpPr>
        <p:spPr>
          <a:xfrm rot="18105337">
            <a:off x="3170377" y="2840500"/>
            <a:ext cx="428628" cy="1142767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2845385"/>
            <a:ext cx="878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Fase I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500034" y="3929066"/>
            <a:ext cx="8001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79512" y="1550402"/>
            <a:ext cx="878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EQUIPO SOPORTE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2"/>
          <p:cNvSpPr>
            <a:spLocks noChangeArrowheads="1"/>
          </p:cNvSpPr>
          <p:nvPr/>
        </p:nvSpPr>
        <p:spPr bwMode="auto">
          <a:xfrm>
            <a:off x="2643173" y="0"/>
            <a:ext cx="650082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eaLnBrk="0" hangingPunct="0">
              <a:defRPr/>
            </a:pPr>
            <a:r>
              <a:rPr lang="es-MX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Evolución de la Organización</a:t>
            </a:r>
          </a:p>
        </p:txBody>
      </p:sp>
      <p:sp>
        <p:nvSpPr>
          <p:cNvPr id="35934" name="AutoShape 94"/>
          <p:cNvSpPr>
            <a:spLocks noChangeArrowheads="1"/>
          </p:cNvSpPr>
          <p:nvPr/>
        </p:nvSpPr>
        <p:spPr bwMode="auto">
          <a:xfrm rot="11891170" flipV="1">
            <a:off x="1511988" y="3970873"/>
            <a:ext cx="838200" cy="629561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479425" y="4764088"/>
            <a:ext cx="2438400" cy="1219200"/>
            <a:chOff x="443" y="1037"/>
            <a:chExt cx="1536" cy="768"/>
          </a:xfrm>
        </p:grpSpPr>
        <p:sp>
          <p:nvSpPr>
            <p:cNvPr id="27702" name="Oval 98"/>
            <p:cNvSpPr>
              <a:spLocks noChangeArrowheads="1"/>
            </p:cNvSpPr>
            <p:nvPr/>
          </p:nvSpPr>
          <p:spPr bwMode="auto">
            <a:xfrm>
              <a:off x="1139" y="1037"/>
              <a:ext cx="144" cy="14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7703" name="Oval 99"/>
            <p:cNvSpPr>
              <a:spLocks noChangeArrowheads="1"/>
            </p:cNvSpPr>
            <p:nvPr/>
          </p:nvSpPr>
          <p:spPr bwMode="auto">
            <a:xfrm>
              <a:off x="1139" y="1325"/>
              <a:ext cx="144" cy="1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7704" name="Oval 100"/>
            <p:cNvSpPr>
              <a:spLocks noChangeArrowheads="1"/>
            </p:cNvSpPr>
            <p:nvPr/>
          </p:nvSpPr>
          <p:spPr bwMode="auto">
            <a:xfrm>
              <a:off x="563" y="1325"/>
              <a:ext cx="144" cy="1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7705" name="Oval 101"/>
            <p:cNvSpPr>
              <a:spLocks noChangeArrowheads="1"/>
            </p:cNvSpPr>
            <p:nvPr/>
          </p:nvSpPr>
          <p:spPr bwMode="auto">
            <a:xfrm>
              <a:off x="1715" y="1325"/>
              <a:ext cx="144" cy="1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0828" name="Group 102" descr="Granito"/>
            <p:cNvGrpSpPr>
              <a:grpSpLocks/>
            </p:cNvGrpSpPr>
            <p:nvPr/>
          </p:nvGrpSpPr>
          <p:grpSpPr bwMode="auto">
            <a:xfrm>
              <a:off x="1595" y="1661"/>
              <a:ext cx="384" cy="144"/>
              <a:chOff x="2544" y="1008"/>
              <a:chExt cx="384" cy="144"/>
            </a:xfrm>
          </p:grpSpPr>
          <p:sp>
            <p:nvSpPr>
              <p:cNvPr id="27735" name="Oval 103"/>
              <p:cNvSpPr>
                <a:spLocks noChangeArrowheads="1"/>
              </p:cNvSpPr>
              <p:nvPr/>
            </p:nvSpPr>
            <p:spPr bwMode="auto">
              <a:xfrm>
                <a:off x="2784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36" name="Oval 104"/>
              <p:cNvSpPr>
                <a:spLocks noChangeArrowheads="1"/>
              </p:cNvSpPr>
              <p:nvPr/>
            </p:nvSpPr>
            <p:spPr bwMode="auto">
              <a:xfrm>
                <a:off x="2544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30829" name="Group 105" descr="Granito"/>
            <p:cNvGrpSpPr>
              <a:grpSpLocks/>
            </p:cNvGrpSpPr>
            <p:nvPr/>
          </p:nvGrpSpPr>
          <p:grpSpPr bwMode="auto">
            <a:xfrm>
              <a:off x="1019" y="1661"/>
              <a:ext cx="384" cy="144"/>
              <a:chOff x="2016" y="1008"/>
              <a:chExt cx="384" cy="144"/>
            </a:xfrm>
          </p:grpSpPr>
          <p:sp>
            <p:nvSpPr>
              <p:cNvPr id="27733" name="Oval 106"/>
              <p:cNvSpPr>
                <a:spLocks noChangeArrowheads="1"/>
              </p:cNvSpPr>
              <p:nvPr/>
            </p:nvSpPr>
            <p:spPr bwMode="auto">
              <a:xfrm>
                <a:off x="2256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34" name="Oval 107"/>
              <p:cNvSpPr>
                <a:spLocks noChangeArrowheads="1"/>
              </p:cNvSpPr>
              <p:nvPr/>
            </p:nvSpPr>
            <p:spPr bwMode="auto">
              <a:xfrm>
                <a:off x="2016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30830" name="Group 108" descr="Granito"/>
            <p:cNvGrpSpPr>
              <a:grpSpLocks/>
            </p:cNvGrpSpPr>
            <p:nvPr/>
          </p:nvGrpSpPr>
          <p:grpSpPr bwMode="auto">
            <a:xfrm>
              <a:off x="443" y="1661"/>
              <a:ext cx="384" cy="144"/>
              <a:chOff x="1488" y="1008"/>
              <a:chExt cx="384" cy="144"/>
            </a:xfrm>
          </p:grpSpPr>
          <p:sp>
            <p:nvSpPr>
              <p:cNvPr id="27731" name="Oval 109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32" name="Oval 110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</p:grpSp>
        <p:sp>
          <p:nvSpPr>
            <p:cNvPr id="30831" name="Line 111" descr="Granito"/>
            <p:cNvSpPr>
              <a:spLocks noChangeShapeType="1"/>
            </p:cNvSpPr>
            <p:nvPr/>
          </p:nvSpPr>
          <p:spPr bwMode="auto">
            <a:xfrm>
              <a:off x="1211" y="1181"/>
              <a:ext cx="0" cy="144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832" name="Line 112" descr="Granito"/>
            <p:cNvSpPr>
              <a:spLocks noChangeShapeType="1"/>
            </p:cNvSpPr>
            <p:nvPr/>
          </p:nvSpPr>
          <p:spPr bwMode="auto">
            <a:xfrm>
              <a:off x="635" y="1229"/>
              <a:ext cx="115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833" name="Line 113" descr="Granito"/>
            <p:cNvSpPr>
              <a:spLocks noChangeShapeType="1"/>
            </p:cNvSpPr>
            <p:nvPr/>
          </p:nvSpPr>
          <p:spPr bwMode="auto">
            <a:xfrm>
              <a:off x="635" y="1229"/>
              <a:ext cx="0" cy="9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834" name="Line 114" descr="Granito"/>
            <p:cNvSpPr>
              <a:spLocks noChangeShapeType="1"/>
            </p:cNvSpPr>
            <p:nvPr/>
          </p:nvSpPr>
          <p:spPr bwMode="auto">
            <a:xfrm>
              <a:off x="1787" y="1229"/>
              <a:ext cx="0" cy="9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30835" name="Group 115" descr="Granito"/>
            <p:cNvGrpSpPr>
              <a:grpSpLocks/>
            </p:cNvGrpSpPr>
            <p:nvPr/>
          </p:nvGrpSpPr>
          <p:grpSpPr bwMode="auto">
            <a:xfrm>
              <a:off x="503" y="1469"/>
              <a:ext cx="256" cy="192"/>
              <a:chOff x="1500" y="816"/>
              <a:chExt cx="256" cy="192"/>
            </a:xfrm>
          </p:grpSpPr>
          <p:grpSp>
            <p:nvGrpSpPr>
              <p:cNvPr id="30848" name="Group 116" descr="Granito"/>
              <p:cNvGrpSpPr>
                <a:grpSpLocks/>
              </p:cNvGrpSpPr>
              <p:nvPr/>
            </p:nvGrpSpPr>
            <p:grpSpPr bwMode="auto">
              <a:xfrm>
                <a:off x="1500" y="912"/>
                <a:ext cx="256" cy="96"/>
                <a:chOff x="1500" y="912"/>
                <a:chExt cx="256" cy="96"/>
              </a:xfrm>
            </p:grpSpPr>
            <p:sp>
              <p:nvSpPr>
                <p:cNvPr id="30850" name="Line 117" descr="Granito"/>
                <p:cNvSpPr>
                  <a:spLocks noChangeShapeType="1"/>
                </p:cNvSpPr>
                <p:nvPr/>
              </p:nvSpPr>
              <p:spPr bwMode="auto">
                <a:xfrm>
                  <a:off x="1500" y="918"/>
                  <a:ext cx="256" cy="0"/>
                </a:xfrm>
                <a:prstGeom prst="line">
                  <a:avLst/>
                </a:prstGeom>
                <a:noFill/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0851" name="Line 118" descr="Granito"/>
                <p:cNvSpPr>
                  <a:spLocks noChangeShapeType="1"/>
                </p:cNvSpPr>
                <p:nvPr/>
              </p:nvSpPr>
              <p:spPr bwMode="auto">
                <a:xfrm flipV="1">
                  <a:off x="1753" y="91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0852" name="Line 119" descr="Granito"/>
                <p:cNvSpPr>
                  <a:spLocks noChangeShapeType="1"/>
                </p:cNvSpPr>
                <p:nvPr/>
              </p:nvSpPr>
              <p:spPr bwMode="auto">
                <a:xfrm flipV="1">
                  <a:off x="1501" y="91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30849" name="Line 120" descr="Granito"/>
              <p:cNvSpPr>
                <a:spLocks noChangeShapeType="1"/>
              </p:cNvSpPr>
              <p:nvPr/>
            </p:nvSpPr>
            <p:spPr bwMode="auto">
              <a:xfrm>
                <a:off x="1632" y="8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30836" name="Group 121" descr="Granito"/>
            <p:cNvGrpSpPr>
              <a:grpSpLocks/>
            </p:cNvGrpSpPr>
            <p:nvPr/>
          </p:nvGrpSpPr>
          <p:grpSpPr bwMode="auto">
            <a:xfrm>
              <a:off x="1082" y="1469"/>
              <a:ext cx="256" cy="192"/>
              <a:chOff x="1500" y="816"/>
              <a:chExt cx="256" cy="192"/>
            </a:xfrm>
          </p:grpSpPr>
          <p:grpSp>
            <p:nvGrpSpPr>
              <p:cNvPr id="30843" name="Group 122" descr="Granito"/>
              <p:cNvGrpSpPr>
                <a:grpSpLocks/>
              </p:cNvGrpSpPr>
              <p:nvPr/>
            </p:nvGrpSpPr>
            <p:grpSpPr bwMode="auto">
              <a:xfrm>
                <a:off x="1500" y="912"/>
                <a:ext cx="256" cy="96"/>
                <a:chOff x="1500" y="912"/>
                <a:chExt cx="256" cy="96"/>
              </a:xfrm>
            </p:grpSpPr>
            <p:sp>
              <p:nvSpPr>
                <p:cNvPr id="30845" name="Line 123" descr="Granito"/>
                <p:cNvSpPr>
                  <a:spLocks noChangeShapeType="1"/>
                </p:cNvSpPr>
                <p:nvPr/>
              </p:nvSpPr>
              <p:spPr bwMode="auto">
                <a:xfrm>
                  <a:off x="1500" y="918"/>
                  <a:ext cx="256" cy="0"/>
                </a:xfrm>
                <a:prstGeom prst="line">
                  <a:avLst/>
                </a:prstGeom>
                <a:noFill/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0846" name="Line 124" descr="Granito"/>
                <p:cNvSpPr>
                  <a:spLocks noChangeShapeType="1"/>
                </p:cNvSpPr>
                <p:nvPr/>
              </p:nvSpPr>
              <p:spPr bwMode="auto">
                <a:xfrm flipV="1">
                  <a:off x="1753" y="91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0847" name="Line 125" descr="Granito"/>
                <p:cNvSpPr>
                  <a:spLocks noChangeShapeType="1"/>
                </p:cNvSpPr>
                <p:nvPr/>
              </p:nvSpPr>
              <p:spPr bwMode="auto">
                <a:xfrm flipV="1">
                  <a:off x="1501" y="91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30844" name="Line 126" descr="Granito"/>
              <p:cNvSpPr>
                <a:spLocks noChangeShapeType="1"/>
              </p:cNvSpPr>
              <p:nvPr/>
            </p:nvSpPr>
            <p:spPr bwMode="auto">
              <a:xfrm>
                <a:off x="1632" y="8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30837" name="Group 127" descr="Granito"/>
            <p:cNvGrpSpPr>
              <a:grpSpLocks/>
            </p:cNvGrpSpPr>
            <p:nvPr/>
          </p:nvGrpSpPr>
          <p:grpSpPr bwMode="auto">
            <a:xfrm>
              <a:off x="1655" y="1469"/>
              <a:ext cx="256" cy="192"/>
              <a:chOff x="1500" y="816"/>
              <a:chExt cx="256" cy="192"/>
            </a:xfrm>
          </p:grpSpPr>
          <p:grpSp>
            <p:nvGrpSpPr>
              <p:cNvPr id="30838" name="Group 128" descr="Granito"/>
              <p:cNvGrpSpPr>
                <a:grpSpLocks/>
              </p:cNvGrpSpPr>
              <p:nvPr/>
            </p:nvGrpSpPr>
            <p:grpSpPr bwMode="auto">
              <a:xfrm>
                <a:off x="1500" y="912"/>
                <a:ext cx="256" cy="96"/>
                <a:chOff x="1500" y="912"/>
                <a:chExt cx="256" cy="96"/>
              </a:xfrm>
            </p:grpSpPr>
            <p:sp>
              <p:nvSpPr>
                <p:cNvPr id="30840" name="Line 129" descr="Granito"/>
                <p:cNvSpPr>
                  <a:spLocks noChangeShapeType="1"/>
                </p:cNvSpPr>
                <p:nvPr/>
              </p:nvSpPr>
              <p:spPr bwMode="auto">
                <a:xfrm>
                  <a:off x="1500" y="918"/>
                  <a:ext cx="256" cy="0"/>
                </a:xfrm>
                <a:prstGeom prst="line">
                  <a:avLst/>
                </a:prstGeom>
                <a:noFill/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0841" name="Line 130" descr="Granito"/>
                <p:cNvSpPr>
                  <a:spLocks noChangeShapeType="1"/>
                </p:cNvSpPr>
                <p:nvPr/>
              </p:nvSpPr>
              <p:spPr bwMode="auto">
                <a:xfrm flipV="1">
                  <a:off x="1753" y="91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0842" name="Line 131" descr="Granito"/>
                <p:cNvSpPr>
                  <a:spLocks noChangeShapeType="1"/>
                </p:cNvSpPr>
                <p:nvPr/>
              </p:nvSpPr>
              <p:spPr bwMode="auto">
                <a:xfrm flipV="1">
                  <a:off x="1501" y="91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30839" name="Line 132" descr="Granito"/>
              <p:cNvSpPr>
                <a:spLocks noChangeShapeType="1"/>
              </p:cNvSpPr>
              <p:nvPr/>
            </p:nvSpPr>
            <p:spPr bwMode="auto">
              <a:xfrm>
                <a:off x="1632" y="8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</p:grpSp>
      <p:sp>
        <p:nvSpPr>
          <p:cNvPr id="13318" name="Text Box 133"/>
          <p:cNvSpPr txBox="1">
            <a:spLocks noChangeArrowheads="1"/>
          </p:cNvSpPr>
          <p:nvPr/>
        </p:nvSpPr>
        <p:spPr bwMode="auto">
          <a:xfrm>
            <a:off x="2786063" y="5576888"/>
            <a:ext cx="4572000" cy="1209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7800" indent="-177800" defTabSz="762000" eaLnBrk="0" hangingPunct="0">
              <a:spcBef>
                <a:spcPct val="30000"/>
              </a:spcBef>
              <a:defRPr/>
            </a:pPr>
            <a:r>
              <a:rPr lang="es-MX" b="1" i="1" dirty="0">
                <a:latin typeface="+mj-lt"/>
              </a:rPr>
              <a:t>          Premisas:</a:t>
            </a:r>
          </a:p>
          <a:p>
            <a:pPr marL="177800" indent="-177800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Yo soy el Jefe, ustedes obedecen</a:t>
            </a:r>
          </a:p>
          <a:p>
            <a:pPr marL="177800" indent="-177800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Los buenos resultados son míos, los malos suyos.</a:t>
            </a:r>
          </a:p>
          <a:p>
            <a:pPr marL="177800" indent="-177800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Yo pongo las Reglas</a:t>
            </a:r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900113" y="2640013"/>
            <a:ext cx="3009900" cy="1219200"/>
            <a:chOff x="2456" y="1815"/>
            <a:chExt cx="1896" cy="768"/>
          </a:xfrm>
        </p:grpSpPr>
        <p:sp>
          <p:nvSpPr>
            <p:cNvPr id="27679" name="Oval 136"/>
            <p:cNvSpPr>
              <a:spLocks noChangeArrowheads="1"/>
            </p:cNvSpPr>
            <p:nvPr/>
          </p:nvSpPr>
          <p:spPr bwMode="auto">
            <a:xfrm>
              <a:off x="3344" y="1815"/>
              <a:ext cx="144" cy="14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7680" name="Oval 137"/>
            <p:cNvSpPr>
              <a:spLocks noChangeArrowheads="1"/>
            </p:cNvSpPr>
            <p:nvPr/>
          </p:nvSpPr>
          <p:spPr bwMode="auto">
            <a:xfrm>
              <a:off x="3344" y="2103"/>
              <a:ext cx="144" cy="1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0779" name="Group 138" descr="Granito"/>
            <p:cNvGrpSpPr>
              <a:grpSpLocks/>
            </p:cNvGrpSpPr>
            <p:nvPr/>
          </p:nvGrpSpPr>
          <p:grpSpPr bwMode="auto">
            <a:xfrm>
              <a:off x="3224" y="2439"/>
              <a:ext cx="384" cy="144"/>
              <a:chOff x="2016" y="1008"/>
              <a:chExt cx="384" cy="144"/>
            </a:xfrm>
          </p:grpSpPr>
          <p:sp>
            <p:nvSpPr>
              <p:cNvPr id="27700" name="Oval 139"/>
              <p:cNvSpPr>
                <a:spLocks noChangeArrowheads="1"/>
              </p:cNvSpPr>
              <p:nvPr/>
            </p:nvSpPr>
            <p:spPr bwMode="auto">
              <a:xfrm>
                <a:off x="2256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701" name="Oval 140"/>
              <p:cNvSpPr>
                <a:spLocks noChangeArrowheads="1"/>
              </p:cNvSpPr>
              <p:nvPr/>
            </p:nvSpPr>
            <p:spPr bwMode="auto">
              <a:xfrm>
                <a:off x="2016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30780" name="Group 141" descr="Granito"/>
            <p:cNvGrpSpPr>
              <a:grpSpLocks/>
            </p:cNvGrpSpPr>
            <p:nvPr/>
          </p:nvGrpSpPr>
          <p:grpSpPr bwMode="auto">
            <a:xfrm rot="1620112">
              <a:off x="2456" y="2391"/>
              <a:ext cx="384" cy="144"/>
              <a:chOff x="1488" y="1008"/>
              <a:chExt cx="384" cy="144"/>
            </a:xfrm>
          </p:grpSpPr>
          <p:sp>
            <p:nvSpPr>
              <p:cNvPr id="27698" name="Oval 142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699" name="Oval 143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</p:grpSp>
        <p:sp>
          <p:nvSpPr>
            <p:cNvPr id="30781" name="Line 144" descr="Granito"/>
            <p:cNvSpPr>
              <a:spLocks noChangeShapeType="1"/>
            </p:cNvSpPr>
            <p:nvPr/>
          </p:nvSpPr>
          <p:spPr bwMode="auto">
            <a:xfrm flipH="1">
              <a:off x="2888" y="1911"/>
              <a:ext cx="432" cy="24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82" name="Line 145" descr="Granito"/>
            <p:cNvSpPr>
              <a:spLocks noChangeShapeType="1"/>
            </p:cNvSpPr>
            <p:nvPr/>
          </p:nvSpPr>
          <p:spPr bwMode="auto">
            <a:xfrm>
              <a:off x="3416" y="1959"/>
              <a:ext cx="0" cy="144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83" name="Line 146" descr="Granito"/>
            <p:cNvSpPr>
              <a:spLocks noChangeShapeType="1"/>
            </p:cNvSpPr>
            <p:nvPr/>
          </p:nvSpPr>
          <p:spPr bwMode="auto">
            <a:xfrm>
              <a:off x="3500" y="1905"/>
              <a:ext cx="432" cy="24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84" name="Line 147" descr="Granito"/>
            <p:cNvSpPr>
              <a:spLocks noChangeShapeType="1"/>
            </p:cNvSpPr>
            <p:nvPr/>
          </p:nvSpPr>
          <p:spPr bwMode="auto">
            <a:xfrm flipH="1">
              <a:off x="2600" y="2199"/>
              <a:ext cx="192" cy="144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85" name="Line 148" descr="Granito"/>
            <p:cNvSpPr>
              <a:spLocks noChangeShapeType="1"/>
            </p:cNvSpPr>
            <p:nvPr/>
          </p:nvSpPr>
          <p:spPr bwMode="auto">
            <a:xfrm flipH="1">
              <a:off x="2792" y="2247"/>
              <a:ext cx="48" cy="192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86" name="Line 149" descr="Granito"/>
            <p:cNvSpPr>
              <a:spLocks noChangeShapeType="1"/>
            </p:cNvSpPr>
            <p:nvPr/>
          </p:nvSpPr>
          <p:spPr bwMode="auto">
            <a:xfrm flipH="1">
              <a:off x="3320" y="2247"/>
              <a:ext cx="48" cy="192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87" name="Line 150" descr="Granito"/>
            <p:cNvSpPr>
              <a:spLocks noChangeShapeType="1"/>
            </p:cNvSpPr>
            <p:nvPr/>
          </p:nvSpPr>
          <p:spPr bwMode="auto">
            <a:xfrm>
              <a:off x="3470" y="2247"/>
              <a:ext cx="48" cy="192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7690" name="Oval 151"/>
            <p:cNvSpPr>
              <a:spLocks noChangeArrowheads="1"/>
            </p:cNvSpPr>
            <p:nvPr/>
          </p:nvSpPr>
          <p:spPr bwMode="auto">
            <a:xfrm>
              <a:off x="2768" y="2103"/>
              <a:ext cx="144" cy="1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0791" name="Group 152" descr="Granito"/>
            <p:cNvGrpSpPr>
              <a:grpSpLocks/>
            </p:cNvGrpSpPr>
            <p:nvPr/>
          </p:nvGrpSpPr>
          <p:grpSpPr bwMode="auto">
            <a:xfrm flipH="1">
              <a:off x="3896" y="2103"/>
              <a:ext cx="456" cy="432"/>
              <a:chOff x="4968" y="1584"/>
              <a:chExt cx="456" cy="432"/>
            </a:xfrm>
          </p:grpSpPr>
          <p:grpSp>
            <p:nvGrpSpPr>
              <p:cNvPr id="30792" name="Group 153" descr="Granito"/>
              <p:cNvGrpSpPr>
                <a:grpSpLocks/>
              </p:cNvGrpSpPr>
              <p:nvPr/>
            </p:nvGrpSpPr>
            <p:grpSpPr bwMode="auto">
              <a:xfrm rot="1620112">
                <a:off x="4968" y="1872"/>
                <a:ext cx="384" cy="144"/>
                <a:chOff x="1488" y="1008"/>
                <a:chExt cx="384" cy="144"/>
              </a:xfrm>
            </p:grpSpPr>
            <p:sp>
              <p:nvSpPr>
                <p:cNvPr id="27696" name="Oval 154"/>
                <p:cNvSpPr>
                  <a:spLocks noChangeArrowheads="1"/>
                </p:cNvSpPr>
                <p:nvPr/>
              </p:nvSpPr>
              <p:spPr bwMode="auto">
                <a:xfrm>
                  <a:off x="1728" y="1008"/>
                  <a:ext cx="144" cy="14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7697" name="Oval 155"/>
                <p:cNvSpPr>
                  <a:spLocks noChangeArrowheads="1"/>
                </p:cNvSpPr>
                <p:nvPr/>
              </p:nvSpPr>
              <p:spPr bwMode="auto">
                <a:xfrm>
                  <a:off x="1488" y="1008"/>
                  <a:ext cx="144" cy="14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  <p:sp>
            <p:nvSpPr>
              <p:cNvPr id="30793" name="Line 156" descr="Granito"/>
              <p:cNvSpPr>
                <a:spLocks noChangeShapeType="1"/>
              </p:cNvSpPr>
              <p:nvPr/>
            </p:nvSpPr>
            <p:spPr bwMode="auto">
              <a:xfrm flipH="1">
                <a:off x="5112" y="1680"/>
                <a:ext cx="192" cy="144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30794" name="Line 157" descr="Granito"/>
              <p:cNvSpPr>
                <a:spLocks noChangeShapeType="1"/>
              </p:cNvSpPr>
              <p:nvPr/>
            </p:nvSpPr>
            <p:spPr bwMode="auto">
              <a:xfrm flipH="1">
                <a:off x="5304" y="1728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7695" name="Oval 158"/>
              <p:cNvSpPr>
                <a:spLocks noChangeArrowheads="1"/>
              </p:cNvSpPr>
              <p:nvPr/>
            </p:nvSpPr>
            <p:spPr bwMode="auto">
              <a:xfrm>
                <a:off x="5280" y="1584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</p:grpSp>
      </p:grpSp>
      <p:sp>
        <p:nvSpPr>
          <p:cNvPr id="13320" name="Text Box 159"/>
          <p:cNvSpPr txBox="1">
            <a:spLocks noChangeArrowheads="1"/>
          </p:cNvSpPr>
          <p:nvPr/>
        </p:nvSpPr>
        <p:spPr bwMode="auto">
          <a:xfrm>
            <a:off x="141288" y="1139825"/>
            <a:ext cx="4886325" cy="1209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7800" indent="-177800" defTabSz="762000" eaLnBrk="0" hangingPunct="0">
              <a:spcBef>
                <a:spcPct val="30000"/>
              </a:spcBef>
              <a:defRPr/>
            </a:pPr>
            <a:r>
              <a:rPr lang="es-MX" b="1" i="1" dirty="0">
                <a:solidFill>
                  <a:srgbClr val="000066"/>
                </a:solidFill>
                <a:latin typeface="+mj-lt"/>
              </a:rPr>
              <a:t>             </a:t>
            </a:r>
            <a:r>
              <a:rPr lang="es-MX" b="1" i="1" dirty="0">
                <a:latin typeface="+mj-lt"/>
              </a:rPr>
              <a:t>Premisas</a:t>
            </a:r>
            <a:r>
              <a:rPr lang="es-MX" sz="1400" b="1" i="1" dirty="0">
                <a:latin typeface="+mj-lt"/>
              </a:rPr>
              <a:t>:</a:t>
            </a:r>
          </a:p>
          <a:p>
            <a:pPr marL="177800" indent="-177800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Yo soy el Jefe, pero se vale opinar</a:t>
            </a:r>
          </a:p>
          <a:p>
            <a:pPr marL="177800" indent="-177800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Los buenos resultados son míos aunque ustedes ayudaron</a:t>
            </a:r>
          </a:p>
          <a:p>
            <a:pPr marL="177800" indent="-177800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Las Reglas las pone la Empresa</a:t>
            </a:r>
          </a:p>
        </p:txBody>
      </p:sp>
      <p:sp>
        <p:nvSpPr>
          <p:cNvPr id="13322" name="Text Box 180"/>
          <p:cNvSpPr txBox="1">
            <a:spLocks noChangeArrowheads="1"/>
          </p:cNvSpPr>
          <p:nvPr/>
        </p:nvSpPr>
        <p:spPr bwMode="auto">
          <a:xfrm>
            <a:off x="5199063" y="2143125"/>
            <a:ext cx="3802062" cy="3687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7800" indent="-177800" algn="just" defTabSz="762000" eaLnBrk="0" hangingPunct="0">
              <a:spcBef>
                <a:spcPct val="30000"/>
              </a:spcBef>
              <a:defRPr/>
            </a:pPr>
            <a:r>
              <a:rPr lang="es-MX" sz="1400" b="1" i="1" dirty="0">
                <a:latin typeface="+mj-lt"/>
              </a:rPr>
              <a:t>         </a:t>
            </a:r>
            <a:r>
              <a:rPr lang="es-MX" b="1" i="1" dirty="0">
                <a:latin typeface="+mj-lt"/>
              </a:rPr>
              <a:t>   Premisas</a:t>
            </a:r>
            <a:r>
              <a:rPr lang="es-MX" sz="1400" b="1" i="1" dirty="0">
                <a:latin typeface="+mj-lt"/>
              </a:rPr>
              <a:t>:</a:t>
            </a:r>
          </a:p>
          <a:p>
            <a:pPr marL="177800" indent="-177800" algn="just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Yo soy el Líder, somos un Equipo  </a:t>
            </a:r>
          </a:p>
          <a:p>
            <a:pPr marL="177800" indent="-177800" algn="just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Los buenos resultados son nuestros. Los malos también</a:t>
            </a:r>
          </a:p>
          <a:p>
            <a:pPr marL="177800" indent="-177800" algn="just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Algunas Reglas las pone la Empresa, algunas nosotros. </a:t>
            </a:r>
          </a:p>
          <a:p>
            <a:pPr marL="177800" indent="-177800" algn="just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Se definen los tramos de control de cada persona. </a:t>
            </a:r>
          </a:p>
          <a:p>
            <a:pPr marL="177800" indent="-177800" algn="just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Todos somos responsables de la mejora e innovación.</a:t>
            </a:r>
          </a:p>
          <a:p>
            <a:pPr marL="177800" indent="-177800" algn="just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Todos jugamos un rol activo en el equipo. </a:t>
            </a:r>
          </a:p>
          <a:p>
            <a:pPr marL="177800" indent="-177800" algn="just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Flexibilidad</a:t>
            </a:r>
          </a:p>
          <a:p>
            <a:pPr marL="177800" indent="-177800" algn="just" defTabSz="7620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s-MX" sz="1400" b="1" dirty="0">
                <a:latin typeface="+mj-lt"/>
              </a:rPr>
              <a:t>Mezcla amplia de destrezas, experiencias y conocimientos.</a:t>
            </a:r>
          </a:p>
        </p:txBody>
      </p:sp>
      <p:sp>
        <p:nvSpPr>
          <p:cNvPr id="2" name="AutoShape 94"/>
          <p:cNvSpPr>
            <a:spLocks noChangeArrowheads="1"/>
          </p:cNvSpPr>
          <p:nvPr/>
        </p:nvSpPr>
        <p:spPr bwMode="auto">
          <a:xfrm rot="14414713" flipV="1">
            <a:off x="4397539" y="1617526"/>
            <a:ext cx="838200" cy="1603816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10800000" vert="eaVert" wrap="none" anchor="ctr"/>
          <a:lstStyle/>
          <a:p>
            <a:pPr>
              <a:defRPr/>
            </a:pPr>
            <a:endParaRPr lang="es-MX"/>
          </a:p>
        </p:txBody>
      </p:sp>
      <p:grpSp>
        <p:nvGrpSpPr>
          <p:cNvPr id="18" name="177 Grupo"/>
          <p:cNvGrpSpPr>
            <a:grpSpLocks/>
          </p:cNvGrpSpPr>
          <p:nvPr/>
        </p:nvGrpSpPr>
        <p:grpSpPr bwMode="auto">
          <a:xfrm>
            <a:off x="5429250" y="714375"/>
            <a:ext cx="3505200" cy="1533525"/>
            <a:chOff x="5429256" y="1071546"/>
            <a:chExt cx="3505200" cy="1533525"/>
          </a:xfrm>
        </p:grpSpPr>
        <p:sp>
          <p:nvSpPr>
            <p:cNvPr id="160" name="Oval 162"/>
            <p:cNvSpPr>
              <a:spLocks noChangeArrowheads="1"/>
            </p:cNvSpPr>
            <p:nvPr/>
          </p:nvSpPr>
          <p:spPr bwMode="auto">
            <a:xfrm>
              <a:off x="7067556" y="1119171"/>
              <a:ext cx="228600" cy="2286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161" name="Oval 163"/>
            <p:cNvSpPr>
              <a:spLocks noChangeArrowheads="1"/>
            </p:cNvSpPr>
            <p:nvPr/>
          </p:nvSpPr>
          <p:spPr bwMode="auto">
            <a:xfrm>
              <a:off x="7067556" y="1728771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0741" name="Group 164"/>
            <p:cNvGrpSpPr>
              <a:grpSpLocks/>
            </p:cNvGrpSpPr>
            <p:nvPr/>
          </p:nvGrpSpPr>
          <p:grpSpPr bwMode="auto">
            <a:xfrm>
              <a:off x="6877056" y="2262171"/>
              <a:ext cx="609600" cy="228600"/>
              <a:chOff x="2016" y="1008"/>
              <a:chExt cx="384" cy="144"/>
            </a:xfrm>
          </p:grpSpPr>
          <p:sp>
            <p:nvSpPr>
              <p:cNvPr id="176" name="Oval 165"/>
              <p:cNvSpPr>
                <a:spLocks noChangeArrowheads="1"/>
              </p:cNvSpPr>
              <p:nvPr/>
            </p:nvSpPr>
            <p:spPr bwMode="auto">
              <a:xfrm>
                <a:off x="2256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77" name="Oval 166"/>
              <p:cNvSpPr>
                <a:spLocks noChangeArrowheads="1"/>
              </p:cNvSpPr>
              <p:nvPr/>
            </p:nvSpPr>
            <p:spPr bwMode="auto">
              <a:xfrm>
                <a:off x="2016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30742" name="Group 167"/>
            <p:cNvGrpSpPr>
              <a:grpSpLocks/>
            </p:cNvGrpSpPr>
            <p:nvPr/>
          </p:nvGrpSpPr>
          <p:grpSpPr bwMode="auto">
            <a:xfrm rot="5279897">
              <a:off x="5391156" y="1462071"/>
              <a:ext cx="609600" cy="228600"/>
              <a:chOff x="1488" y="1008"/>
              <a:chExt cx="384" cy="144"/>
            </a:xfrm>
          </p:grpSpPr>
          <p:sp>
            <p:nvSpPr>
              <p:cNvPr id="174" name="Oval 168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75" name="Oval 169"/>
              <p:cNvSpPr>
                <a:spLocks noChangeArrowheads="1"/>
              </p:cNvSpPr>
              <p:nvPr/>
            </p:nvSpPr>
            <p:spPr bwMode="auto">
              <a:xfrm>
                <a:off x="1488" y="1008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</p:grpSp>
        <p:sp>
          <p:nvSpPr>
            <p:cNvPr id="164" name="Oval 170"/>
            <p:cNvSpPr>
              <a:spLocks noChangeArrowheads="1"/>
            </p:cNvSpPr>
            <p:nvPr/>
          </p:nvSpPr>
          <p:spPr bwMode="auto">
            <a:xfrm>
              <a:off x="6153156" y="1423971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30746" name="Group 171"/>
            <p:cNvGrpSpPr>
              <a:grpSpLocks/>
            </p:cNvGrpSpPr>
            <p:nvPr/>
          </p:nvGrpSpPr>
          <p:grpSpPr bwMode="auto">
            <a:xfrm flipH="1">
              <a:off x="7981956" y="1271571"/>
              <a:ext cx="800100" cy="609600"/>
              <a:chOff x="4248" y="2880"/>
              <a:chExt cx="504" cy="384"/>
            </a:xfrm>
          </p:grpSpPr>
          <p:grpSp>
            <p:nvGrpSpPr>
              <p:cNvPr id="30751" name="Group 172" descr="Granito"/>
              <p:cNvGrpSpPr>
                <a:grpSpLocks/>
              </p:cNvGrpSpPr>
              <p:nvPr/>
            </p:nvGrpSpPr>
            <p:grpSpPr bwMode="auto">
              <a:xfrm rot="5279897">
                <a:off x="4128" y="3000"/>
                <a:ext cx="384" cy="144"/>
                <a:chOff x="1488" y="1008"/>
                <a:chExt cx="384" cy="144"/>
              </a:xfrm>
            </p:grpSpPr>
            <p:sp>
              <p:nvSpPr>
                <p:cNvPr id="172" name="Oval 173"/>
                <p:cNvSpPr>
                  <a:spLocks noChangeArrowheads="1"/>
                </p:cNvSpPr>
                <p:nvPr/>
              </p:nvSpPr>
              <p:spPr bwMode="auto">
                <a:xfrm>
                  <a:off x="1728" y="1008"/>
                  <a:ext cx="144" cy="14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73" name="Oval 174"/>
                <p:cNvSpPr>
                  <a:spLocks noChangeArrowheads="1"/>
                </p:cNvSpPr>
                <p:nvPr/>
              </p:nvSpPr>
              <p:spPr bwMode="auto">
                <a:xfrm>
                  <a:off x="1488" y="1008"/>
                  <a:ext cx="144" cy="144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  <p:sp>
            <p:nvSpPr>
              <p:cNvPr id="171" name="Oval 175"/>
              <p:cNvSpPr>
                <a:spLocks noChangeArrowheads="1"/>
              </p:cNvSpPr>
              <p:nvPr/>
            </p:nvSpPr>
            <p:spPr bwMode="auto">
              <a:xfrm>
                <a:off x="4608" y="2976"/>
                <a:ext cx="144" cy="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  <a:round/>
                <a:headEnd type="none" w="sm" len="sm"/>
                <a:tailEnd type="none" w="sm" len="sm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</p:grpSp>
        <p:sp>
          <p:nvSpPr>
            <p:cNvPr id="30747" name="Oval 176"/>
            <p:cNvSpPr>
              <a:spLocks noChangeArrowheads="1"/>
            </p:cNvSpPr>
            <p:nvPr/>
          </p:nvSpPr>
          <p:spPr bwMode="auto">
            <a:xfrm>
              <a:off x="6038856" y="1071546"/>
              <a:ext cx="2286000" cy="990600"/>
            </a:xfrm>
            <a:prstGeom prst="ellips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48" name="Oval 177"/>
            <p:cNvSpPr>
              <a:spLocks noChangeArrowheads="1"/>
            </p:cNvSpPr>
            <p:nvPr/>
          </p:nvSpPr>
          <p:spPr bwMode="auto">
            <a:xfrm>
              <a:off x="5429256" y="1119171"/>
              <a:ext cx="990600" cy="914400"/>
            </a:xfrm>
            <a:prstGeom prst="ellips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49" name="Oval 178"/>
            <p:cNvSpPr>
              <a:spLocks noChangeArrowheads="1"/>
            </p:cNvSpPr>
            <p:nvPr/>
          </p:nvSpPr>
          <p:spPr bwMode="auto">
            <a:xfrm>
              <a:off x="7943856" y="1119171"/>
              <a:ext cx="990600" cy="914400"/>
            </a:xfrm>
            <a:prstGeom prst="ellips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750" name="Oval 179"/>
            <p:cNvSpPr>
              <a:spLocks noChangeArrowheads="1"/>
            </p:cNvSpPr>
            <p:nvPr/>
          </p:nvSpPr>
          <p:spPr bwMode="auto">
            <a:xfrm>
              <a:off x="6686556" y="1690671"/>
              <a:ext cx="990600" cy="914400"/>
            </a:xfrm>
            <a:prstGeom prst="ellips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133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st2_3459153-surv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726220"/>
            <a:ext cx="4071967" cy="413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76239" y="142852"/>
            <a:ext cx="8696355" cy="1123712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Puntos clave Juntas </a:t>
            </a:r>
          </a:p>
        </p:txBody>
      </p:sp>
      <p:sp>
        <p:nvSpPr>
          <p:cNvPr id="43012" name="2 CuadroTexto"/>
          <p:cNvSpPr txBox="1">
            <a:spLocks noChangeArrowheads="1"/>
          </p:cNvSpPr>
          <p:nvPr/>
        </p:nvSpPr>
        <p:spPr bwMode="auto">
          <a:xfrm>
            <a:off x="0" y="1785938"/>
            <a:ext cx="7697788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s-MX" sz="2400">
                <a:latin typeface="Calibri" pitchFamily="34" charset="0"/>
              </a:rPr>
              <a:t>Selección de proyecto.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endParaRPr lang="es-MX" sz="2400"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s-MX" sz="2400">
                <a:latin typeface="Calibri" pitchFamily="34" charset="0"/>
              </a:rPr>
              <a:t>Objetivos, indicadores y estrategias.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</a:pPr>
            <a:endParaRPr lang="es-MX" sz="2400"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s-MX" sz="2400">
                <a:latin typeface="Calibri" pitchFamily="34" charset="0"/>
              </a:rPr>
              <a:t>Parámetros críticos.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endParaRPr lang="es-MX" sz="2400"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s-MX" sz="2400">
                <a:latin typeface="Calibri" pitchFamily="34" charset="0"/>
              </a:rPr>
              <a:t>Asignación y ejecución de tareas.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endParaRPr lang="es-MX" sz="2400"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s-MX" sz="2400">
                <a:latin typeface="Calibri" pitchFamily="34" charset="0"/>
              </a:rPr>
              <a:t>Revisión y aprobación de resultados</a:t>
            </a:r>
            <a:r>
              <a:rPr lang="es-MX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14283" y="-24"/>
            <a:ext cx="8948748" cy="1736646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Aspectos Críticos de la Implementación</a:t>
            </a:r>
            <a:endParaRPr lang="es-MX" sz="4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-32" y="1500174"/>
            <a:ext cx="7467600" cy="41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73050" indent="-27305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s-ES_tradnl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Apoyo de Equipo Guía.</a:t>
            </a:r>
          </a:p>
          <a:p>
            <a:pPr marL="273050" indent="-27305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s-ES_tradnl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Alineación con los objetivos del nivel superior.</a:t>
            </a:r>
          </a:p>
          <a:p>
            <a:pPr marL="273050" indent="-27305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s-ES_tradnl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Estructura.</a:t>
            </a:r>
          </a:p>
          <a:p>
            <a:pPr marL="273050" indent="-27305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s-ES_tradnl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Ejecución impecable.</a:t>
            </a:r>
          </a:p>
          <a:p>
            <a:pPr marL="273050" indent="-27305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s-ES_tradnl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Capacitación.</a:t>
            </a:r>
          </a:p>
          <a:p>
            <a:pPr marL="273050" indent="-27305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s-ES_tradnl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Seguimiento.</a:t>
            </a:r>
          </a:p>
          <a:p>
            <a:pPr marL="273050" indent="-27305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s-ES_tradnl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Reconocimiento</a:t>
            </a:r>
            <a:r>
              <a:rPr lang="es-ES_tradnl" sz="2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</a:t>
            </a:r>
          </a:p>
        </p:txBody>
      </p:sp>
      <p:pic>
        <p:nvPicPr>
          <p:cNvPr id="44036" name="3 Imagen" descr="ist2_199881-bull-s-eye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143375" y="3238500"/>
            <a:ext cx="4826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y\AppData\Local\Microsoft\Windows\Temporary Internet Files\Content.IE5\UCFZQXGF\MPj04286380000[1]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3210641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5602014"/>
            <a:ext cx="390525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AGENDA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411760" y="692696"/>
            <a:ext cx="3773584" cy="5112568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4400" b="1" dirty="0"/>
              <a:t>Fase  I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529068" y="692697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Lean </a:t>
            </a:r>
            <a:r>
              <a:rPr lang="en-US" sz="2000" dirty="0"/>
              <a:t>Business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529068" y="1538791"/>
            <a:ext cx="3363412" cy="821126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Trabajo en Equipo y Sistemas de trabajo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529068" y="2384885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Liderazgo y Comunicación Efectiva</a:t>
            </a:r>
            <a:endParaRPr lang="es-MX" sz="2000" baseline="30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411760" y="27809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Capacitación Equipo Soporte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529068" y="3230979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DMAIC</a:t>
            </a:r>
            <a:endParaRPr lang="es-MX" sz="2000" baseline="300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529068" y="4077072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 err="1"/>
              <a:t>Hoshin</a:t>
            </a:r>
            <a:r>
              <a:rPr lang="es-MX" sz="2000" dirty="0"/>
              <a:t> </a:t>
            </a:r>
            <a:r>
              <a:rPr lang="es-MX" sz="2000" dirty="0" err="1"/>
              <a:t>Kanri</a:t>
            </a:r>
            <a:endParaRPr lang="es-MX" sz="2000" baseline="30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508104" y="4941168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a la Inteligencia Emocional</a:t>
            </a:r>
            <a:endParaRPr lang="es-MX" sz="2000" baseline="30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p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3975"/>
            <a:ext cx="9215438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1480"/>
            <a:ext cx="5429256" cy="32972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8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Trabajo en equipo</a:t>
            </a:r>
            <a:br>
              <a:rPr lang="es-MX" sz="8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MX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br>
              <a:rPr lang="es-MX" sz="8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MX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Sistemas de Trabajo</a:t>
            </a:r>
            <a:endParaRPr lang="es-MX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5286388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5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Pirámides de </a:t>
            </a:r>
            <a:r>
              <a:rPr lang="es-MX" sz="5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Giza</a:t>
            </a:r>
            <a:endParaRPr lang="es-MX" sz="54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8" name="7 Imagen" descr="42-19834958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 t="13709"/>
          <a:stretch>
            <a:fillRect/>
          </a:stretch>
        </p:blipFill>
        <p:spPr>
          <a:xfrm>
            <a:off x="0" y="0"/>
            <a:ext cx="9144000" cy="468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4714878" y="2857497"/>
            <a:ext cx="43572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Cultura </a:t>
            </a:r>
            <a:r>
              <a:rPr lang="es-MX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Nahuatl</a:t>
            </a:r>
            <a:r>
              <a:rPr lang="es-MX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471487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IH076551.jpg"/>
          <p:cNvPicPr>
            <a:picLocks noChangeAspect="1"/>
          </p:cNvPicPr>
          <p:nvPr/>
        </p:nvPicPr>
        <p:blipFill>
          <a:blip r:embed="rId3" cstate="print"/>
          <a:srcRect t="10909" b="11338"/>
          <a:stretch>
            <a:fillRect/>
          </a:stretch>
        </p:blipFill>
        <p:spPr>
          <a:xfrm>
            <a:off x="1" y="3428976"/>
            <a:ext cx="471487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42875" y="4508500"/>
            <a:ext cx="8715375" cy="1849438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s-MX" sz="2400" b="1" i="1">
                <a:solidFill>
                  <a:schemeClr val="tx2"/>
                </a:solidFill>
              </a:rPr>
              <a:t>Es una entidad social altamente organizada y orientada hacia la consecución de una tarea en común. Lo componen un numero reducido de personas que comparten habilidades y   adoptan e intercambian roles y funciones .</a:t>
            </a:r>
          </a:p>
        </p:txBody>
      </p:sp>
      <p:pic>
        <p:nvPicPr>
          <p:cNvPr id="7" name="6 Imagen" descr="42-17447988.jpg"/>
          <p:cNvPicPr>
            <a:picLocks noChangeAspect="1"/>
          </p:cNvPicPr>
          <p:nvPr/>
        </p:nvPicPr>
        <p:blipFill>
          <a:blip r:embed="rId3" cstate="print"/>
          <a:srcRect t="13274"/>
          <a:stretch>
            <a:fillRect/>
          </a:stretch>
        </p:blipFill>
        <p:spPr>
          <a:xfrm>
            <a:off x="0" y="1142985"/>
            <a:ext cx="9144000" cy="326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142976" y="928670"/>
            <a:ext cx="7829576" cy="904875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n-US" sz="8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¿</a:t>
            </a:r>
            <a:r>
              <a:rPr lang="en-US" sz="80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Que</a:t>
            </a:r>
            <a:r>
              <a:rPr lang="en-US" sz="8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 </a:t>
            </a:r>
            <a:r>
              <a:rPr lang="en-US" sz="80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es</a:t>
            </a:r>
            <a:r>
              <a:rPr lang="en-US" sz="8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 un </a:t>
            </a:r>
            <a:r>
              <a:rPr lang="en-US" sz="80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Equipo</a:t>
            </a:r>
            <a:r>
              <a:rPr lang="en-US" sz="8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?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2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152400"/>
            <a:ext cx="685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0484" name="Rectangle 31"/>
          <p:cNvSpPr>
            <a:spLocks noChangeArrowheads="1"/>
          </p:cNvSpPr>
          <p:nvPr/>
        </p:nvSpPr>
        <p:spPr bwMode="auto">
          <a:xfrm>
            <a:off x="1285852" y="-24"/>
            <a:ext cx="782137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3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¿POR QUÉ TRABAJAR EN EQUIPOS?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643306" y="642918"/>
            <a:ext cx="5500695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s-MX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CAPACIDAD PARA LOGRAR UN FIN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 rot="-5400000">
            <a:off x="-1443037" y="2914650"/>
            <a:ext cx="436245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s-MX" sz="2800">
                <a:solidFill>
                  <a:srgbClr val="000066"/>
                </a:solidFill>
              </a:rPr>
              <a:t>Oportunidad de Logro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3000375" y="6191250"/>
            <a:ext cx="407193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s-MX" sz="2800">
                <a:solidFill>
                  <a:srgbClr val="000066"/>
                </a:solidFill>
              </a:rPr>
              <a:t>Cantidad de Individuos</a:t>
            </a:r>
          </a:p>
        </p:txBody>
      </p:sp>
      <p:sp>
        <p:nvSpPr>
          <p:cNvPr id="20506" name="Freeform 7"/>
          <p:cNvSpPr>
            <a:spLocks/>
          </p:cNvSpPr>
          <p:nvPr/>
        </p:nvSpPr>
        <p:spPr bwMode="auto">
          <a:xfrm>
            <a:off x="1916113" y="1925638"/>
            <a:ext cx="5370512" cy="3789362"/>
          </a:xfrm>
          <a:custGeom>
            <a:avLst/>
            <a:gdLst>
              <a:gd name="T0" fmla="*/ 0 w 2256"/>
              <a:gd name="T1" fmla="*/ 2147483647 h 1296"/>
              <a:gd name="T2" fmla="*/ 2147483647 w 2256"/>
              <a:gd name="T3" fmla="*/ 2147483647 h 1296"/>
              <a:gd name="T4" fmla="*/ 2147483647 w 2256"/>
              <a:gd name="T5" fmla="*/ 0 h 1296"/>
              <a:gd name="T6" fmla="*/ 0 60000 65536"/>
              <a:gd name="T7" fmla="*/ 0 60000 65536"/>
              <a:gd name="T8" fmla="*/ 0 60000 65536"/>
              <a:gd name="T9" fmla="*/ 0 w 2256"/>
              <a:gd name="T10" fmla="*/ 0 h 1296"/>
              <a:gd name="T11" fmla="*/ 2256 w 22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6" h="1296">
                <a:moveTo>
                  <a:pt x="0" y="1296"/>
                </a:moveTo>
                <a:cubicBezTo>
                  <a:pt x="292" y="1284"/>
                  <a:pt x="584" y="1272"/>
                  <a:pt x="960" y="1056"/>
                </a:cubicBezTo>
                <a:cubicBezTo>
                  <a:pt x="1336" y="840"/>
                  <a:pt x="1796" y="420"/>
                  <a:pt x="2256" y="0"/>
                </a:cubicBezTo>
              </a:path>
            </a:pathLst>
          </a:custGeom>
          <a:ln w="57150"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0507" name="Freeform 8"/>
          <p:cNvSpPr>
            <a:spLocks/>
          </p:cNvSpPr>
          <p:nvPr/>
        </p:nvSpPr>
        <p:spPr bwMode="auto">
          <a:xfrm>
            <a:off x="1941513" y="4870450"/>
            <a:ext cx="5186362" cy="420688"/>
          </a:xfrm>
          <a:custGeom>
            <a:avLst/>
            <a:gdLst>
              <a:gd name="T0" fmla="*/ 0 w 2640"/>
              <a:gd name="T1" fmla="*/ 2147483647 h 192"/>
              <a:gd name="T2" fmla="*/ 2147483647 w 2640"/>
              <a:gd name="T3" fmla="*/ 2147483647 h 192"/>
              <a:gd name="T4" fmla="*/ 2147483647 w 2640"/>
              <a:gd name="T5" fmla="*/ 0 h 192"/>
              <a:gd name="T6" fmla="*/ 0 60000 65536"/>
              <a:gd name="T7" fmla="*/ 0 60000 65536"/>
              <a:gd name="T8" fmla="*/ 0 60000 65536"/>
              <a:gd name="T9" fmla="*/ 0 w 2640"/>
              <a:gd name="T10" fmla="*/ 0 h 192"/>
              <a:gd name="T11" fmla="*/ 2640 w 26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192">
                <a:moveTo>
                  <a:pt x="0" y="192"/>
                </a:moveTo>
                <a:cubicBezTo>
                  <a:pt x="524" y="136"/>
                  <a:pt x="1048" y="80"/>
                  <a:pt x="1488" y="48"/>
                </a:cubicBezTo>
                <a:cubicBezTo>
                  <a:pt x="1928" y="16"/>
                  <a:pt x="2284" y="8"/>
                  <a:pt x="2640" y="0"/>
                </a:cubicBezTo>
              </a:path>
            </a:pathLst>
          </a:custGeom>
          <a:ln w="57150">
            <a:solidFill>
              <a:schemeClr val="tx2"/>
            </a:solidFill>
            <a:headEnd type="none" w="sm" len="sm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0508" name="Text Box 9"/>
          <p:cNvSpPr txBox="1">
            <a:spLocks noChangeArrowheads="1"/>
          </p:cNvSpPr>
          <p:nvPr/>
        </p:nvSpPr>
        <p:spPr bwMode="auto">
          <a:xfrm>
            <a:off x="1570038" y="1576388"/>
            <a:ext cx="2644775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762000" eaLnBrk="0" hangingPunct="0">
              <a:spcBef>
                <a:spcPct val="50000"/>
              </a:spcBef>
            </a:pPr>
            <a:r>
              <a:rPr lang="es-MX" sz="1200"/>
              <a:t>Humanos Organizados</a:t>
            </a:r>
          </a:p>
        </p:txBody>
      </p:sp>
      <p:sp>
        <p:nvSpPr>
          <p:cNvPr id="20509" name="Text Box 10"/>
          <p:cNvSpPr txBox="1">
            <a:spLocks noChangeArrowheads="1"/>
          </p:cNvSpPr>
          <p:nvPr/>
        </p:nvSpPr>
        <p:spPr bwMode="auto">
          <a:xfrm>
            <a:off x="5929313" y="4143375"/>
            <a:ext cx="264795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s-MX" sz="1200"/>
              <a:t>Animales e Insectos Organizados</a:t>
            </a:r>
          </a:p>
        </p:txBody>
      </p:sp>
      <p:sp>
        <p:nvSpPr>
          <p:cNvPr id="20510" name="Freeform 11"/>
          <p:cNvSpPr>
            <a:spLocks/>
          </p:cNvSpPr>
          <p:nvPr/>
        </p:nvSpPr>
        <p:spPr bwMode="auto">
          <a:xfrm>
            <a:off x="4205288" y="1714500"/>
            <a:ext cx="1884362" cy="1368425"/>
          </a:xfrm>
          <a:custGeom>
            <a:avLst/>
            <a:gdLst>
              <a:gd name="T0" fmla="*/ 0 w 960"/>
              <a:gd name="T1" fmla="*/ 0 h 624"/>
              <a:gd name="T2" fmla="*/ 2147483647 w 960"/>
              <a:gd name="T3" fmla="*/ 2147483647 h 624"/>
              <a:gd name="T4" fmla="*/ 2147483647 w 960"/>
              <a:gd name="T5" fmla="*/ 2147483647 h 624"/>
              <a:gd name="T6" fmla="*/ 0 60000 65536"/>
              <a:gd name="T7" fmla="*/ 0 60000 65536"/>
              <a:gd name="T8" fmla="*/ 0 60000 65536"/>
              <a:gd name="T9" fmla="*/ 0 w 960"/>
              <a:gd name="T10" fmla="*/ 0 h 624"/>
              <a:gd name="T11" fmla="*/ 960 w 960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624">
                <a:moveTo>
                  <a:pt x="0" y="0"/>
                </a:moveTo>
                <a:cubicBezTo>
                  <a:pt x="136" y="140"/>
                  <a:pt x="272" y="280"/>
                  <a:pt x="432" y="384"/>
                </a:cubicBezTo>
                <a:cubicBezTo>
                  <a:pt x="592" y="488"/>
                  <a:pt x="776" y="556"/>
                  <a:pt x="960" y="624"/>
                </a:cubicBezTo>
              </a:path>
            </a:pathLst>
          </a:cu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0511" name="Freeform 12"/>
          <p:cNvSpPr>
            <a:spLocks/>
          </p:cNvSpPr>
          <p:nvPr/>
        </p:nvSpPr>
        <p:spPr bwMode="auto">
          <a:xfrm flipV="1">
            <a:off x="5072063" y="4071938"/>
            <a:ext cx="1071562" cy="820737"/>
          </a:xfrm>
          <a:custGeom>
            <a:avLst/>
            <a:gdLst>
              <a:gd name="T0" fmla="*/ 2147483647 w 288"/>
              <a:gd name="T1" fmla="*/ 2147483647 h 336"/>
              <a:gd name="T2" fmla="*/ 2147483647 w 288"/>
              <a:gd name="T3" fmla="*/ 2147483647 h 336"/>
              <a:gd name="T4" fmla="*/ 0 w 288"/>
              <a:gd name="T5" fmla="*/ 0 h 336"/>
              <a:gd name="T6" fmla="*/ 0 60000 65536"/>
              <a:gd name="T7" fmla="*/ 0 60000 65536"/>
              <a:gd name="T8" fmla="*/ 0 60000 65536"/>
              <a:gd name="T9" fmla="*/ 0 w 288"/>
              <a:gd name="T10" fmla="*/ 0 h 336"/>
              <a:gd name="T11" fmla="*/ 288 w 28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336">
                <a:moveTo>
                  <a:pt x="288" y="288"/>
                </a:moveTo>
                <a:cubicBezTo>
                  <a:pt x="216" y="312"/>
                  <a:pt x="144" y="336"/>
                  <a:pt x="96" y="288"/>
                </a:cubicBezTo>
                <a:cubicBezTo>
                  <a:pt x="48" y="240"/>
                  <a:pt x="24" y="120"/>
                  <a:pt x="0" y="0"/>
                </a:cubicBezTo>
              </a:path>
            </a:pathLst>
          </a:cu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pPr>
              <a:defRPr/>
            </a:pPr>
            <a:endParaRPr lang="es-MX"/>
          </a:p>
        </p:txBody>
      </p:sp>
      <p:cxnSp>
        <p:nvCxnSpPr>
          <p:cNvPr id="34" name="33 Conector recto"/>
          <p:cNvCxnSpPr/>
          <p:nvPr/>
        </p:nvCxnSpPr>
        <p:spPr>
          <a:xfrm rot="5400000">
            <a:off x="-1750219" y="3464719"/>
            <a:ext cx="57864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928688" y="6072188"/>
            <a:ext cx="7500937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6" grpId="0" animBg="1"/>
      <p:bldP spid="20507" grpId="0" animBg="1"/>
      <p:bldP spid="20508" grpId="0"/>
      <p:bldP spid="20509" grpId="0"/>
      <p:bldP spid="20510" grpId="0" animBg="1"/>
      <p:bldP spid="205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5202"/>
            <a:ext cx="9144000" cy="5392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285852" y="-24"/>
            <a:ext cx="782137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3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¿POR QUÉ TRABAJAR EN EQUIPOS?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00033" y="5286389"/>
            <a:ext cx="4286280" cy="78581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MEZCLA DE DESTREZAS, EXPERIENCIAS Y CONOCIMIENTOS.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00033" y="1142985"/>
            <a:ext cx="4214843" cy="57150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ESTRUCTURA FLEXIBLE.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00035" y="3833817"/>
            <a:ext cx="4286280" cy="78581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SE PROMUEVE EL APRENDIZAJE Y EL CAMBIO DE COMPORTAMIENTO.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00033" y="2381244"/>
            <a:ext cx="4214843" cy="78581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/>
              <a:t>TRABAJO PARA UN BIEN COMÚN.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y\AppData\Local\Microsoft\Windows\Temporary Internet Files\Content.IE5\UCFZQXGF\MPj04286380000[1]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3210641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5602014"/>
            <a:ext cx="390525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AGENDA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411760" y="692696"/>
            <a:ext cx="3773584" cy="5112568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4400" b="1" dirty="0"/>
              <a:t>Fase  I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529068" y="692697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Lean </a:t>
            </a:r>
            <a:r>
              <a:rPr lang="en-US" sz="2000" dirty="0"/>
              <a:t>Business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529068" y="1538791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Trabajo en Equipo y Sistemas de trabajo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529068" y="2384885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Liderazgo y Comunicación Efectiva</a:t>
            </a:r>
            <a:endParaRPr lang="es-MX" sz="2000" baseline="30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411760" y="27809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Capacitación Equipo Soporte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529068" y="3230979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DMAIC</a:t>
            </a:r>
            <a:endParaRPr lang="es-MX" sz="2000" baseline="300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529068" y="4077072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 err="1"/>
              <a:t>Hoshin</a:t>
            </a:r>
            <a:r>
              <a:rPr lang="es-MX" sz="2000" dirty="0"/>
              <a:t> </a:t>
            </a:r>
            <a:r>
              <a:rPr lang="es-MX" sz="2000" dirty="0" err="1"/>
              <a:t>Kanri</a:t>
            </a:r>
            <a:endParaRPr lang="es-MX" sz="2000" baseline="30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508104" y="4941168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a la Inteligencia Emocional</a:t>
            </a:r>
            <a:endParaRPr lang="es-MX" sz="2000" baseline="30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5 Título"/>
          <p:cNvSpPr>
            <a:spLocks noGrp="1"/>
          </p:cNvSpPr>
          <p:nvPr>
            <p:ph type="title" idx="4294967295"/>
          </p:nvPr>
        </p:nvSpPr>
        <p:spPr>
          <a:xfrm>
            <a:off x="2635282" y="142860"/>
            <a:ext cx="6508751" cy="1143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s-MX" sz="53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¿Por qué Equipos?</a:t>
            </a:r>
            <a:br>
              <a:rPr lang="es-MX" dirty="0">
                <a:solidFill>
                  <a:schemeClr val="tx2"/>
                </a:solidFill>
              </a:rPr>
            </a:b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500063" y="5286375"/>
            <a:ext cx="3571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just" defTabSz="762000" eaLnBrk="0" hangingPunct="0"/>
            <a:r>
              <a:rPr lang="es-MX" sz="2000" b="1">
                <a:latin typeface="Calibri" pitchFamily="34" charset="0"/>
              </a:rPr>
              <a:t> Es la única (o la mejor) manera de lograr un objetivo (“</a:t>
            </a:r>
            <a:r>
              <a:rPr lang="es-MX" sz="2000" b="1" i="1">
                <a:latin typeface="Calibri" pitchFamily="34" charset="0"/>
              </a:rPr>
              <a:t>no puedo solo</a:t>
            </a:r>
            <a:r>
              <a:rPr lang="es-MX" sz="2000" b="1">
                <a:latin typeface="Calibri" pitchFamily="34" charset="0"/>
              </a:rPr>
              <a:t>”).</a:t>
            </a:r>
            <a:endParaRPr lang="es-MX" sz="2000">
              <a:latin typeface="Calibri" pitchFamily="34" charset="0"/>
            </a:endParaRPr>
          </a:p>
        </p:txBody>
      </p:sp>
      <p:sp>
        <p:nvSpPr>
          <p:cNvPr id="23" name="22 Rectángulo"/>
          <p:cNvSpPr>
            <a:spLocks noChangeArrowheads="1"/>
          </p:cNvSpPr>
          <p:nvPr/>
        </p:nvSpPr>
        <p:spPr bwMode="auto">
          <a:xfrm>
            <a:off x="5143500" y="5226050"/>
            <a:ext cx="4000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just" defTabSz="762000" eaLnBrk="0" hangingPunct="0">
              <a:buFont typeface="Wingdings" pitchFamily="2" charset="2"/>
              <a:buNone/>
            </a:pPr>
            <a:r>
              <a:rPr lang="es-MX" sz="2000" b="1">
                <a:latin typeface="Calibri" pitchFamily="34" charset="0"/>
              </a:rPr>
              <a:t>Potenciar y Aprovechar recursos:</a:t>
            </a:r>
          </a:p>
          <a:p>
            <a:pPr marL="190500" lvl="1" indent="-190500" algn="just" defTabSz="762000" eaLnBrk="0" hangingPunct="0">
              <a:buFont typeface="Wingdings" pitchFamily="2" charset="2"/>
              <a:buNone/>
            </a:pPr>
            <a:endParaRPr lang="es-MX" sz="2000" b="1">
              <a:latin typeface="Calibri" pitchFamily="34" charset="0"/>
            </a:endParaRPr>
          </a:p>
          <a:p>
            <a:pPr marL="190500" lvl="1" indent="-190500" algn="just" defTabSz="762000" eaLnBrk="0" hangingPunct="0">
              <a:buFont typeface="Wingdings" pitchFamily="2" charset="2"/>
              <a:buChar char="ü"/>
            </a:pPr>
            <a:r>
              <a:rPr lang="es-MX" sz="2000" b="1">
                <a:solidFill>
                  <a:schemeClr val="tx2"/>
                </a:solidFill>
                <a:latin typeface="Calibri" pitchFamily="34" charset="0"/>
              </a:rPr>
              <a:t>Ideas</a:t>
            </a:r>
          </a:p>
          <a:p>
            <a:pPr marL="190500" lvl="1" indent="-190500" algn="just" defTabSz="762000" eaLnBrk="0" hangingPunct="0">
              <a:buFont typeface="Wingdings" pitchFamily="2" charset="2"/>
              <a:buChar char="ü"/>
            </a:pPr>
            <a:r>
              <a:rPr lang="es-MX" sz="2000" b="1">
                <a:solidFill>
                  <a:schemeClr val="tx2"/>
                </a:solidFill>
                <a:latin typeface="Calibri" pitchFamily="34" charset="0"/>
              </a:rPr>
              <a:t>Conocimiento</a:t>
            </a:r>
          </a:p>
          <a:p>
            <a:pPr marL="190500" lvl="1" indent="-190500" algn="just" defTabSz="762000" eaLnBrk="0" hangingPunct="0">
              <a:buFont typeface="Wingdings" pitchFamily="2" charset="2"/>
              <a:buChar char="ü"/>
            </a:pPr>
            <a:r>
              <a:rPr lang="es-MX" sz="2000" b="1">
                <a:solidFill>
                  <a:schemeClr val="tx2"/>
                </a:solidFill>
                <a:latin typeface="Calibri" pitchFamily="34" charset="0"/>
              </a:rPr>
              <a:t>Tiempo</a:t>
            </a:r>
          </a:p>
        </p:txBody>
      </p:sp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4500563" y="904875"/>
            <a:ext cx="4643437" cy="4767263"/>
            <a:chOff x="4500562" y="905516"/>
            <a:chExt cx="4643438" cy="4766635"/>
          </a:xfrm>
        </p:grpSpPr>
        <p:graphicFrame>
          <p:nvGraphicFramePr>
            <p:cNvPr id="7" name="2 Gráfico"/>
            <p:cNvGraphicFramePr/>
            <p:nvPr/>
          </p:nvGraphicFramePr>
          <p:xfrm>
            <a:off x="4500562" y="1071546"/>
            <a:ext cx="4643438" cy="4600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9 Rectángulo"/>
            <p:cNvSpPr/>
            <p:nvPr/>
          </p:nvSpPr>
          <p:spPr>
            <a:xfrm>
              <a:off x="5214943" y="905516"/>
              <a:ext cx="3571899" cy="5231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rPr>
                <a:t>Equipos</a:t>
              </a:r>
              <a:endParaRPr lang="es-MX" sz="28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17 Grupo"/>
          <p:cNvGrpSpPr>
            <a:grpSpLocks/>
          </p:cNvGrpSpPr>
          <p:nvPr/>
        </p:nvGrpSpPr>
        <p:grpSpPr bwMode="auto">
          <a:xfrm>
            <a:off x="0" y="976313"/>
            <a:ext cx="4929188" cy="4595812"/>
            <a:chOff x="0" y="976954"/>
            <a:chExt cx="4929222" cy="4595186"/>
          </a:xfrm>
        </p:grpSpPr>
        <p:graphicFrame>
          <p:nvGraphicFramePr>
            <p:cNvPr id="8" name="1 Gráfico"/>
            <p:cNvGraphicFramePr/>
            <p:nvPr/>
          </p:nvGraphicFramePr>
          <p:xfrm>
            <a:off x="0" y="1071546"/>
            <a:ext cx="4929222" cy="4500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10 Rectángulo"/>
            <p:cNvSpPr/>
            <p:nvPr/>
          </p:nvSpPr>
          <p:spPr>
            <a:xfrm>
              <a:off x="347268" y="976954"/>
              <a:ext cx="3867541" cy="5231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rPr>
                <a:t>Individual</a:t>
              </a:r>
              <a:endParaRPr lang="es-MX" sz="28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endParaRPr>
            </a:p>
          </p:txBody>
        </p:sp>
      </p:grpSp>
      <p:sp>
        <p:nvSpPr>
          <p:cNvPr id="14" name="13 Llamada rectangular redondeada"/>
          <p:cNvSpPr/>
          <p:nvPr/>
        </p:nvSpPr>
        <p:spPr>
          <a:xfrm>
            <a:off x="214281" y="4214819"/>
            <a:ext cx="1357323" cy="1000132"/>
          </a:xfrm>
          <a:prstGeom prst="wedgeRoundRectCallout">
            <a:avLst>
              <a:gd name="adj1" fmla="val 32245"/>
              <a:gd name="adj2" fmla="val -157758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2"/>
                </a:solidFill>
              </a:rPr>
              <a:t>Valor Agregado</a:t>
            </a:r>
          </a:p>
        </p:txBody>
      </p:sp>
      <p:grpSp>
        <p:nvGrpSpPr>
          <p:cNvPr id="4" name="15 Grupo"/>
          <p:cNvGrpSpPr>
            <a:grpSpLocks/>
          </p:cNvGrpSpPr>
          <p:nvPr/>
        </p:nvGrpSpPr>
        <p:grpSpPr bwMode="auto">
          <a:xfrm>
            <a:off x="3214688" y="1357313"/>
            <a:ext cx="1643062" cy="1214437"/>
            <a:chOff x="3214678" y="1357298"/>
            <a:chExt cx="1643074" cy="1214446"/>
          </a:xfrm>
        </p:grpSpPr>
        <p:sp>
          <p:nvSpPr>
            <p:cNvPr id="13" name="12 Llamada rectangular redondeada"/>
            <p:cNvSpPr/>
            <p:nvPr/>
          </p:nvSpPr>
          <p:spPr>
            <a:xfrm>
              <a:off x="3214678" y="1357298"/>
              <a:ext cx="1643074" cy="1214446"/>
            </a:xfrm>
            <a:prstGeom prst="wedgeRoundRectCallout">
              <a:avLst>
                <a:gd name="adj1" fmla="val -84118"/>
                <a:gd name="adj2" fmla="val 56959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dirty="0">
                  <a:solidFill>
                    <a:schemeClr val="tx2"/>
                  </a:solidFill>
                </a:rPr>
                <a:t>Sin Valor Agregado</a:t>
              </a:r>
            </a:p>
          </p:txBody>
        </p:sp>
        <p:sp>
          <p:nvSpPr>
            <p:cNvPr id="15" name="14 Señal de prohibido"/>
            <p:cNvSpPr/>
            <p:nvPr/>
          </p:nvSpPr>
          <p:spPr>
            <a:xfrm>
              <a:off x="3857620" y="2000240"/>
              <a:ext cx="571504" cy="500067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17" name="16 Llamada rectangular redondeada"/>
          <p:cNvSpPr/>
          <p:nvPr/>
        </p:nvSpPr>
        <p:spPr>
          <a:xfrm>
            <a:off x="4357685" y="4286256"/>
            <a:ext cx="1357323" cy="1000132"/>
          </a:xfrm>
          <a:prstGeom prst="wedgeRoundRectCallout">
            <a:avLst>
              <a:gd name="adj1" fmla="val 172085"/>
              <a:gd name="adj2" fmla="val -11342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2"/>
                </a:solidFill>
              </a:rPr>
              <a:t>Valor Agregado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30"/>
          <p:cNvSpPr>
            <a:spLocks noChangeArrowheads="1"/>
          </p:cNvSpPr>
          <p:nvPr/>
        </p:nvSpPr>
        <p:spPr bwMode="auto">
          <a:xfrm>
            <a:off x="3143240" y="71415"/>
            <a:ext cx="6000760" cy="857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s-MX" sz="4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Participación en Equipos</a:t>
            </a: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706438" y="5905500"/>
            <a:ext cx="77946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MX"/>
          </a:p>
        </p:txBody>
      </p:sp>
      <p:grpSp>
        <p:nvGrpSpPr>
          <p:cNvPr id="2" name="32 Grupo"/>
          <p:cNvGrpSpPr>
            <a:grpSpLocks/>
          </p:cNvGrpSpPr>
          <p:nvPr/>
        </p:nvGrpSpPr>
        <p:grpSpPr bwMode="auto">
          <a:xfrm>
            <a:off x="500063" y="2320925"/>
            <a:ext cx="1960562" cy="4046538"/>
            <a:chOff x="500034" y="1844183"/>
            <a:chExt cx="1960065" cy="4046770"/>
          </a:xfrm>
        </p:grpSpPr>
        <p:sp>
          <p:nvSpPr>
            <p:cNvPr id="59429" name="Text Box 9"/>
            <p:cNvSpPr txBox="1">
              <a:spLocks noChangeArrowheads="1"/>
            </p:cNvSpPr>
            <p:nvPr/>
          </p:nvSpPr>
          <p:spPr bwMode="auto">
            <a:xfrm>
              <a:off x="642910" y="5429264"/>
              <a:ext cx="1571636" cy="46168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s-MX" sz="2400" b="1"/>
                <a:t>No</a:t>
              </a:r>
            </a:p>
          </p:txBody>
        </p:sp>
        <p:sp>
          <p:nvSpPr>
            <p:cNvPr id="21531" name="Rectangle 5"/>
            <p:cNvSpPr>
              <a:spLocks noChangeArrowheads="1"/>
            </p:cNvSpPr>
            <p:nvPr/>
          </p:nvSpPr>
          <p:spPr bwMode="auto">
            <a:xfrm>
              <a:off x="662406" y="2237092"/>
              <a:ext cx="742273" cy="3128778"/>
            </a:xfrm>
            <a:prstGeom prst="rect">
              <a:avLst/>
            </a:prstGeom>
            <a:solidFill>
              <a:srgbClr val="C00000"/>
            </a:solidFill>
            <a:ln w="19050">
              <a:noFill/>
              <a:miter lim="800000"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1474267" y="3801480"/>
              <a:ext cx="742273" cy="156438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8575">
              <a:noFill/>
              <a:miter lim="800000"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1533" name="Text Box 7"/>
            <p:cNvSpPr txBox="1">
              <a:spLocks noChangeArrowheads="1"/>
            </p:cNvSpPr>
            <p:nvPr/>
          </p:nvSpPr>
          <p:spPr bwMode="auto">
            <a:xfrm>
              <a:off x="500034" y="1844183"/>
              <a:ext cx="1012568" cy="3079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Costo</a:t>
              </a:r>
            </a:p>
          </p:txBody>
        </p:sp>
        <p:sp>
          <p:nvSpPr>
            <p:cNvPr id="21534" name="Text Box 8"/>
            <p:cNvSpPr txBox="1">
              <a:spLocks noChangeArrowheads="1"/>
            </p:cNvSpPr>
            <p:nvPr/>
          </p:nvSpPr>
          <p:spPr bwMode="auto">
            <a:xfrm>
              <a:off x="1309454" y="3430187"/>
              <a:ext cx="1150645" cy="3079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Beneficio</a:t>
              </a:r>
            </a:p>
          </p:txBody>
        </p:sp>
      </p:grpSp>
      <p:grpSp>
        <p:nvGrpSpPr>
          <p:cNvPr id="3" name="33 Grupo"/>
          <p:cNvGrpSpPr>
            <a:grpSpLocks/>
          </p:cNvGrpSpPr>
          <p:nvPr/>
        </p:nvGrpSpPr>
        <p:grpSpPr bwMode="auto">
          <a:xfrm>
            <a:off x="2606675" y="3787775"/>
            <a:ext cx="2051050" cy="2651125"/>
            <a:chOff x="2607035" y="3310809"/>
            <a:chExt cx="2050908" cy="2651634"/>
          </a:xfrm>
        </p:grpSpPr>
        <p:sp>
          <p:nvSpPr>
            <p:cNvPr id="59420" name="Text Box 15"/>
            <p:cNvSpPr txBox="1">
              <a:spLocks noChangeArrowheads="1"/>
            </p:cNvSpPr>
            <p:nvPr/>
          </p:nvSpPr>
          <p:spPr bwMode="auto">
            <a:xfrm>
              <a:off x="2786051" y="5500702"/>
              <a:ext cx="1509714" cy="4617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s-MX" sz="2400" b="1"/>
                <a:t>Tal vez</a:t>
              </a:r>
            </a:p>
          </p:txBody>
        </p:sp>
        <p:sp>
          <p:nvSpPr>
            <p:cNvPr id="21526" name="Rectangle 11"/>
            <p:cNvSpPr>
              <a:spLocks noChangeArrowheads="1"/>
            </p:cNvSpPr>
            <p:nvPr/>
          </p:nvSpPr>
          <p:spPr bwMode="auto">
            <a:xfrm>
              <a:off x="2763609" y="3669313"/>
              <a:ext cx="742273" cy="1738210"/>
            </a:xfrm>
            <a:prstGeom prst="rect">
              <a:avLst/>
            </a:prstGeom>
            <a:solidFill>
              <a:srgbClr val="C00000"/>
            </a:solidFill>
            <a:ln w="19050">
              <a:noFill/>
              <a:miter lim="800000"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3575470" y="3669313"/>
              <a:ext cx="742273" cy="173821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8575">
              <a:noFill/>
              <a:miter lim="800000"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1528" name="Text Box 13"/>
            <p:cNvSpPr txBox="1">
              <a:spLocks noChangeArrowheads="1"/>
            </p:cNvSpPr>
            <p:nvPr/>
          </p:nvSpPr>
          <p:spPr bwMode="auto">
            <a:xfrm>
              <a:off x="2607035" y="3345741"/>
              <a:ext cx="988945" cy="3080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Costo</a:t>
              </a:r>
            </a:p>
          </p:txBody>
        </p:sp>
        <p:sp>
          <p:nvSpPr>
            <p:cNvPr id="21529" name="Text Box 14"/>
            <p:cNvSpPr txBox="1">
              <a:spLocks noChangeArrowheads="1"/>
            </p:cNvSpPr>
            <p:nvPr/>
          </p:nvSpPr>
          <p:spPr bwMode="auto">
            <a:xfrm>
              <a:off x="3457876" y="3310809"/>
              <a:ext cx="1200067" cy="3080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Beneficio</a:t>
              </a:r>
            </a:p>
          </p:txBody>
        </p:sp>
      </p:grpSp>
      <p:grpSp>
        <p:nvGrpSpPr>
          <p:cNvPr id="4" name="34 Grupo"/>
          <p:cNvGrpSpPr>
            <a:grpSpLocks/>
          </p:cNvGrpSpPr>
          <p:nvPr/>
        </p:nvGrpSpPr>
        <p:grpSpPr bwMode="auto">
          <a:xfrm>
            <a:off x="4643438" y="2408238"/>
            <a:ext cx="2000250" cy="4462462"/>
            <a:chOff x="4643438" y="1931103"/>
            <a:chExt cx="2000264" cy="4462613"/>
          </a:xfrm>
        </p:grpSpPr>
        <p:sp>
          <p:nvSpPr>
            <p:cNvPr id="59411" name="Text Box 21"/>
            <p:cNvSpPr txBox="1">
              <a:spLocks noChangeArrowheads="1"/>
            </p:cNvSpPr>
            <p:nvPr/>
          </p:nvSpPr>
          <p:spPr bwMode="auto">
            <a:xfrm>
              <a:off x="4643438" y="5562600"/>
              <a:ext cx="2000264" cy="83111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defTabSz="762000" eaLnBrk="0" hangingPunct="0">
                <a:spcBef>
                  <a:spcPct val="50000"/>
                </a:spcBef>
              </a:pPr>
              <a:r>
                <a:rPr lang="es-MX" sz="2400" b="1"/>
                <a:t>Muy Probable</a:t>
              </a: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 flipH="1">
              <a:off x="5709504" y="2278745"/>
              <a:ext cx="742273" cy="312877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8575">
              <a:noFill/>
              <a:miter lim="800000"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 flipH="1">
              <a:off x="4897643" y="3843134"/>
              <a:ext cx="742273" cy="1564389"/>
            </a:xfrm>
            <a:prstGeom prst="rect">
              <a:avLst/>
            </a:prstGeom>
            <a:solidFill>
              <a:srgbClr val="C00000"/>
            </a:solidFill>
            <a:ln w="19050">
              <a:noFill/>
              <a:miter lim="800000"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4702175" y="3471030"/>
              <a:ext cx="941395" cy="3079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Costo</a:t>
              </a:r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5476881" y="1931103"/>
              <a:ext cx="1150946" cy="3079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Beneficio</a:t>
              </a:r>
            </a:p>
          </p:txBody>
        </p:sp>
      </p:grpSp>
      <p:grpSp>
        <p:nvGrpSpPr>
          <p:cNvPr id="5" name="35 Grupo"/>
          <p:cNvGrpSpPr>
            <a:grpSpLocks/>
          </p:cNvGrpSpPr>
          <p:nvPr/>
        </p:nvGrpSpPr>
        <p:grpSpPr bwMode="auto">
          <a:xfrm>
            <a:off x="6715125" y="1190625"/>
            <a:ext cx="2017713" cy="5310188"/>
            <a:chOff x="6768788" y="714356"/>
            <a:chExt cx="2018054" cy="5309885"/>
          </a:xfrm>
        </p:grpSpPr>
        <p:sp>
          <p:nvSpPr>
            <p:cNvPr id="31767" name="Rectangle 23"/>
            <p:cNvSpPr>
              <a:spLocks noChangeArrowheads="1"/>
            </p:cNvSpPr>
            <p:nvPr/>
          </p:nvSpPr>
          <p:spPr bwMode="auto">
            <a:xfrm flipH="1">
              <a:off x="7750753" y="1061998"/>
              <a:ext cx="742273" cy="434552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8575">
              <a:noFill/>
              <a:miter lim="800000"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1517" name="Rectangle 24"/>
            <p:cNvSpPr>
              <a:spLocks noChangeArrowheads="1"/>
            </p:cNvSpPr>
            <p:nvPr/>
          </p:nvSpPr>
          <p:spPr bwMode="auto">
            <a:xfrm flipH="1">
              <a:off x="6938892" y="4712238"/>
              <a:ext cx="742273" cy="695284"/>
            </a:xfrm>
            <a:prstGeom prst="rect">
              <a:avLst/>
            </a:prstGeom>
            <a:solidFill>
              <a:srgbClr val="C00000"/>
            </a:solidFill>
            <a:ln w="19050">
              <a:noFill/>
              <a:miter lim="800000"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21518" name="Text Box 25"/>
            <p:cNvSpPr txBox="1">
              <a:spLocks noChangeArrowheads="1"/>
            </p:cNvSpPr>
            <p:nvPr/>
          </p:nvSpPr>
          <p:spPr bwMode="auto">
            <a:xfrm>
              <a:off x="6768788" y="4363811"/>
              <a:ext cx="987592" cy="3079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Costo</a:t>
              </a:r>
            </a:p>
          </p:txBody>
        </p:sp>
        <p:sp>
          <p:nvSpPr>
            <p:cNvPr id="21519" name="Text Box 26"/>
            <p:cNvSpPr txBox="1">
              <a:spLocks noChangeArrowheads="1"/>
            </p:cNvSpPr>
            <p:nvPr/>
          </p:nvSpPr>
          <p:spPr bwMode="auto">
            <a:xfrm>
              <a:off x="7464231" y="714356"/>
              <a:ext cx="1322611" cy="3079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Beneficio</a:t>
              </a:r>
              <a:r>
                <a:rPr lang="es-MX" sz="1400" dirty="0"/>
                <a:t> </a:t>
              </a:r>
            </a:p>
          </p:txBody>
        </p:sp>
        <p:sp>
          <p:nvSpPr>
            <p:cNvPr id="59410" name="Text Box 27"/>
            <p:cNvSpPr txBox="1">
              <a:spLocks noChangeArrowheads="1"/>
            </p:cNvSpPr>
            <p:nvPr/>
          </p:nvSpPr>
          <p:spPr bwMode="auto">
            <a:xfrm>
              <a:off x="6929454" y="5562600"/>
              <a:ext cx="1500199" cy="4616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s-MX" sz="2400" b="1"/>
                <a:t>Sí</a:t>
              </a:r>
            </a:p>
          </p:txBody>
        </p:sp>
      </p:grpSp>
      <p:sp>
        <p:nvSpPr>
          <p:cNvPr id="5940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940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152400"/>
            <a:ext cx="685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817563" y="3829050"/>
            <a:ext cx="2247900" cy="211455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es-MX" sz="2800" b="1">
                <a:solidFill>
                  <a:schemeClr val="bg1"/>
                </a:solidFill>
              </a:rPr>
              <a:t>Beneficio</a:t>
            </a:r>
          </a:p>
        </p:txBody>
      </p:sp>
      <p:sp>
        <p:nvSpPr>
          <p:cNvPr id="32771" name="Oval 3"/>
          <p:cNvSpPr>
            <a:spLocks noChangeAspect="1" noChangeArrowheads="1"/>
          </p:cNvSpPr>
          <p:nvPr/>
        </p:nvSpPr>
        <p:spPr bwMode="auto">
          <a:xfrm>
            <a:off x="1349377" y="2435226"/>
            <a:ext cx="1146175" cy="1146175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es-MX" b="1">
                <a:solidFill>
                  <a:schemeClr val="bg1"/>
                </a:solidFill>
              </a:rPr>
              <a:t>Costo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3200400" cy="646113"/>
          </a:xfrm>
          <a:prstGeom prst="rect">
            <a:avLst/>
          </a:prstGeom>
          <a:noFill/>
          <a:ln w="76200" cmpd="tri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s-MX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Situación Inicial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 rot="16200000">
            <a:off x="4067175" y="3019425"/>
            <a:ext cx="1066800" cy="1428751"/>
          </a:xfrm>
          <a:prstGeom prst="downArrow">
            <a:avLst>
              <a:gd name="adj1" fmla="val 50000"/>
              <a:gd name="adj2" fmla="val 33482"/>
            </a:avLst>
          </a:prstGeom>
          <a:solidFill>
            <a:schemeClr val="bg1">
              <a:lumMod val="50000"/>
            </a:schemeClr>
          </a:solidFill>
          <a:ln w="19050">
            <a:noFill/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es-MX">
              <a:solidFill>
                <a:schemeClr val="bg1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334000" y="1524000"/>
            <a:ext cx="3200400" cy="646113"/>
          </a:xfrm>
          <a:prstGeom prst="rect">
            <a:avLst/>
          </a:prstGeom>
          <a:noFill/>
          <a:ln w="76200" cmpd="tri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s-MX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Situación Final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5961063" y="2305050"/>
            <a:ext cx="2247900" cy="2114550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es-MX" sz="3200" b="1">
                <a:solidFill>
                  <a:schemeClr val="bg1"/>
                </a:solidFill>
              </a:rPr>
              <a:t>Costo</a:t>
            </a:r>
          </a:p>
        </p:txBody>
      </p:sp>
      <p:sp>
        <p:nvSpPr>
          <p:cNvPr id="32776" name="Oval 8"/>
          <p:cNvSpPr>
            <a:spLocks noChangeAspect="1" noChangeArrowheads="1"/>
          </p:cNvSpPr>
          <p:nvPr/>
        </p:nvSpPr>
        <p:spPr bwMode="auto">
          <a:xfrm>
            <a:off x="6530977" y="4683126"/>
            <a:ext cx="1146175" cy="1146175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defTabSz="762000" eaLnBrk="0" hangingPunct="0">
              <a:defRPr/>
            </a:pPr>
            <a:r>
              <a:rPr lang="es-MX" b="1">
                <a:solidFill>
                  <a:schemeClr val="bg1"/>
                </a:solidFill>
              </a:rPr>
              <a:t>Beneficio</a:t>
            </a:r>
          </a:p>
        </p:txBody>
      </p:sp>
      <p:sp>
        <p:nvSpPr>
          <p:cNvPr id="60435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0"/>
            <a:ext cx="685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04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58200" y="152400"/>
            <a:ext cx="685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1857386" y="71414"/>
            <a:ext cx="7286647" cy="7857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eaLnBrk="0" hangingPunct="0">
              <a:defRPr/>
            </a:pPr>
            <a:r>
              <a:rPr lang="es-MX" sz="4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Evolución de necesidades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09600" y="70485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MX" sz="1200" b="1" i="1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Metodología para la construcción de sistemas y procesos</a:t>
            </a:r>
          </a:p>
          <a:p>
            <a:pPr algn="ctr" eaLnBrk="0" hangingPunct="0">
              <a:defRPr/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(diseño, implantación, medición y mejora)</a:t>
            </a:r>
            <a:endParaRPr lang="es-MX" sz="16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786" y="71414"/>
            <a:ext cx="91392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Proceso de Innovación y Calidad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ltGray">
          <a:xfrm>
            <a:off x="2567020" y="6423050"/>
            <a:ext cx="258763" cy="3063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endParaRPr lang="es-MX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867025" y="6459538"/>
            <a:ext cx="7921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latin typeface="+mn-lt"/>
                <a:cs typeface="Times New Roman" pitchFamily="18" charset="0"/>
              </a:rPr>
              <a:t>PLANEAR</a:t>
            </a:r>
            <a:endParaRPr lang="en-US" sz="1600" b="1">
              <a:latin typeface="+mn-lt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ltGray">
          <a:xfrm>
            <a:off x="4303745" y="6423050"/>
            <a:ext cx="260351" cy="306387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eaLnBrk="0" hangingPunct="0">
              <a:defRPr/>
            </a:pPr>
            <a:endParaRPr lang="es-MX" sz="14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605338" y="6459538"/>
            <a:ext cx="576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latin typeface="+mn-lt"/>
                <a:cs typeface="Times New Roman" pitchFamily="18" charset="0"/>
              </a:rPr>
              <a:t>HACER</a:t>
            </a:r>
            <a:endParaRPr lang="en-US" sz="1600" b="1">
              <a:latin typeface="+mn-lt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invGray">
          <a:xfrm>
            <a:off x="7615269" y="6421462"/>
            <a:ext cx="258763" cy="3079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endParaRPr lang="es-MX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7918450" y="6459538"/>
            <a:ext cx="7032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latin typeface="+mn-lt"/>
                <a:cs typeface="Times New Roman" pitchFamily="18" charset="0"/>
              </a:rPr>
              <a:t>ACTUAR</a:t>
            </a:r>
            <a:endParaRPr lang="en-US" sz="1600" b="1">
              <a:latin typeface="+mn-lt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blackWhite">
          <a:xfrm>
            <a:off x="5876958" y="6423049"/>
            <a:ext cx="26035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endParaRPr lang="es-MX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6180138" y="6459538"/>
            <a:ext cx="785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latin typeface="+mn-lt"/>
                <a:cs typeface="Times New Roman" pitchFamily="18" charset="0"/>
              </a:rPr>
              <a:t>EVALUAR</a:t>
            </a:r>
            <a:endParaRPr lang="en-US" sz="1600" b="1">
              <a:latin typeface="+mn-lt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2147888" y="6345238"/>
            <a:ext cx="6924675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MX">
              <a:latin typeface="+mn-lt"/>
            </a:endParaRPr>
          </a:p>
        </p:txBody>
      </p:sp>
      <p:grpSp>
        <p:nvGrpSpPr>
          <p:cNvPr id="66582" name="45 Grupo"/>
          <p:cNvGrpSpPr>
            <a:grpSpLocks/>
          </p:cNvGrpSpPr>
          <p:nvPr/>
        </p:nvGrpSpPr>
        <p:grpSpPr bwMode="auto">
          <a:xfrm>
            <a:off x="357188" y="1357313"/>
            <a:ext cx="8572500" cy="4786312"/>
            <a:chOff x="1071538" y="1714488"/>
            <a:chExt cx="7348566" cy="3979878"/>
          </a:xfrm>
        </p:grpSpPr>
        <p:sp>
          <p:nvSpPr>
            <p:cNvPr id="2054" name="Freeform 6"/>
            <p:cNvSpPr>
              <a:spLocks/>
            </p:cNvSpPr>
            <p:nvPr/>
          </p:nvSpPr>
          <p:spPr bwMode="blackWhite">
            <a:xfrm>
              <a:off x="4062386" y="3622665"/>
              <a:ext cx="1500188" cy="776288"/>
            </a:xfrm>
            <a:custGeom>
              <a:avLst/>
              <a:gdLst>
                <a:gd name="T0" fmla="*/ 701 w 1402"/>
                <a:gd name="T1" fmla="*/ 0 h 974"/>
                <a:gd name="T2" fmla="*/ 0 w 1402"/>
                <a:gd name="T3" fmla="*/ 487 h 974"/>
                <a:gd name="T4" fmla="*/ 701 w 1402"/>
                <a:gd name="T5" fmla="*/ 974 h 974"/>
                <a:gd name="T6" fmla="*/ 1402 w 1402"/>
                <a:gd name="T7" fmla="*/ 487 h 974"/>
                <a:gd name="T8" fmla="*/ 701 w 1402"/>
                <a:gd name="T9" fmla="*/ 0 h 9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2"/>
                <a:gd name="T16" fmla="*/ 0 h 974"/>
                <a:gd name="T17" fmla="*/ 1402 w 1402"/>
                <a:gd name="T18" fmla="*/ 974 h 9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2" h="974">
                  <a:moveTo>
                    <a:pt x="701" y="0"/>
                  </a:moveTo>
                  <a:lnTo>
                    <a:pt x="0" y="487"/>
                  </a:lnTo>
                  <a:lnTo>
                    <a:pt x="701" y="974"/>
                  </a:lnTo>
                  <a:lnTo>
                    <a:pt x="1402" y="487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Oportunidades</a:t>
              </a:r>
            </a:p>
          </p:txBody>
        </p:sp>
        <p:sp>
          <p:nvSpPr>
            <p:cNvPr id="66587" name="Rectangle 9"/>
            <p:cNvSpPr>
              <a:spLocks noChangeArrowheads="1"/>
            </p:cNvSpPr>
            <p:nvPr/>
          </p:nvSpPr>
          <p:spPr bwMode="auto">
            <a:xfrm>
              <a:off x="2832076" y="1871650"/>
              <a:ext cx="871537" cy="458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ltGray">
            <a:xfrm>
              <a:off x="2589188" y="1735125"/>
              <a:ext cx="1273175" cy="7334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Definición de Indicadores</a:t>
              </a: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ltGray">
            <a:xfrm>
              <a:off x="6940554" y="1714488"/>
              <a:ext cx="1408112" cy="773112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Medición del </a:t>
              </a:r>
            </a:p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Desempeño</a:t>
              </a:r>
              <a:endParaRPr lang="es-ES_trad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blackWhite">
            <a:xfrm>
              <a:off x="3954438" y="4692637"/>
              <a:ext cx="1608146" cy="100172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Comparación con las Mejores Prácticas</a:t>
              </a:r>
            </a:p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(Benchmarking)</a:t>
              </a: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ltGray">
            <a:xfrm>
              <a:off x="1071538" y="1735125"/>
              <a:ext cx="1138238" cy="7334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Diseño del Sistema/ Proceso</a:t>
              </a:r>
              <a:endParaRPr lang="es-MX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ltGray">
            <a:xfrm>
              <a:off x="4137001" y="1724013"/>
              <a:ext cx="1236662" cy="754062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Implantación del Sistema / Proceso</a:t>
              </a:r>
              <a:endParaRPr lang="es-ES_tradn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invGray">
            <a:xfrm>
              <a:off x="4073508" y="2693971"/>
              <a:ext cx="1417638" cy="7096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Acciones Correctivas y Preventivas</a:t>
              </a: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blackWhite">
            <a:xfrm>
              <a:off x="6970717" y="3689346"/>
              <a:ext cx="1449387" cy="71913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Análisis </a:t>
              </a:r>
            </a:p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del Desempeño</a:t>
              </a: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725630" y="2783709"/>
              <a:ext cx="1266825" cy="35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 err="1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cs typeface="Times New Roman" pitchFamily="18" charset="0"/>
                </a:rPr>
                <a:t>Ciclo</a:t>
              </a:r>
              <a:r>
                <a:rPr lang="en-US" sz="1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cs typeface="Times New Roman" pitchFamily="18" charset="0"/>
                </a:rPr>
                <a:t> de </a:t>
              </a:r>
              <a:r>
                <a:rPr lang="en-US" sz="1400" b="1" dirty="0" err="1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cs typeface="Times New Roman" pitchFamily="18" charset="0"/>
                </a:rPr>
                <a:t>Adecuación</a:t>
              </a:r>
              <a:r>
                <a:rPr lang="en-US" sz="1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cs typeface="Times New Roman" pitchFamily="18" charset="0"/>
                </a:rPr>
                <a:t> y Control</a:t>
              </a:r>
              <a:endParaRPr lang="es-MX" sz="1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66610" name="Rectangle 28"/>
            <p:cNvSpPr>
              <a:spLocks noChangeArrowheads="1"/>
            </p:cNvSpPr>
            <p:nvPr/>
          </p:nvSpPr>
          <p:spPr bwMode="auto">
            <a:xfrm>
              <a:off x="1071538" y="3671875"/>
              <a:ext cx="982662" cy="455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2419311" y="4565744"/>
              <a:ext cx="1214447" cy="51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 err="1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cs typeface="Times New Roman" pitchFamily="18" charset="0"/>
                </a:rPr>
                <a:t>Ciclo</a:t>
              </a:r>
              <a:r>
                <a:rPr lang="en-US" sz="1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cs typeface="Times New Roman" pitchFamily="18" charset="0"/>
                </a:rPr>
                <a:t> de </a:t>
              </a:r>
              <a:r>
                <a:rPr lang="en-US" sz="1400" b="1" dirty="0" err="1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cs typeface="Times New Roman" pitchFamily="18" charset="0"/>
                </a:rPr>
                <a:t>Mejora</a:t>
              </a:r>
              <a:r>
                <a:rPr lang="en-US" sz="1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j-lt"/>
                  <a:cs typeface="Times New Roman" pitchFamily="18" charset="0"/>
                </a:rPr>
                <a:t> Continua</a:t>
              </a:r>
              <a:endParaRPr lang="es-MX" sz="1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es-MX" sz="1200" b="1" dirty="0">
                <a:cs typeface="Times New Roman" pitchFamily="18" charset="0"/>
              </a:endParaRPr>
            </a:p>
          </p:txBody>
        </p:sp>
        <p:sp>
          <p:nvSpPr>
            <p:cNvPr id="2078" name="Text Box 30"/>
            <p:cNvSpPr txBox="1">
              <a:spLocks noChangeArrowheads="1"/>
            </p:cNvSpPr>
            <p:nvPr/>
          </p:nvSpPr>
          <p:spPr bwMode="invGray">
            <a:xfrm>
              <a:off x="1071538" y="3543288"/>
              <a:ext cx="1150938" cy="7032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Mejora </a:t>
              </a:r>
            </a:p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e</a:t>
              </a:r>
            </a:p>
            <a:p>
              <a:pPr algn="ctr" eaLnBrk="0" hangingPunct="0">
                <a:defRPr/>
              </a:pPr>
              <a:r>
                <a:rPr lang="es-MX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Innovación</a:t>
              </a:r>
            </a:p>
          </p:txBody>
        </p:sp>
        <p:sp>
          <p:nvSpPr>
            <p:cNvPr id="41" name="40 Flecha curvada hacia arriba"/>
            <p:cNvSpPr/>
            <p:nvPr/>
          </p:nvSpPr>
          <p:spPr>
            <a:xfrm flipH="1">
              <a:off x="5900731" y="3122599"/>
              <a:ext cx="857256" cy="285752"/>
            </a:xfrm>
            <a:prstGeom prst="curved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2" name="41 Flecha curvada hacia arriba"/>
            <p:cNvSpPr/>
            <p:nvPr/>
          </p:nvSpPr>
          <p:spPr>
            <a:xfrm flipV="1">
              <a:off x="5900731" y="2479657"/>
              <a:ext cx="928694" cy="357190"/>
            </a:xfrm>
            <a:prstGeom prst="curved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3" name="42 Flecha curvada hacia arriba"/>
            <p:cNvSpPr/>
            <p:nvPr/>
          </p:nvSpPr>
          <p:spPr>
            <a:xfrm flipH="1">
              <a:off x="2562188" y="4837111"/>
              <a:ext cx="857256" cy="285752"/>
            </a:xfrm>
            <a:prstGeom prst="curved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4" name="43 Flecha curvada hacia arriba"/>
            <p:cNvSpPr/>
            <p:nvPr/>
          </p:nvSpPr>
          <p:spPr>
            <a:xfrm flipV="1">
              <a:off x="2562188" y="4194169"/>
              <a:ext cx="928694" cy="357190"/>
            </a:xfrm>
            <a:prstGeom prst="curved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>
                <a:solidFill>
                  <a:schemeClr val="tx1"/>
                </a:solidFill>
              </a:endParaRPr>
            </a:p>
          </p:txBody>
        </p:sp>
        <p:cxnSp>
          <p:nvCxnSpPr>
            <p:cNvPr id="48" name="47 Conector recto de flecha"/>
            <p:cNvCxnSpPr>
              <a:stCxn id="0" idx="3"/>
              <a:endCxn id="0" idx="1"/>
            </p:cNvCxnSpPr>
            <p:nvPr/>
          </p:nvCxnSpPr>
          <p:spPr>
            <a:xfrm>
              <a:off x="5373170" y="2101255"/>
              <a:ext cx="1567694" cy="132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49 Conector recto de flecha"/>
            <p:cNvCxnSpPr>
              <a:stCxn id="0" idx="3"/>
              <a:endCxn id="0" idx="1"/>
            </p:cNvCxnSpPr>
            <p:nvPr/>
          </p:nvCxnSpPr>
          <p:spPr>
            <a:xfrm>
              <a:off x="2209205" y="2101255"/>
              <a:ext cx="379675" cy="264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>
              <a:stCxn id="0" idx="3"/>
              <a:endCxn id="0" idx="1"/>
            </p:cNvCxnSpPr>
            <p:nvPr/>
          </p:nvCxnSpPr>
          <p:spPr>
            <a:xfrm flipV="1">
              <a:off x="3862632" y="2101255"/>
              <a:ext cx="274891" cy="0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53 Conector recto de flecha"/>
            <p:cNvCxnSpPr>
              <a:endCxn id="0" idx="0"/>
            </p:cNvCxnSpPr>
            <p:nvPr/>
          </p:nvCxnSpPr>
          <p:spPr>
            <a:xfrm rot="5400000">
              <a:off x="7095644" y="3079232"/>
              <a:ext cx="1209144" cy="10887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57 Conector recto de flecha"/>
            <p:cNvCxnSpPr>
              <a:stCxn id="0" idx="1"/>
            </p:cNvCxnSpPr>
            <p:nvPr/>
          </p:nvCxnSpPr>
          <p:spPr>
            <a:xfrm rot="10800000" flipV="1">
              <a:off x="5562328" y="4048294"/>
              <a:ext cx="1408475" cy="26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63 Forma"/>
            <p:cNvCxnSpPr>
              <a:stCxn id="0" idx="2"/>
              <a:endCxn id="0" idx="3"/>
            </p:cNvCxnSpPr>
            <p:nvPr/>
          </p:nvCxnSpPr>
          <p:spPr>
            <a:xfrm rot="5400000">
              <a:off x="6235842" y="3735147"/>
              <a:ext cx="785416" cy="2132445"/>
            </a:xfrm>
            <a:prstGeom prst="bentConnector2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65 Forma"/>
            <p:cNvCxnSpPr>
              <a:stCxn id="0" idx="1"/>
              <a:endCxn id="0" idx="2"/>
            </p:cNvCxnSpPr>
            <p:nvPr/>
          </p:nvCxnSpPr>
          <p:spPr>
            <a:xfrm rot="10800000">
              <a:off x="1647175" y="4246298"/>
              <a:ext cx="2306634" cy="947779"/>
            </a:xfrm>
            <a:prstGeom prst="bentConnector2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67 Conector recto de flecha"/>
            <p:cNvCxnSpPr>
              <a:stCxn id="0" idx="0"/>
              <a:endCxn id="0" idx="2"/>
            </p:cNvCxnSpPr>
            <p:nvPr/>
          </p:nvCxnSpPr>
          <p:spPr>
            <a:xfrm rot="16200000" flipV="1">
              <a:off x="1106523" y="3002071"/>
              <a:ext cx="1074501" cy="6804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89 Conector recto de flecha"/>
            <p:cNvCxnSpPr/>
            <p:nvPr/>
          </p:nvCxnSpPr>
          <p:spPr>
            <a:xfrm rot="5400000" flipH="1" flipV="1">
              <a:off x="4668857" y="4515563"/>
              <a:ext cx="215165" cy="13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90 Conector recto de flecha"/>
            <p:cNvCxnSpPr/>
            <p:nvPr/>
          </p:nvCxnSpPr>
          <p:spPr>
            <a:xfrm rot="5400000" flipH="1" flipV="1">
              <a:off x="4670218" y="3514983"/>
              <a:ext cx="215165" cy="13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91 Conector recto de flecha"/>
            <p:cNvCxnSpPr/>
            <p:nvPr/>
          </p:nvCxnSpPr>
          <p:spPr>
            <a:xfrm rot="5400000" flipH="1" flipV="1">
              <a:off x="4740282" y="2586345"/>
              <a:ext cx="213844" cy="13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96 Conector recto de flecha"/>
            <p:cNvCxnSpPr/>
            <p:nvPr/>
          </p:nvCxnSpPr>
          <p:spPr>
            <a:xfrm rot="10800000">
              <a:off x="2348011" y="4050934"/>
              <a:ext cx="1642540" cy="13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250" y="2082800"/>
            <a:ext cx="7500938" cy="2632075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es-MX" sz="2800"/>
              <a:t>A través del Diseño se definen las conexiones con otros sistemas y se enfoca su relación en una misma dirección estratégica.</a:t>
            </a:r>
          </a:p>
          <a:p>
            <a:pPr marL="0" indent="0" algn="just" eaLnBrk="1" hangingPunct="1">
              <a:lnSpc>
                <a:spcPct val="140000"/>
              </a:lnSpc>
            </a:pPr>
            <a:endParaRPr lang="es-ES" sz="280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63550"/>
            <a:ext cx="7772400" cy="608013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Diseño de Sistemas de Trabajo</a:t>
            </a:r>
            <a:endParaRPr lang="es-ES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5429264"/>
            <a:ext cx="8429684" cy="7143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dirty="0"/>
              <a:t>A través del Diseño se definen los elementos preventivos de un Sistema </a:t>
            </a:r>
            <a:endParaRPr lang="es-E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32" y="-24"/>
            <a:ext cx="7772400" cy="636569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Diseño del Sistema / Proceso</a:t>
            </a:r>
            <a:endParaRPr lang="es-ES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n-cs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0" y="799911"/>
            <a:ext cx="46185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7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Aislamiento</a:t>
            </a:r>
            <a:endParaRPr lang="es-ES" sz="72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38" y="714375"/>
            <a:ext cx="4724400" cy="4724400"/>
            <a:chOff x="1344" y="816"/>
            <a:chExt cx="2976" cy="2976"/>
          </a:xfrm>
        </p:grpSpPr>
        <p:sp>
          <p:nvSpPr>
            <p:cNvPr id="449541" name="Oval 5"/>
            <p:cNvSpPr>
              <a:spLocks noChangeArrowheads="1"/>
            </p:cNvSpPr>
            <p:nvPr/>
          </p:nvSpPr>
          <p:spPr bwMode="gray">
            <a:xfrm>
              <a:off x="1814" y="2016"/>
              <a:ext cx="1104" cy="11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Personal</a:t>
              </a:r>
              <a:endParaRPr lang="es-E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449542" name="Oval 6"/>
            <p:cNvSpPr>
              <a:spLocks noChangeArrowheads="1"/>
            </p:cNvSpPr>
            <p:nvPr/>
          </p:nvSpPr>
          <p:spPr bwMode="gray">
            <a:xfrm>
              <a:off x="2822" y="1440"/>
              <a:ext cx="1104" cy="11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Clientes</a:t>
              </a:r>
              <a:endParaRPr lang="es-E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3080" name="AutoShape 7"/>
            <p:cNvSpPr>
              <a:spLocks noChangeArrowheads="1"/>
            </p:cNvSpPr>
            <p:nvPr/>
          </p:nvSpPr>
          <p:spPr bwMode="gray">
            <a:xfrm rot="-6858134">
              <a:off x="1838" y="1608"/>
              <a:ext cx="432" cy="384"/>
            </a:xfrm>
            <a:prstGeom prst="notchedRightArrow">
              <a:avLst>
                <a:gd name="adj1" fmla="val 29519"/>
                <a:gd name="adj2" fmla="val 43896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3081" name="AutoShape 8"/>
            <p:cNvSpPr>
              <a:spLocks noChangeArrowheads="1"/>
            </p:cNvSpPr>
            <p:nvPr/>
          </p:nvSpPr>
          <p:spPr bwMode="gray">
            <a:xfrm rot="4009109">
              <a:off x="3470" y="2568"/>
              <a:ext cx="432" cy="384"/>
            </a:xfrm>
            <a:prstGeom prst="notchedRightArrow">
              <a:avLst>
                <a:gd name="adj1" fmla="val 29519"/>
                <a:gd name="adj2" fmla="val 43896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68627" name="Oval 9"/>
            <p:cNvSpPr>
              <a:spLocks noChangeArrowheads="1"/>
            </p:cNvSpPr>
            <p:nvPr/>
          </p:nvSpPr>
          <p:spPr bwMode="gray">
            <a:xfrm>
              <a:off x="1344" y="816"/>
              <a:ext cx="2976" cy="29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4857750" y="2071688"/>
            <a:ext cx="39624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s-MX" sz="2400">
                <a:latin typeface="Calibri" pitchFamily="34" charset="0"/>
              </a:rPr>
              <a:t>Esfuerzos aislados de mejora.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s-MX" sz="2400">
                <a:latin typeface="Calibri" pitchFamily="34" charset="0"/>
              </a:rPr>
              <a:t>Se optimizan sistemas individuales.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s-MX" sz="2400">
                <a:latin typeface="Calibri" pitchFamily="34" charset="0"/>
              </a:rPr>
              <a:t>Ambiente competitivo que genera comportamientos destructivos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s-MX" sz="2400">
                <a:latin typeface="Calibri" pitchFamily="34" charset="0"/>
              </a:rPr>
              <a:t>No fluye la información ni el conocimiento</a:t>
            </a:r>
            <a:endParaRPr lang="es-ES" sz="2400">
              <a:latin typeface="Calibri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es-MX" sz="2400">
              <a:latin typeface="Calibri" pitchFamily="34" charset="0"/>
            </a:endParaRPr>
          </a:p>
        </p:txBody>
      </p:sp>
      <p:sp>
        <p:nvSpPr>
          <p:cNvPr id="68614" name="10 Rectángulo"/>
          <p:cNvSpPr>
            <a:spLocks noChangeArrowheads="1"/>
          </p:cNvSpPr>
          <p:nvPr/>
        </p:nvSpPr>
        <p:spPr bwMode="auto">
          <a:xfrm>
            <a:off x="1214438" y="5713413"/>
            <a:ext cx="4572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s-ES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6050"/>
            <a:ext cx="7772400" cy="317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Diseño del Sistema / Proceso</a:t>
            </a:r>
            <a:endParaRPr lang="es-ES" sz="4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n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031382" y="428604"/>
            <a:ext cx="5112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7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Colaboración</a:t>
            </a:r>
            <a:endParaRPr lang="es-ES" sz="72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963" y="928688"/>
            <a:ext cx="5205412" cy="5357812"/>
            <a:chOff x="2112" y="672"/>
            <a:chExt cx="3504" cy="3504"/>
          </a:xfrm>
        </p:grpSpPr>
        <p:sp>
          <p:nvSpPr>
            <p:cNvPr id="450565" name="Oval 5"/>
            <p:cNvSpPr>
              <a:spLocks noChangeArrowheads="1"/>
            </p:cNvSpPr>
            <p:nvPr/>
          </p:nvSpPr>
          <p:spPr bwMode="gray">
            <a:xfrm>
              <a:off x="2496" y="2496"/>
              <a:ext cx="1104" cy="11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Personal</a:t>
              </a:r>
              <a:endParaRPr lang="es-E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450566" name="Oval 6"/>
            <p:cNvSpPr>
              <a:spLocks noChangeArrowheads="1"/>
            </p:cNvSpPr>
            <p:nvPr/>
          </p:nvSpPr>
          <p:spPr bwMode="gray">
            <a:xfrm>
              <a:off x="4080" y="2400"/>
              <a:ext cx="1104" cy="11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Clientes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4105" name="AutoShape 7"/>
            <p:cNvSpPr>
              <a:spLocks noChangeArrowheads="1"/>
            </p:cNvSpPr>
            <p:nvPr/>
          </p:nvSpPr>
          <p:spPr bwMode="gray">
            <a:xfrm rot="-6858134">
              <a:off x="2280" y="2184"/>
              <a:ext cx="432" cy="384"/>
            </a:xfrm>
            <a:prstGeom prst="notchedRightArrow">
              <a:avLst>
                <a:gd name="adj1" fmla="val 29519"/>
                <a:gd name="adj2" fmla="val 43896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4106" name="AutoShape 8"/>
            <p:cNvSpPr>
              <a:spLocks noChangeArrowheads="1"/>
            </p:cNvSpPr>
            <p:nvPr/>
          </p:nvSpPr>
          <p:spPr bwMode="gray">
            <a:xfrm rot="-10167649">
              <a:off x="3696" y="2400"/>
              <a:ext cx="432" cy="384"/>
            </a:xfrm>
            <a:prstGeom prst="notchedRightArrow">
              <a:avLst>
                <a:gd name="adj1" fmla="val 29519"/>
                <a:gd name="adj2" fmla="val 43896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69651" name="Oval 9"/>
            <p:cNvSpPr>
              <a:spLocks noChangeArrowheads="1"/>
            </p:cNvSpPr>
            <p:nvPr/>
          </p:nvSpPr>
          <p:spPr bwMode="gray">
            <a:xfrm>
              <a:off x="2112" y="672"/>
              <a:ext cx="3504" cy="350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50570" name="Oval 10"/>
            <p:cNvSpPr>
              <a:spLocks noChangeArrowheads="1"/>
            </p:cNvSpPr>
            <p:nvPr/>
          </p:nvSpPr>
          <p:spPr bwMode="gray">
            <a:xfrm>
              <a:off x="3120" y="960"/>
              <a:ext cx="1344" cy="12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Logística</a:t>
              </a:r>
              <a:endParaRPr lang="es-E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4109" name="AutoShape 11"/>
            <p:cNvSpPr>
              <a:spLocks noChangeArrowheads="1"/>
            </p:cNvSpPr>
            <p:nvPr/>
          </p:nvSpPr>
          <p:spPr bwMode="gray">
            <a:xfrm rot="-5339171">
              <a:off x="4272" y="912"/>
              <a:ext cx="432" cy="384"/>
            </a:xfrm>
            <a:prstGeom prst="notchedRightArrow">
              <a:avLst>
                <a:gd name="adj1" fmla="val 29519"/>
                <a:gd name="adj2" fmla="val 43896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69658" name="Line 12"/>
            <p:cNvSpPr>
              <a:spLocks noChangeShapeType="1"/>
            </p:cNvSpPr>
            <p:nvPr/>
          </p:nvSpPr>
          <p:spPr bwMode="gray">
            <a:xfrm flipV="1">
              <a:off x="3264" y="2160"/>
              <a:ext cx="240" cy="336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5C0000"/>
              </a:prstShdw>
            </a:effectLst>
          </p:spPr>
          <p:txBody>
            <a:bodyPr/>
            <a:lstStyle/>
            <a:p>
              <a:endParaRPr lang="es-MX"/>
            </a:p>
          </p:txBody>
        </p:sp>
        <p:sp>
          <p:nvSpPr>
            <p:cNvPr id="69659" name="Line 13"/>
            <p:cNvSpPr>
              <a:spLocks noChangeShapeType="1"/>
            </p:cNvSpPr>
            <p:nvPr/>
          </p:nvSpPr>
          <p:spPr bwMode="gray">
            <a:xfrm>
              <a:off x="3648" y="3168"/>
              <a:ext cx="432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5C0000"/>
              </a:prstShdw>
            </a:effectLst>
          </p:spPr>
          <p:txBody>
            <a:bodyPr/>
            <a:lstStyle/>
            <a:p>
              <a:endParaRPr lang="es-MX"/>
            </a:p>
          </p:txBody>
        </p:sp>
        <p:sp>
          <p:nvSpPr>
            <p:cNvPr id="69660" name="Line 14"/>
            <p:cNvSpPr>
              <a:spLocks noChangeShapeType="1"/>
            </p:cNvSpPr>
            <p:nvPr/>
          </p:nvSpPr>
          <p:spPr bwMode="gray">
            <a:xfrm flipH="1" flipV="1">
              <a:off x="4272" y="2112"/>
              <a:ext cx="192" cy="28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5C0000"/>
              </a:prstShdw>
            </a:effec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101" name="Rectangle 15"/>
          <p:cNvSpPr>
            <a:spLocks noChangeArrowheads="1"/>
          </p:cNvSpPr>
          <p:nvPr/>
        </p:nvSpPr>
        <p:spPr bwMode="auto">
          <a:xfrm>
            <a:off x="5357813" y="1600200"/>
            <a:ext cx="36433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s-MX" sz="2000">
                <a:latin typeface="Calibri" pitchFamily="34" charset="0"/>
              </a:rPr>
              <a:t>Esfuerzos de mejora coordinados entre algunos de los sistemas.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es-MX" sz="2000">
              <a:latin typeface="Calibri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s-MX" sz="2000">
                <a:latin typeface="Calibri" pitchFamily="34" charset="0"/>
              </a:rPr>
              <a:t>Clara colaboración entre algunos sistemas.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es-MX" sz="2000">
              <a:latin typeface="Calibri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s-MX" sz="2000">
                <a:latin typeface="Calibri" pitchFamily="34" charset="0"/>
              </a:rPr>
              <a:t>La información y el conocimiento se distribuyen entre algunos sistemas solamente.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es-MX" sz="2000">
              <a:latin typeface="Calibri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s-MX" sz="2000">
                <a:latin typeface="Calibri" pitchFamily="34" charset="0"/>
              </a:rPr>
              <a:t>Existen acuerdos en cómo cumplir los compromisos de la organización</a:t>
            </a:r>
            <a:r>
              <a:rPr lang="es-MX" sz="2000" b="1">
                <a:latin typeface="Calibri" pitchFamily="34" charset="0"/>
              </a:rPr>
              <a:t>.</a:t>
            </a:r>
            <a:endParaRPr lang="es-ES" sz="2000" b="1">
              <a:latin typeface="Calibri" pitchFamily="34" charset="0"/>
            </a:endParaRPr>
          </a:p>
        </p:txBody>
      </p:sp>
      <p:sp>
        <p:nvSpPr>
          <p:cNvPr id="69638" name="Rectangle 16"/>
          <p:cNvSpPr>
            <a:spLocks noChangeArrowheads="1"/>
          </p:cNvSpPr>
          <p:nvPr/>
        </p:nvSpPr>
        <p:spPr bwMode="auto">
          <a:xfrm>
            <a:off x="228600" y="3276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Diseño del Sistema / Proceso</a:t>
            </a:r>
            <a:endParaRPr lang="es-ES" sz="4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4625" y="1081088"/>
            <a:ext cx="5326063" cy="5419725"/>
            <a:chOff x="1720" y="384"/>
            <a:chExt cx="3840" cy="3840"/>
          </a:xfrm>
        </p:grpSpPr>
        <p:sp>
          <p:nvSpPr>
            <p:cNvPr id="451588" name="Oval 4"/>
            <p:cNvSpPr>
              <a:spLocks noChangeArrowheads="1"/>
            </p:cNvSpPr>
            <p:nvPr/>
          </p:nvSpPr>
          <p:spPr bwMode="gray">
            <a:xfrm>
              <a:off x="1864" y="1776"/>
              <a:ext cx="1104" cy="11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Personal</a:t>
              </a:r>
              <a:endParaRPr lang="es-E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451589" name="Oval 5"/>
            <p:cNvSpPr>
              <a:spLocks noChangeArrowheads="1"/>
            </p:cNvSpPr>
            <p:nvPr/>
          </p:nvSpPr>
          <p:spPr bwMode="gray">
            <a:xfrm>
              <a:off x="4360" y="1776"/>
              <a:ext cx="1104" cy="11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Clientes</a:t>
              </a:r>
              <a:endParaRPr lang="es-E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70669" name="Oval 6"/>
            <p:cNvSpPr>
              <a:spLocks noChangeArrowheads="1"/>
            </p:cNvSpPr>
            <p:nvPr/>
          </p:nvSpPr>
          <p:spPr bwMode="gray">
            <a:xfrm>
              <a:off x="1720" y="384"/>
              <a:ext cx="3840" cy="38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51591" name="Oval 7"/>
            <p:cNvSpPr>
              <a:spLocks noChangeArrowheads="1"/>
            </p:cNvSpPr>
            <p:nvPr/>
          </p:nvSpPr>
          <p:spPr bwMode="gray">
            <a:xfrm>
              <a:off x="2928" y="480"/>
              <a:ext cx="1344" cy="12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Logística</a:t>
              </a:r>
              <a:endPara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70673" name="Line 8"/>
            <p:cNvSpPr>
              <a:spLocks noChangeShapeType="1"/>
            </p:cNvSpPr>
            <p:nvPr/>
          </p:nvSpPr>
          <p:spPr bwMode="gray">
            <a:xfrm flipV="1">
              <a:off x="2496" y="1344"/>
              <a:ext cx="432" cy="43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5C0000"/>
              </a:prstShdw>
            </a:effectLst>
          </p:spPr>
          <p:txBody>
            <a:bodyPr/>
            <a:lstStyle/>
            <a:p>
              <a:endParaRPr lang="es-MX"/>
            </a:p>
          </p:txBody>
        </p:sp>
        <p:sp>
          <p:nvSpPr>
            <p:cNvPr id="70674" name="Line 9"/>
            <p:cNvSpPr>
              <a:spLocks noChangeShapeType="1"/>
            </p:cNvSpPr>
            <p:nvPr/>
          </p:nvSpPr>
          <p:spPr bwMode="gray">
            <a:xfrm>
              <a:off x="2968" y="2256"/>
              <a:ext cx="1392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5C0000"/>
              </a:prstShdw>
            </a:effectLst>
          </p:spPr>
          <p:txBody>
            <a:bodyPr/>
            <a:lstStyle/>
            <a:p>
              <a:endParaRPr lang="es-MX"/>
            </a:p>
          </p:txBody>
        </p:sp>
        <p:sp>
          <p:nvSpPr>
            <p:cNvPr id="70675" name="Line 10"/>
            <p:cNvSpPr>
              <a:spLocks noChangeShapeType="1"/>
            </p:cNvSpPr>
            <p:nvPr/>
          </p:nvSpPr>
          <p:spPr bwMode="gray">
            <a:xfrm flipH="1" flipV="1">
              <a:off x="4272" y="1296"/>
              <a:ext cx="480" cy="48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5C0000"/>
              </a:prstShdw>
            </a:effectLst>
          </p:spPr>
          <p:txBody>
            <a:bodyPr/>
            <a:lstStyle/>
            <a:p>
              <a:endParaRPr lang="es-MX"/>
            </a:p>
          </p:txBody>
        </p:sp>
        <p:sp>
          <p:nvSpPr>
            <p:cNvPr id="451595" name="Oval 11"/>
            <p:cNvSpPr>
              <a:spLocks noChangeArrowheads="1"/>
            </p:cNvSpPr>
            <p:nvPr/>
          </p:nvSpPr>
          <p:spPr bwMode="gray">
            <a:xfrm>
              <a:off x="3208" y="2832"/>
              <a:ext cx="1104" cy="11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Diseño</a:t>
              </a:r>
              <a:endParaRPr lang="es-E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5135" name="AutoShape 12"/>
            <p:cNvSpPr>
              <a:spLocks noChangeArrowheads="1"/>
            </p:cNvSpPr>
            <p:nvPr/>
          </p:nvSpPr>
          <p:spPr bwMode="gray">
            <a:xfrm rot="-2270596">
              <a:off x="4560" y="672"/>
              <a:ext cx="976" cy="616"/>
            </a:xfrm>
            <a:prstGeom prst="notchedRightArrow">
              <a:avLst>
                <a:gd name="adj1" fmla="val 39889"/>
                <a:gd name="adj2" fmla="val 5062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0682" name="Line 13"/>
            <p:cNvSpPr>
              <a:spLocks noChangeShapeType="1"/>
            </p:cNvSpPr>
            <p:nvPr/>
          </p:nvSpPr>
          <p:spPr bwMode="gray">
            <a:xfrm flipH="1" flipV="1">
              <a:off x="2824" y="2808"/>
              <a:ext cx="432" cy="31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5C0000"/>
              </a:prstShdw>
            </a:effectLst>
          </p:spPr>
          <p:txBody>
            <a:bodyPr/>
            <a:lstStyle/>
            <a:p>
              <a:endParaRPr lang="es-MX"/>
            </a:p>
          </p:txBody>
        </p:sp>
        <p:sp>
          <p:nvSpPr>
            <p:cNvPr id="70683" name="Line 14"/>
            <p:cNvSpPr>
              <a:spLocks noChangeShapeType="1"/>
            </p:cNvSpPr>
            <p:nvPr/>
          </p:nvSpPr>
          <p:spPr bwMode="gray">
            <a:xfrm flipV="1">
              <a:off x="4216" y="2736"/>
              <a:ext cx="336" cy="336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5C0000"/>
              </a:prstShdw>
            </a:effectLst>
          </p:spPr>
          <p:txBody>
            <a:bodyPr/>
            <a:lstStyle/>
            <a:p>
              <a:endParaRPr lang="es-MX"/>
            </a:p>
          </p:txBody>
        </p:sp>
        <p:sp>
          <p:nvSpPr>
            <p:cNvPr id="70684" name="Line 15"/>
            <p:cNvSpPr>
              <a:spLocks noChangeShapeType="1"/>
            </p:cNvSpPr>
            <p:nvPr/>
          </p:nvSpPr>
          <p:spPr bwMode="gray">
            <a:xfrm flipV="1">
              <a:off x="3688" y="1728"/>
              <a:ext cx="0" cy="1056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5C0000"/>
              </a:prstShdw>
            </a:effec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124" name="Text Box 16"/>
          <p:cNvSpPr txBox="1">
            <a:spLocks noChangeArrowheads="1"/>
          </p:cNvSpPr>
          <p:nvPr/>
        </p:nvSpPr>
        <p:spPr bwMode="auto">
          <a:xfrm>
            <a:off x="5357818" y="57148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7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Sinergia</a:t>
            </a:r>
            <a:endParaRPr lang="es-ES" sz="72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0661" name="Rectangle 17"/>
          <p:cNvSpPr>
            <a:spLocks noChangeArrowheads="1"/>
          </p:cNvSpPr>
          <p:nvPr/>
        </p:nvSpPr>
        <p:spPr bwMode="auto">
          <a:xfrm>
            <a:off x="304800" y="114300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s-MX" sz="2000" b="1">
              <a:latin typeface="Times New Roman" pitchFamily="18" charset="0"/>
            </a:endParaRPr>
          </a:p>
        </p:txBody>
      </p:sp>
      <p:sp>
        <p:nvSpPr>
          <p:cNvPr id="70662" name="Rectangle 18"/>
          <p:cNvSpPr>
            <a:spLocks noChangeArrowheads="1"/>
          </p:cNvSpPr>
          <p:nvPr/>
        </p:nvSpPr>
        <p:spPr bwMode="auto">
          <a:xfrm>
            <a:off x="5580063" y="1714500"/>
            <a:ext cx="33496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s-MX" sz="2000">
                <a:latin typeface="Calibri" pitchFamily="34" charset="0"/>
              </a:rPr>
              <a:t>Claros canales de colaboración con otros sistemas / procesos.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es-MX" sz="2000"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s-MX" sz="2000">
                <a:latin typeface="Calibri" pitchFamily="34" charset="0"/>
              </a:rPr>
              <a:t>La capacidad de aprender y mejorar se comparte entre los sistemas, generando conocimiento organizacional.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es-MX" sz="2000"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s-MX" sz="2000">
                <a:latin typeface="Calibri" pitchFamily="34" charset="0"/>
              </a:rPr>
              <a:t>Se potencia el efecto de toda la organización a partir del aprovechamiento de los ciclos de reforzamiento entre sistemas</a:t>
            </a:r>
            <a:r>
              <a:rPr lang="es-MX" sz="2000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317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Diseño del Sistema / Proceso</a:t>
            </a:r>
            <a:endParaRPr lang="es-ES" sz="48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3657600"/>
            <a:ext cx="1981200" cy="1981200"/>
            <a:chOff x="1344" y="816"/>
            <a:chExt cx="2976" cy="2976"/>
          </a:xfrm>
        </p:grpSpPr>
        <p:sp>
          <p:nvSpPr>
            <p:cNvPr id="452612" name="Oval 4"/>
            <p:cNvSpPr>
              <a:spLocks noChangeArrowheads="1"/>
            </p:cNvSpPr>
            <p:nvPr/>
          </p:nvSpPr>
          <p:spPr bwMode="gray">
            <a:xfrm>
              <a:off x="1814" y="2015"/>
              <a:ext cx="1104" cy="11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Personal</a:t>
              </a:r>
              <a:endPara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452613" name="Oval 5"/>
            <p:cNvSpPr>
              <a:spLocks noChangeArrowheads="1"/>
            </p:cNvSpPr>
            <p:nvPr/>
          </p:nvSpPr>
          <p:spPr bwMode="gray">
            <a:xfrm>
              <a:off x="2822" y="1441"/>
              <a:ext cx="1104" cy="11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Clientes</a:t>
              </a:r>
              <a:endPara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71734" name="AutoShape 6"/>
            <p:cNvSpPr>
              <a:spLocks noChangeArrowheads="1"/>
            </p:cNvSpPr>
            <p:nvPr/>
          </p:nvSpPr>
          <p:spPr bwMode="gray">
            <a:xfrm rot="-6858134">
              <a:off x="1838" y="1608"/>
              <a:ext cx="432" cy="384"/>
            </a:xfrm>
            <a:prstGeom prst="notchedRightArrow">
              <a:avLst>
                <a:gd name="adj1" fmla="val 29519"/>
                <a:gd name="adj2" fmla="val 43896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71735" name="AutoShape 7"/>
            <p:cNvSpPr>
              <a:spLocks noChangeArrowheads="1"/>
            </p:cNvSpPr>
            <p:nvPr/>
          </p:nvSpPr>
          <p:spPr bwMode="gray">
            <a:xfrm rot="4009109">
              <a:off x="3470" y="2568"/>
              <a:ext cx="432" cy="384"/>
            </a:xfrm>
            <a:prstGeom prst="notchedRightArrow">
              <a:avLst>
                <a:gd name="adj1" fmla="val 29519"/>
                <a:gd name="adj2" fmla="val 43896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71736" name="Oval 8"/>
            <p:cNvSpPr>
              <a:spLocks noChangeArrowheads="1"/>
            </p:cNvSpPr>
            <p:nvPr/>
          </p:nvSpPr>
          <p:spPr bwMode="gray">
            <a:xfrm>
              <a:off x="1344" y="816"/>
              <a:ext cx="2976" cy="29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10200" y="1676400"/>
            <a:ext cx="3575050" cy="3556000"/>
            <a:chOff x="3408" y="1056"/>
            <a:chExt cx="2252" cy="2240"/>
          </a:xfrm>
        </p:grpSpPr>
        <p:sp>
          <p:nvSpPr>
            <p:cNvPr id="452618" name="Oval 10"/>
            <p:cNvSpPr>
              <a:spLocks noChangeArrowheads="1"/>
            </p:cNvSpPr>
            <p:nvPr/>
          </p:nvSpPr>
          <p:spPr bwMode="gray">
            <a:xfrm>
              <a:off x="3492" y="1868"/>
              <a:ext cx="644" cy="64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Personal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452619" name="Oval 11"/>
            <p:cNvSpPr>
              <a:spLocks noChangeArrowheads="1"/>
            </p:cNvSpPr>
            <p:nvPr/>
          </p:nvSpPr>
          <p:spPr bwMode="gray">
            <a:xfrm>
              <a:off x="4948" y="1868"/>
              <a:ext cx="644" cy="64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Clientes</a:t>
              </a:r>
              <a:endPara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71714" name="Oval 12"/>
            <p:cNvSpPr>
              <a:spLocks noChangeArrowheads="1"/>
            </p:cNvSpPr>
            <p:nvPr/>
          </p:nvSpPr>
          <p:spPr bwMode="gray">
            <a:xfrm>
              <a:off x="3408" y="1056"/>
              <a:ext cx="2240" cy="2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52621" name="Oval 13"/>
            <p:cNvSpPr>
              <a:spLocks noChangeArrowheads="1"/>
            </p:cNvSpPr>
            <p:nvPr/>
          </p:nvSpPr>
          <p:spPr bwMode="gray">
            <a:xfrm>
              <a:off x="4160" y="1088"/>
              <a:ext cx="736" cy="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Logística</a:t>
              </a:r>
              <a:endPara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71718" name="Line 14"/>
            <p:cNvSpPr>
              <a:spLocks noChangeShapeType="1"/>
            </p:cNvSpPr>
            <p:nvPr/>
          </p:nvSpPr>
          <p:spPr bwMode="gray">
            <a:xfrm flipV="1">
              <a:off x="3936" y="1616"/>
              <a:ext cx="252" cy="25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1719" name="Line 15"/>
            <p:cNvSpPr>
              <a:spLocks noChangeShapeType="1"/>
            </p:cNvSpPr>
            <p:nvPr/>
          </p:nvSpPr>
          <p:spPr bwMode="gray">
            <a:xfrm>
              <a:off x="4136" y="2148"/>
              <a:ext cx="812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5C0000"/>
              </a:prstShdw>
            </a:effectLst>
          </p:spPr>
          <p:txBody>
            <a:bodyPr/>
            <a:lstStyle/>
            <a:p>
              <a:endParaRPr lang="es-MX"/>
            </a:p>
          </p:txBody>
        </p:sp>
        <p:sp>
          <p:nvSpPr>
            <p:cNvPr id="71720" name="Line 16"/>
            <p:cNvSpPr>
              <a:spLocks noChangeShapeType="1"/>
            </p:cNvSpPr>
            <p:nvPr/>
          </p:nvSpPr>
          <p:spPr bwMode="gray">
            <a:xfrm flipH="1" flipV="1">
              <a:off x="4836" y="1616"/>
              <a:ext cx="280" cy="28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52625" name="Oval 17"/>
            <p:cNvSpPr>
              <a:spLocks noChangeArrowheads="1"/>
            </p:cNvSpPr>
            <p:nvPr/>
          </p:nvSpPr>
          <p:spPr bwMode="gray">
            <a:xfrm>
              <a:off x="4276" y="2484"/>
              <a:ext cx="644" cy="64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Diseño</a:t>
              </a:r>
              <a:endPara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71724" name="AutoShape 18"/>
            <p:cNvSpPr>
              <a:spLocks noChangeArrowheads="1"/>
            </p:cNvSpPr>
            <p:nvPr/>
          </p:nvSpPr>
          <p:spPr bwMode="gray">
            <a:xfrm rot="-1802928">
              <a:off x="5001" y="1293"/>
              <a:ext cx="659" cy="384"/>
            </a:xfrm>
            <a:prstGeom prst="notchedRightArrow">
              <a:avLst>
                <a:gd name="adj1" fmla="val 28824"/>
                <a:gd name="adj2" fmla="val 51802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71725" name="Line 19"/>
            <p:cNvSpPr>
              <a:spLocks noChangeShapeType="1"/>
            </p:cNvSpPr>
            <p:nvPr/>
          </p:nvSpPr>
          <p:spPr bwMode="gray">
            <a:xfrm flipH="1" flipV="1">
              <a:off x="4052" y="2470"/>
              <a:ext cx="252" cy="18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1726" name="Line 20"/>
            <p:cNvSpPr>
              <a:spLocks noChangeShapeType="1"/>
            </p:cNvSpPr>
            <p:nvPr/>
          </p:nvSpPr>
          <p:spPr bwMode="gray">
            <a:xfrm flipV="1">
              <a:off x="4864" y="2428"/>
              <a:ext cx="196" cy="196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1727" name="Line 21"/>
            <p:cNvSpPr>
              <a:spLocks noChangeShapeType="1"/>
            </p:cNvSpPr>
            <p:nvPr/>
          </p:nvSpPr>
          <p:spPr bwMode="gray">
            <a:xfrm flipV="1">
              <a:off x="4556" y="1824"/>
              <a:ext cx="0" cy="67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med"/>
              <a:tailEnd type="stealth" w="med" len="med"/>
            </a:ln>
            <a:effectLst>
              <a:prstShdw prst="shdw17" dist="17961" dir="2700000">
                <a:srgbClr val="5C0000"/>
              </a:prstShdw>
            </a:effec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149" name="AutoShape 22"/>
          <p:cNvSpPr>
            <a:spLocks noChangeArrowheads="1"/>
          </p:cNvSpPr>
          <p:nvPr/>
        </p:nvSpPr>
        <p:spPr bwMode="ltGray">
          <a:xfrm>
            <a:off x="285720" y="5286388"/>
            <a:ext cx="8613775" cy="609600"/>
          </a:xfrm>
          <a:prstGeom prst="triangle">
            <a:avLst>
              <a:gd name="adj" fmla="val 100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b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s-MX">
              <a:latin typeface="Calibri" pitchFamily="34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86000" y="2438400"/>
            <a:ext cx="3048000" cy="3048000"/>
            <a:chOff x="1434" y="1344"/>
            <a:chExt cx="1920" cy="1920"/>
          </a:xfrm>
        </p:grpSpPr>
        <p:sp>
          <p:nvSpPr>
            <p:cNvPr id="452632" name="Oval 24"/>
            <p:cNvSpPr>
              <a:spLocks noChangeArrowheads="1"/>
            </p:cNvSpPr>
            <p:nvPr/>
          </p:nvSpPr>
          <p:spPr bwMode="gray">
            <a:xfrm>
              <a:off x="1644" y="2343"/>
              <a:ext cx="605" cy="60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Personal</a:t>
              </a:r>
              <a:endPara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452633" name="Oval 25"/>
            <p:cNvSpPr>
              <a:spLocks noChangeArrowheads="1"/>
            </p:cNvSpPr>
            <p:nvPr/>
          </p:nvSpPr>
          <p:spPr bwMode="gray">
            <a:xfrm>
              <a:off x="2512" y="2291"/>
              <a:ext cx="605" cy="60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Clientes</a:t>
              </a:r>
              <a:endPara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71698" name="AutoShape 26"/>
            <p:cNvSpPr>
              <a:spLocks noChangeArrowheads="1"/>
            </p:cNvSpPr>
            <p:nvPr/>
          </p:nvSpPr>
          <p:spPr bwMode="gray">
            <a:xfrm rot="-6858134">
              <a:off x="1526" y="2172"/>
              <a:ext cx="237" cy="211"/>
            </a:xfrm>
            <a:prstGeom prst="notchedRightArrow">
              <a:avLst>
                <a:gd name="adj1" fmla="val 29519"/>
                <a:gd name="adj2" fmla="val 43826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71699" name="AutoShape 27"/>
            <p:cNvSpPr>
              <a:spLocks noChangeArrowheads="1"/>
            </p:cNvSpPr>
            <p:nvPr/>
          </p:nvSpPr>
          <p:spPr bwMode="gray">
            <a:xfrm rot="-10167649">
              <a:off x="2302" y="2291"/>
              <a:ext cx="237" cy="210"/>
            </a:xfrm>
            <a:prstGeom prst="notchedRightArrow">
              <a:avLst>
                <a:gd name="adj1" fmla="val 29519"/>
                <a:gd name="adj2" fmla="val 44035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71700" name="Oval 28"/>
            <p:cNvSpPr>
              <a:spLocks noChangeArrowheads="1"/>
            </p:cNvSpPr>
            <p:nvPr/>
          </p:nvSpPr>
          <p:spPr bwMode="gray">
            <a:xfrm>
              <a:off x="1434" y="1344"/>
              <a:ext cx="1920" cy="19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452637" name="Oval 29"/>
            <p:cNvSpPr>
              <a:spLocks noChangeArrowheads="1"/>
            </p:cNvSpPr>
            <p:nvPr/>
          </p:nvSpPr>
          <p:spPr bwMode="gray">
            <a:xfrm>
              <a:off x="2016" y="1506"/>
              <a:ext cx="720" cy="68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Sistema de Logística</a:t>
              </a:r>
              <a:endPara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71704" name="AutoShape 30"/>
            <p:cNvSpPr>
              <a:spLocks noChangeArrowheads="1"/>
            </p:cNvSpPr>
            <p:nvPr/>
          </p:nvSpPr>
          <p:spPr bwMode="gray">
            <a:xfrm rot="-5339171">
              <a:off x="2617" y="1476"/>
              <a:ext cx="237" cy="210"/>
            </a:xfrm>
            <a:prstGeom prst="notchedRightArrow">
              <a:avLst>
                <a:gd name="adj1" fmla="val 29519"/>
                <a:gd name="adj2" fmla="val 44035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71705" name="Line 31"/>
            <p:cNvSpPr>
              <a:spLocks noChangeShapeType="1"/>
            </p:cNvSpPr>
            <p:nvPr/>
          </p:nvSpPr>
          <p:spPr bwMode="gray">
            <a:xfrm flipV="1">
              <a:off x="2065" y="2159"/>
              <a:ext cx="132" cy="184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sm"/>
              <a:tailEnd type="stealth" w="med" len="sm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1706" name="Line 32"/>
            <p:cNvSpPr>
              <a:spLocks noChangeShapeType="1"/>
            </p:cNvSpPr>
            <p:nvPr/>
          </p:nvSpPr>
          <p:spPr bwMode="gray">
            <a:xfrm>
              <a:off x="2276" y="2712"/>
              <a:ext cx="236" cy="0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sm"/>
              <a:tailEnd type="stealth" w="med" len="sm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1707" name="Line 33"/>
            <p:cNvSpPr>
              <a:spLocks noChangeShapeType="1"/>
            </p:cNvSpPr>
            <p:nvPr/>
          </p:nvSpPr>
          <p:spPr bwMode="gray">
            <a:xfrm flipH="1" flipV="1">
              <a:off x="2618" y="2133"/>
              <a:ext cx="105" cy="15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 type="stealth" w="med" len="sm"/>
              <a:tailEnd type="stealth" w="med" len="sm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151" name="Text Box 34"/>
          <p:cNvSpPr txBox="1">
            <a:spLocks noChangeArrowheads="1"/>
          </p:cNvSpPr>
          <p:nvPr/>
        </p:nvSpPr>
        <p:spPr bwMode="auto">
          <a:xfrm>
            <a:off x="428625" y="5970588"/>
            <a:ext cx="2157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>
                <a:latin typeface="+mj-lt"/>
              </a:rPr>
              <a:t>Aislamiento</a:t>
            </a:r>
            <a:endParaRPr lang="es-ES" sz="3200">
              <a:latin typeface="+mj-lt"/>
            </a:endParaRPr>
          </a:p>
        </p:txBody>
      </p:sp>
      <p:sp>
        <p:nvSpPr>
          <p:cNvPr id="6152" name="Text Box 35"/>
          <p:cNvSpPr txBox="1">
            <a:spLocks noChangeArrowheads="1"/>
          </p:cNvSpPr>
          <p:nvPr/>
        </p:nvSpPr>
        <p:spPr bwMode="auto">
          <a:xfrm>
            <a:off x="3194050" y="5929313"/>
            <a:ext cx="2376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>
                <a:latin typeface="+mj-lt"/>
              </a:rPr>
              <a:t>Colaboración</a:t>
            </a:r>
            <a:endParaRPr lang="es-ES" sz="3200">
              <a:latin typeface="+mj-lt"/>
            </a:endParaRPr>
          </a:p>
        </p:txBody>
      </p:sp>
      <p:sp>
        <p:nvSpPr>
          <p:cNvPr id="6153" name="Text Box 36"/>
          <p:cNvSpPr txBox="1">
            <a:spLocks noChangeArrowheads="1"/>
          </p:cNvSpPr>
          <p:nvPr/>
        </p:nvSpPr>
        <p:spPr bwMode="auto">
          <a:xfrm>
            <a:off x="6818313" y="5929313"/>
            <a:ext cx="1511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MX" sz="3200">
                <a:latin typeface="+mj-lt"/>
              </a:rPr>
              <a:t>Sinergia</a:t>
            </a:r>
            <a:endParaRPr lang="es-ES" sz="320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3 Imagen" descr="ist2_2753988-all-depends-on-arrow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14313" y="4286250"/>
            <a:ext cx="84867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277813" algn="just" eaLnBrk="0" hangingPunct="0">
              <a:lnSpc>
                <a:spcPct val="2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>
                <a:latin typeface="Calibri" pitchFamily="34" charset="0"/>
              </a:rPr>
              <a:t>Conjunto de elementos que interactúan para lograr un propósito común.</a:t>
            </a:r>
          </a:p>
          <a:p>
            <a:pPr lvl="1" indent="-277813" algn="just" eaLnBrk="0" hangingPunct="0">
              <a:lnSpc>
                <a:spcPct val="2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>
                <a:latin typeface="Calibri" pitchFamily="34" charset="0"/>
              </a:rPr>
              <a:t>Es un grupo de componentes interdependientes que integran un todo complejo y unificado.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85918" y="1571612"/>
            <a:ext cx="5643602" cy="114300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Sistemas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707904" y="44624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Presentación</a:t>
            </a:r>
          </a:p>
        </p:txBody>
      </p:sp>
      <p:pic>
        <p:nvPicPr>
          <p:cNvPr id="9" name="6 Imagen" descr="ist2_8922870-attendees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53500"/>
          <a:stretch>
            <a:fillRect/>
          </a:stretch>
        </p:blipFill>
        <p:spPr bwMode="auto">
          <a:xfrm>
            <a:off x="4499992" y="5339767"/>
            <a:ext cx="4644008" cy="151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4283" y="1142984"/>
            <a:ext cx="7467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70000"/>
              <a:buFont typeface="Wingdings" pitchFamily="2" charset="2"/>
              <a:buChar char="§"/>
              <a:defRPr/>
            </a:pPr>
            <a:r>
              <a:rPr lang="es-MX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¿Cuál es tu nombre?</a:t>
            </a:r>
          </a:p>
          <a:p>
            <a:pPr>
              <a:spcBef>
                <a:spcPct val="50000"/>
              </a:spcBef>
              <a:buSzPct val="70000"/>
              <a:buFont typeface="Wingdings" pitchFamily="2" charset="2"/>
              <a:buChar char="§"/>
              <a:defRPr/>
            </a:pPr>
            <a:endParaRPr lang="es-MX" sz="4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>
              <a:spcBef>
                <a:spcPct val="50000"/>
              </a:spcBef>
              <a:buSzPct val="70000"/>
              <a:buFont typeface="Wingdings" pitchFamily="2" charset="2"/>
              <a:buChar char="§"/>
              <a:defRPr/>
            </a:pPr>
            <a:r>
              <a:rPr lang="es-MX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¿En qué área trabajas?</a:t>
            </a:r>
          </a:p>
          <a:p>
            <a:pPr>
              <a:spcBef>
                <a:spcPct val="50000"/>
              </a:spcBef>
              <a:buSzPct val="70000"/>
              <a:buFont typeface="Wingdings" pitchFamily="2" charset="2"/>
              <a:buChar char="§"/>
              <a:defRPr/>
            </a:pPr>
            <a:endParaRPr lang="es-MX" sz="4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>
              <a:spcBef>
                <a:spcPct val="50000"/>
              </a:spcBef>
              <a:buSzPct val="70000"/>
              <a:buFont typeface="Wingdings" pitchFamily="2" charset="2"/>
              <a:buChar char="§"/>
              <a:defRPr/>
            </a:pPr>
            <a:r>
              <a:rPr lang="es-MX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Pasatiempos</a:t>
            </a:r>
            <a:endParaRPr lang="en-US" sz="4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32" y="471470"/>
            <a:ext cx="8458200" cy="528638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115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Sistemas</a:t>
            </a:r>
            <a:endParaRPr lang="es-ES" sz="115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n-cs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42938" y="2857500"/>
            <a:ext cx="7772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277813" algn="just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2000" b="1">
                <a:latin typeface="Calibri" pitchFamily="34" charset="0"/>
              </a:rPr>
              <a:t>Las partes del sistema son esenciales  para que el sistema logre su propósito. Todos los elementos son indispensables .</a:t>
            </a:r>
          </a:p>
          <a:p>
            <a:pPr lvl="1" indent="-277813" algn="just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s-ES_tradnl" sz="2000" b="1">
              <a:latin typeface="Calibri" pitchFamily="34" charset="0"/>
            </a:endParaRPr>
          </a:p>
          <a:p>
            <a:pPr lvl="1" indent="-277813" algn="just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2000" b="1">
                <a:latin typeface="Calibri" pitchFamily="34" charset="0"/>
              </a:rPr>
              <a:t>Las partes del sistema deben de estar arregladas en una forma específica para que éste logre su propósito.</a:t>
            </a:r>
          </a:p>
          <a:p>
            <a:pPr lvl="1" indent="-277813" algn="just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s-ES_tradnl" sz="2000" b="1">
              <a:latin typeface="Calibri" pitchFamily="34" charset="0"/>
            </a:endParaRPr>
          </a:p>
          <a:p>
            <a:pPr lvl="1" indent="-277813" algn="just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2000" b="1">
                <a:latin typeface="Calibri" pitchFamily="34" charset="0"/>
              </a:rPr>
              <a:t>Los sistemas tienen propósitos específicos dentro de los sistemas más amplios que lo contienen.</a:t>
            </a:r>
          </a:p>
          <a:p>
            <a:pPr lvl="1" indent="-277813" algn="just" eaLnBrk="0" hangingPunct="0">
              <a:lnSpc>
                <a:spcPct val="210000"/>
              </a:lnSpc>
              <a:spcBef>
                <a:spcPct val="20000"/>
              </a:spcBef>
              <a:buFontTx/>
              <a:buChar char="•"/>
            </a:pPr>
            <a:endParaRPr lang="es-ES" sz="2000" b="1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4348" y="1643050"/>
            <a:ext cx="4045210" cy="91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_tradnl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Características: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94" y="487363"/>
            <a:ext cx="7772400" cy="42068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9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Procesos</a:t>
            </a:r>
            <a:endParaRPr lang="es-ES" sz="96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n-cs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84213" y="1196975"/>
            <a:ext cx="777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eaLnBrk="0" hangingPunct="0">
              <a:spcBef>
                <a:spcPct val="20000"/>
              </a:spcBef>
            </a:pPr>
            <a:r>
              <a:rPr lang="es-ES_tradnl" sz="2400">
                <a:latin typeface="Calibri" pitchFamily="34" charset="0"/>
              </a:rPr>
              <a:t>Conjunto de actividades que suceden de forma ordenada a partir de  la combinación de materiales, maquinaria / equipo, gente, método y medio ambiente, para convertir insumos en productos con valor agregado de forma consistente.</a:t>
            </a:r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500063" y="3000375"/>
            <a:ext cx="8215312" cy="3551238"/>
            <a:chOff x="1344" y="1920"/>
            <a:chExt cx="2832" cy="1631"/>
          </a:xfrm>
        </p:grpSpPr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1920" y="2112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400">
                  <a:latin typeface="Times New Roman" pitchFamily="18" charset="0"/>
                </a:rPr>
                <a:t>Desde</a:t>
              </a:r>
            </a:p>
          </p:txBody>
        </p:sp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3312" y="2112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400">
                  <a:latin typeface="Times New Roman" pitchFamily="18" charset="0"/>
                </a:rPr>
                <a:t>Hasta</a:t>
              </a:r>
            </a:p>
          </p:txBody>
        </p:sp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1776" y="3072"/>
              <a:ext cx="480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s-ES_tradnl" sz="1400">
                  <a:latin typeface="Calibri" pitchFamily="34" charset="0"/>
                </a:rPr>
                <a:t>Límite</a:t>
              </a:r>
            </a:p>
            <a:p>
              <a:pPr algn="ctr" defTabSz="762000" eaLnBrk="0" hangingPunct="0">
                <a:spcBef>
                  <a:spcPct val="50000"/>
                </a:spcBef>
              </a:pPr>
              <a:r>
                <a:rPr lang="es-ES_tradnl" sz="1400">
                  <a:latin typeface="Calibri" pitchFamily="34" charset="0"/>
                </a:rPr>
                <a:t>de inicio</a:t>
              </a:r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>
              <a:off x="3168" y="3024"/>
              <a:ext cx="576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s-ES_tradnl" sz="1400">
                  <a:latin typeface="Calibri" pitchFamily="34" charset="0"/>
                </a:rPr>
                <a:t>Límite</a:t>
              </a:r>
            </a:p>
            <a:p>
              <a:pPr algn="ctr" defTabSz="762000" eaLnBrk="0" hangingPunct="0">
                <a:spcBef>
                  <a:spcPct val="50000"/>
                </a:spcBef>
              </a:pPr>
              <a:r>
                <a:rPr lang="es-ES_tradnl" sz="1400">
                  <a:latin typeface="Calibri" pitchFamily="34" charset="0"/>
                </a:rPr>
                <a:t>de terminación</a:t>
              </a:r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>
              <a:off x="1344" y="2688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s-ES_tradnl" sz="1400" b="1">
                  <a:latin typeface="Times New Roman" pitchFamily="18" charset="0"/>
                </a:rPr>
                <a:t> Insumo</a:t>
              </a:r>
            </a:p>
          </p:txBody>
        </p:sp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3696" y="2688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s-ES_tradnl" sz="800" b="1">
                  <a:latin typeface="Times New Roman" pitchFamily="18" charset="0"/>
                </a:rPr>
                <a:t> </a:t>
              </a:r>
              <a:r>
                <a:rPr lang="es-ES_tradnl" sz="1400" b="1">
                  <a:latin typeface="Times New Roman" pitchFamily="18" charset="0"/>
                </a:rPr>
                <a:t>Producto</a:t>
              </a: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2304" y="1920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  <a:buFont typeface="Monotype Sorts" pitchFamily="2" charset="2"/>
                <a:buNone/>
              </a:pPr>
              <a:r>
                <a:rPr lang="es-ES_tradnl" sz="1200" b="1">
                  <a:latin typeface="Times New Roman" pitchFamily="18" charset="0"/>
                </a:rPr>
                <a:t>Proceso</a:t>
              </a:r>
              <a:endParaRPr lang="es-ES_tradnl" sz="800" b="1">
                <a:latin typeface="Times New Roman" pitchFamily="18" charset="0"/>
              </a:endParaRPr>
            </a:p>
          </p:txBody>
        </p:sp>
        <p:sp>
          <p:nvSpPr>
            <p:cNvPr id="76812" name="Line 12"/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6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4765" name="AutoShape 13"/>
            <p:cNvSpPr>
              <a:spLocks noChangeArrowheads="1"/>
            </p:cNvSpPr>
            <p:nvPr/>
          </p:nvSpPr>
          <p:spPr bwMode="auto">
            <a:xfrm>
              <a:off x="1824" y="2496"/>
              <a:ext cx="219" cy="216"/>
            </a:xfrm>
            <a:prstGeom prst="rightArrow">
              <a:avLst>
                <a:gd name="adj1" fmla="val 50000"/>
                <a:gd name="adj2" fmla="val 37763"/>
              </a:avLst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66" name="Oval 14"/>
            <p:cNvSpPr>
              <a:spLocks noChangeArrowheads="1"/>
            </p:cNvSpPr>
            <p:nvPr/>
          </p:nvSpPr>
          <p:spPr bwMode="auto">
            <a:xfrm>
              <a:off x="1536" y="2532"/>
              <a:ext cx="144" cy="144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67" name="AutoShape 15"/>
            <p:cNvSpPr>
              <a:spLocks noChangeArrowheads="1"/>
            </p:cNvSpPr>
            <p:nvPr/>
          </p:nvSpPr>
          <p:spPr bwMode="auto">
            <a:xfrm>
              <a:off x="3552" y="2496"/>
              <a:ext cx="219" cy="216"/>
            </a:xfrm>
            <a:prstGeom prst="rightArrow">
              <a:avLst>
                <a:gd name="adj1" fmla="val 50000"/>
                <a:gd name="adj2" fmla="val 37763"/>
              </a:avLst>
            </a:prstGeom>
            <a:solidFill>
              <a:schemeClr val="bg2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68" name="Rectangle 16"/>
            <p:cNvSpPr>
              <a:spLocks noChangeArrowheads="1"/>
            </p:cNvSpPr>
            <p:nvPr/>
          </p:nvSpPr>
          <p:spPr bwMode="auto">
            <a:xfrm>
              <a:off x="2112" y="2304"/>
              <a:ext cx="48" cy="14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69" name="Rectangle 17"/>
            <p:cNvSpPr>
              <a:spLocks noChangeArrowheads="1"/>
            </p:cNvSpPr>
            <p:nvPr/>
          </p:nvSpPr>
          <p:spPr bwMode="auto">
            <a:xfrm>
              <a:off x="2112" y="2544"/>
              <a:ext cx="48" cy="14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70" name="Rectangle 18"/>
            <p:cNvSpPr>
              <a:spLocks noChangeArrowheads="1"/>
            </p:cNvSpPr>
            <p:nvPr/>
          </p:nvSpPr>
          <p:spPr bwMode="auto">
            <a:xfrm>
              <a:off x="2112" y="2784"/>
              <a:ext cx="48" cy="14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71" name="Rectangle 19"/>
            <p:cNvSpPr>
              <a:spLocks noChangeArrowheads="1"/>
            </p:cNvSpPr>
            <p:nvPr/>
          </p:nvSpPr>
          <p:spPr bwMode="auto">
            <a:xfrm>
              <a:off x="2256" y="2304"/>
              <a:ext cx="144" cy="14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72" name="Rectangle 20"/>
            <p:cNvSpPr>
              <a:spLocks noChangeArrowheads="1"/>
            </p:cNvSpPr>
            <p:nvPr/>
          </p:nvSpPr>
          <p:spPr bwMode="auto">
            <a:xfrm>
              <a:off x="2400" y="2544"/>
              <a:ext cx="144" cy="14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73" name="Rectangle 21"/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74" name="Rectangle 22"/>
            <p:cNvSpPr>
              <a:spLocks noChangeArrowheads="1"/>
            </p:cNvSpPr>
            <p:nvPr/>
          </p:nvSpPr>
          <p:spPr bwMode="auto">
            <a:xfrm>
              <a:off x="2832" y="2544"/>
              <a:ext cx="144" cy="14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75" name="Rectangle 23"/>
            <p:cNvSpPr>
              <a:spLocks noChangeArrowheads="1"/>
            </p:cNvSpPr>
            <p:nvPr/>
          </p:nvSpPr>
          <p:spPr bwMode="auto">
            <a:xfrm>
              <a:off x="3072" y="2544"/>
              <a:ext cx="144" cy="14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76" name="Rectangle 24"/>
            <p:cNvSpPr>
              <a:spLocks noChangeArrowheads="1"/>
            </p:cNvSpPr>
            <p:nvPr/>
          </p:nvSpPr>
          <p:spPr bwMode="auto">
            <a:xfrm>
              <a:off x="3264" y="2304"/>
              <a:ext cx="144" cy="14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6849" name="Line 25"/>
            <p:cNvSpPr>
              <a:spLocks noChangeShapeType="1"/>
            </p:cNvSpPr>
            <p:nvPr/>
          </p:nvSpPr>
          <p:spPr bwMode="auto">
            <a:xfrm flipV="1">
              <a:off x="3456" y="2256"/>
              <a:ext cx="0" cy="6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4778" name="Oval 26"/>
            <p:cNvSpPr>
              <a:spLocks noChangeArrowheads="1"/>
            </p:cNvSpPr>
            <p:nvPr/>
          </p:nvSpPr>
          <p:spPr bwMode="auto">
            <a:xfrm>
              <a:off x="3840" y="2544"/>
              <a:ext cx="144" cy="144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cxnSp>
          <p:nvCxnSpPr>
            <p:cNvPr id="76853" name="AutoShape 27"/>
            <p:cNvCxnSpPr>
              <a:cxnSpLocks noChangeShapeType="1"/>
            </p:cNvCxnSpPr>
            <p:nvPr/>
          </p:nvCxnSpPr>
          <p:spPr bwMode="auto">
            <a:xfrm rot="16200000" flipH="1">
              <a:off x="2448" y="2712"/>
              <a:ext cx="168" cy="12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6854" name="AutoShape 28"/>
            <p:cNvCxnSpPr>
              <a:cxnSpLocks noChangeShapeType="1"/>
            </p:cNvCxnSpPr>
            <p:nvPr/>
          </p:nvCxnSpPr>
          <p:spPr bwMode="auto">
            <a:xfrm rot="-5400000">
              <a:off x="2664" y="2616"/>
              <a:ext cx="168" cy="16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6855" name="AutoShape 29"/>
            <p:cNvCxnSpPr>
              <a:cxnSpLocks noChangeShapeType="1"/>
            </p:cNvCxnSpPr>
            <p:nvPr/>
          </p:nvCxnSpPr>
          <p:spPr bwMode="auto">
            <a:xfrm>
              <a:off x="2976" y="2616"/>
              <a:ext cx="9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856" name="AutoShape 30"/>
            <p:cNvCxnSpPr>
              <a:cxnSpLocks noChangeShapeType="1"/>
            </p:cNvCxnSpPr>
            <p:nvPr/>
          </p:nvCxnSpPr>
          <p:spPr bwMode="auto">
            <a:xfrm rot="-5400000">
              <a:off x="3120" y="2400"/>
              <a:ext cx="168" cy="12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76857" name="AutoShape 31"/>
            <p:cNvCxnSpPr>
              <a:cxnSpLocks noChangeShapeType="1"/>
            </p:cNvCxnSpPr>
            <p:nvPr/>
          </p:nvCxnSpPr>
          <p:spPr bwMode="auto">
            <a:xfrm>
              <a:off x="2400" y="2376"/>
              <a:ext cx="72" cy="16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4784" name="Rectangle 32"/>
            <p:cNvSpPr>
              <a:spLocks noChangeArrowheads="1"/>
            </p:cNvSpPr>
            <p:nvPr/>
          </p:nvSpPr>
          <p:spPr bwMode="auto">
            <a:xfrm>
              <a:off x="2400" y="3120"/>
              <a:ext cx="48" cy="14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4785" name="Rectangle 33"/>
            <p:cNvSpPr>
              <a:spLocks noChangeArrowheads="1"/>
            </p:cNvSpPr>
            <p:nvPr/>
          </p:nvSpPr>
          <p:spPr bwMode="auto">
            <a:xfrm>
              <a:off x="2400" y="3312"/>
              <a:ext cx="144" cy="14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76864" name="Rectangle 34"/>
            <p:cNvSpPr>
              <a:spLocks noChangeArrowheads="1"/>
            </p:cNvSpPr>
            <p:nvPr/>
          </p:nvSpPr>
          <p:spPr bwMode="auto">
            <a:xfrm>
              <a:off x="2592" y="312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400" i="1">
                  <a:latin typeface="Times New Roman" pitchFamily="18" charset="0"/>
                </a:rPr>
                <a:t>áreas</a:t>
              </a:r>
            </a:p>
          </p:txBody>
        </p:sp>
        <p:sp>
          <p:nvSpPr>
            <p:cNvPr id="76865" name="Rectangle 35"/>
            <p:cNvSpPr>
              <a:spLocks noChangeArrowheads="1"/>
            </p:cNvSpPr>
            <p:nvPr/>
          </p:nvSpPr>
          <p:spPr bwMode="auto">
            <a:xfrm>
              <a:off x="2592" y="3312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s-ES_tradnl" sz="1400" i="1">
                  <a:latin typeface="Times New Roman" pitchFamily="18" charset="0"/>
                </a:rPr>
                <a:t>subprocesos</a:t>
              </a:r>
            </a:p>
          </p:txBody>
        </p:sp>
      </p:grp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785813" y="1927225"/>
            <a:ext cx="77724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277813" algn="just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2400" b="1" dirty="0">
                <a:latin typeface="Calibri" pitchFamily="34" charset="0"/>
              </a:rPr>
              <a:t>Los procesos son elementos de los sistemas. Un sistema puede contener uno o más procesos.</a:t>
            </a:r>
          </a:p>
          <a:p>
            <a:pPr lvl="1" indent="-277813" algn="just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2400" b="1" dirty="0">
                <a:latin typeface="Calibri" pitchFamily="34" charset="0"/>
              </a:rPr>
              <a:t>El proceso tiene su propio propósito, el cual debe contribuir de forma esencial al funcionamiento del sistema.</a:t>
            </a:r>
          </a:p>
          <a:p>
            <a:pPr lvl="1" indent="-277813" algn="just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2400" b="1" dirty="0">
                <a:latin typeface="Calibri" pitchFamily="34" charset="0"/>
              </a:rPr>
              <a:t>Describen las responsabilidades funcionales.</a:t>
            </a:r>
          </a:p>
          <a:p>
            <a:pPr lvl="1" indent="-277813" algn="just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s-ES_tradnl" sz="2400" b="1" dirty="0">
                <a:latin typeface="Calibri" pitchFamily="34" charset="0"/>
              </a:rPr>
              <a:t>Se expresan en forma de actividades generales en bloques, con el propósito de resaltar aquellas realizadas por cada área en la fabricación de un producto o  en la entrega de un servicio.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00194" y="579421"/>
            <a:ext cx="77724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MX" sz="9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Procesos</a:t>
            </a:r>
            <a:endParaRPr lang="es-ES" sz="96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1472" y="928670"/>
            <a:ext cx="3717621" cy="85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es-ES_tradnl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Características: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06375"/>
            <a:ext cx="7793037" cy="936625"/>
          </a:xfrm>
        </p:spPr>
        <p:txBody>
          <a:bodyPr rtlCol="0">
            <a:noAutofit/>
          </a:bodyPr>
          <a:lstStyle/>
          <a:p>
            <a:pPr marL="709613" indent="-709613" algn="r" eaLnBrk="1" fontAlgn="auto" hangingPunct="1">
              <a:spcAft>
                <a:spcPts val="0"/>
              </a:spcAft>
              <a:defRPr/>
            </a:pP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Ciclos de reforzamiento y equilibrio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00313"/>
            <a:ext cx="8329613" cy="269716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s-MX" sz="4000">
              <a:solidFill>
                <a:schemeClr val="tx2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s-MX" sz="4000">
                <a:solidFill>
                  <a:schemeClr val="tx2"/>
                </a:solidFill>
              </a:rPr>
              <a:t>Ciclos de reforzamiento</a:t>
            </a:r>
          </a:p>
          <a:p>
            <a:pPr eaLnBrk="1" hangingPunct="1">
              <a:lnSpc>
                <a:spcPct val="130000"/>
              </a:lnSpc>
            </a:pPr>
            <a:endParaRPr lang="es-MX" sz="4000">
              <a:solidFill>
                <a:schemeClr val="tx2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s-MX" sz="4000">
                <a:solidFill>
                  <a:schemeClr val="tx2"/>
                </a:solidFill>
              </a:rPr>
              <a:t>Ciclos de equilibrio</a:t>
            </a:r>
          </a:p>
          <a:p>
            <a:pPr eaLnBrk="1" hangingPunct="1">
              <a:lnSpc>
                <a:spcPct val="130000"/>
              </a:lnSpc>
            </a:pPr>
            <a:endParaRPr lang="es-MX" sz="400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1785926"/>
            <a:ext cx="871540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Elementos básicos del comportamiento de un sistema: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4 Imagen" descr="ist2_8408866-arrow-circles-in-motion.jpg"/>
          <p:cNvPicPr>
            <a:picLocks noChangeAspect="1"/>
          </p:cNvPicPr>
          <p:nvPr/>
        </p:nvPicPr>
        <p:blipFill>
          <a:blip r:embed="rId2" cstate="print"/>
          <a:srcRect l="52731" b="53777"/>
          <a:stretch>
            <a:fillRect/>
          </a:stretch>
        </p:blipFill>
        <p:spPr bwMode="auto">
          <a:xfrm>
            <a:off x="6286500" y="3571875"/>
            <a:ext cx="2857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581009"/>
            <a:ext cx="7793038" cy="5619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6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Ciclos de reforzamiento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28625" y="1785938"/>
            <a:ext cx="6615113" cy="4525962"/>
          </a:xfrm>
        </p:spPr>
        <p:txBody>
          <a:bodyPr/>
          <a:lstStyle/>
          <a:p>
            <a:pPr lvl="1" algn="just" eaLnBrk="1" hangingPunct="1">
              <a:lnSpc>
                <a:spcPct val="130000"/>
              </a:lnSpc>
            </a:pPr>
            <a:r>
              <a:rPr lang="es-MX" sz="2400"/>
              <a:t>Provienen de lo que conocemos como retroalimentación positiva. 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es-MX" sz="2400"/>
              <a:t>Significa información que produce cambio en una dirección, con aún más cambio en esa dirección. 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es-MX" sz="2400"/>
              <a:t>En otras palabras, cambios consecutivos que se acumulan a cambios previos y conservan el cambio en la misma dirección.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00240"/>
            <a:ext cx="8929718" cy="185736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270000"/>
              </a:lnSpc>
              <a:spcBef>
                <a:spcPct val="20000"/>
              </a:spcBef>
              <a:defRPr/>
            </a:pPr>
            <a:r>
              <a:rPr lang="es-MX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	Tomemos como ejemplo una cuenta de ahorros. A partir de un cierto saldo, cada vez que se pagan intereses, el monto es ligeramente mayor al saldo del periodo anterior.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581009"/>
            <a:ext cx="7793038" cy="5619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6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Ciclos de reforzamiento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20 Grupo"/>
          <p:cNvGrpSpPr>
            <a:grpSpLocks/>
          </p:cNvGrpSpPr>
          <p:nvPr/>
        </p:nvGrpSpPr>
        <p:grpSpPr bwMode="auto">
          <a:xfrm>
            <a:off x="885825" y="1143000"/>
            <a:ext cx="8258175" cy="5114925"/>
            <a:chOff x="571472" y="1143000"/>
            <a:chExt cx="8258203" cy="5115002"/>
          </a:xfrm>
        </p:grpSpPr>
        <p:sp>
          <p:nvSpPr>
            <p:cNvPr id="79875" name="Line 3"/>
            <p:cNvSpPr>
              <a:spLocks noChangeShapeType="1"/>
            </p:cNvSpPr>
            <p:nvPr/>
          </p:nvSpPr>
          <p:spPr bwMode="auto">
            <a:xfrm>
              <a:off x="1393800" y="5661093"/>
              <a:ext cx="4679966" cy="0"/>
            </a:xfrm>
            <a:prstGeom prst="line">
              <a:avLst/>
            </a:prstGeom>
            <a:ln w="57150"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79876" name="Line 4"/>
            <p:cNvSpPr>
              <a:spLocks noChangeShapeType="1"/>
            </p:cNvSpPr>
            <p:nvPr/>
          </p:nvSpPr>
          <p:spPr bwMode="auto">
            <a:xfrm flipV="1">
              <a:off x="1681139" y="2852764"/>
              <a:ext cx="0" cy="3284586"/>
            </a:xfrm>
            <a:prstGeom prst="line">
              <a:avLst/>
            </a:prstGeom>
            <a:ln w="57150"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79877" name="Freeform 5"/>
            <p:cNvSpPr>
              <a:spLocks/>
            </p:cNvSpPr>
            <p:nvPr/>
          </p:nvSpPr>
          <p:spPr bwMode="auto">
            <a:xfrm>
              <a:off x="1970065" y="3182969"/>
              <a:ext cx="3711588" cy="2262221"/>
            </a:xfrm>
            <a:custGeom>
              <a:avLst/>
              <a:gdLst>
                <a:gd name="T0" fmla="*/ 0 w 2338"/>
                <a:gd name="T1" fmla="*/ 2147483647 h 1425"/>
                <a:gd name="T2" fmla="*/ 1827112518 w 2338"/>
                <a:gd name="T3" fmla="*/ 2147483647 h 1425"/>
                <a:gd name="T4" fmla="*/ 2147483647 w 2338"/>
                <a:gd name="T5" fmla="*/ 2147483647 h 1425"/>
                <a:gd name="T6" fmla="*/ 2147483647 w 2338"/>
                <a:gd name="T7" fmla="*/ 1486891746 h 1425"/>
                <a:gd name="T8" fmla="*/ 2147483647 w 2338"/>
                <a:gd name="T9" fmla="*/ 0 h 1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8"/>
                <a:gd name="T16" fmla="*/ 0 h 1425"/>
                <a:gd name="T17" fmla="*/ 2338 w 2338"/>
                <a:gd name="T18" fmla="*/ 1425 h 14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8" h="1425">
                  <a:moveTo>
                    <a:pt x="0" y="1425"/>
                  </a:moveTo>
                  <a:cubicBezTo>
                    <a:pt x="230" y="1409"/>
                    <a:pt x="478" y="1401"/>
                    <a:pt x="725" y="1334"/>
                  </a:cubicBezTo>
                  <a:cubicBezTo>
                    <a:pt x="972" y="1267"/>
                    <a:pt x="1271" y="1149"/>
                    <a:pt x="1481" y="1025"/>
                  </a:cubicBezTo>
                  <a:cubicBezTo>
                    <a:pt x="1691" y="901"/>
                    <a:pt x="1844" y="761"/>
                    <a:pt x="1987" y="590"/>
                  </a:cubicBezTo>
                  <a:cubicBezTo>
                    <a:pt x="2130" y="419"/>
                    <a:pt x="2265" y="123"/>
                    <a:pt x="2338" y="0"/>
                  </a:cubicBezTo>
                </a:path>
              </a:pathLst>
            </a:cu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571472" y="4071982"/>
              <a:ext cx="1014416" cy="40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2000" dirty="0">
                  <a:latin typeface="+mj-lt"/>
                </a:rPr>
                <a:t>Ahorros</a:t>
              </a:r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4929175" y="5857946"/>
              <a:ext cx="971553" cy="40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2000" dirty="0">
                  <a:latin typeface="+mj-lt"/>
                </a:rPr>
                <a:t>Tiempo</a:t>
              </a:r>
            </a:p>
          </p:txBody>
        </p:sp>
        <p:grpSp>
          <p:nvGrpSpPr>
            <p:cNvPr id="82953" name="Group 8"/>
            <p:cNvGrpSpPr>
              <a:grpSpLocks noChangeAspect="1"/>
            </p:cNvGrpSpPr>
            <p:nvPr/>
          </p:nvGrpSpPr>
          <p:grpSpPr bwMode="auto">
            <a:xfrm>
              <a:off x="3286125" y="1143000"/>
              <a:ext cx="5543550" cy="3816350"/>
              <a:chOff x="2427" y="119"/>
              <a:chExt cx="3492" cy="2404"/>
            </a:xfrm>
          </p:grpSpPr>
          <p:sp>
            <p:nvSpPr>
              <p:cNvPr id="82954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2427" y="119"/>
                <a:ext cx="3492" cy="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2955" name="Rectangle 10"/>
              <p:cNvSpPr>
                <a:spLocks noChangeArrowheads="1"/>
              </p:cNvSpPr>
              <p:nvPr/>
            </p:nvSpPr>
            <p:spPr bwMode="auto">
              <a:xfrm>
                <a:off x="3149" y="1234"/>
                <a:ext cx="72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MX" sz="2400">
                    <a:solidFill>
                      <a:srgbClr val="000000"/>
                    </a:solidFill>
                    <a:latin typeface="Calibri" pitchFamily="34" charset="0"/>
                  </a:rPr>
                  <a:t>Saldo de</a:t>
                </a:r>
                <a:endParaRPr lang="es-MX" sz="2400"/>
              </a:p>
            </p:txBody>
          </p:sp>
          <p:sp>
            <p:nvSpPr>
              <p:cNvPr id="82956" name="Rectangle 11"/>
              <p:cNvSpPr>
                <a:spLocks noChangeArrowheads="1"/>
              </p:cNvSpPr>
              <p:nvPr/>
            </p:nvSpPr>
            <p:spPr bwMode="auto">
              <a:xfrm>
                <a:off x="3167" y="1399"/>
                <a:ext cx="65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MX" sz="2400">
                    <a:solidFill>
                      <a:srgbClr val="000000"/>
                    </a:solidFill>
                    <a:latin typeface="Calibri" pitchFamily="34" charset="0"/>
                  </a:rPr>
                  <a:t>Ahorros</a:t>
                </a:r>
                <a:endParaRPr lang="es-MX" sz="2400"/>
              </a:p>
            </p:txBody>
          </p:sp>
          <p:sp>
            <p:nvSpPr>
              <p:cNvPr id="82957" name="Rectangle 12"/>
              <p:cNvSpPr>
                <a:spLocks noChangeArrowheads="1"/>
              </p:cNvSpPr>
              <p:nvPr/>
            </p:nvSpPr>
            <p:spPr bwMode="auto">
              <a:xfrm>
                <a:off x="4784" y="1251"/>
                <a:ext cx="68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MX" sz="2400">
                    <a:solidFill>
                      <a:srgbClr val="000000"/>
                    </a:solidFill>
                    <a:latin typeface="Calibri" pitchFamily="34" charset="0"/>
                  </a:rPr>
                  <a:t>Pago de</a:t>
                </a:r>
                <a:endParaRPr lang="es-MX" sz="2400"/>
              </a:p>
            </p:txBody>
          </p:sp>
          <p:sp>
            <p:nvSpPr>
              <p:cNvPr id="82958" name="Rectangle 13"/>
              <p:cNvSpPr>
                <a:spLocks noChangeArrowheads="1"/>
              </p:cNvSpPr>
              <p:nvPr/>
            </p:nvSpPr>
            <p:spPr bwMode="auto">
              <a:xfrm>
                <a:off x="4758" y="1417"/>
                <a:ext cx="78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MX" sz="2400">
                    <a:solidFill>
                      <a:srgbClr val="000000"/>
                    </a:solidFill>
                    <a:latin typeface="Calibri" pitchFamily="34" charset="0"/>
                  </a:rPr>
                  <a:t>Intereses</a:t>
                </a:r>
                <a:endParaRPr lang="es-MX" sz="2400"/>
              </a:p>
            </p:txBody>
          </p:sp>
          <p:sp>
            <p:nvSpPr>
              <p:cNvPr id="82959" name="Arc 14"/>
              <p:cNvSpPr>
                <a:spLocks/>
              </p:cNvSpPr>
              <p:nvPr/>
            </p:nvSpPr>
            <p:spPr bwMode="auto">
              <a:xfrm>
                <a:off x="3464" y="572"/>
                <a:ext cx="1557" cy="819"/>
              </a:xfrm>
              <a:custGeom>
                <a:avLst/>
                <a:gdLst>
                  <a:gd name="T0" fmla="*/ 0 w 41602"/>
                  <a:gd name="T1" fmla="*/ 0 h 21600"/>
                  <a:gd name="T2" fmla="*/ 0 w 41602"/>
                  <a:gd name="T3" fmla="*/ 0 h 21600"/>
                  <a:gd name="T4" fmla="*/ 0 w 4160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1602"/>
                  <a:gd name="T10" fmla="*/ 0 h 21600"/>
                  <a:gd name="T11" fmla="*/ 41602 w 4160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602" h="21600" fill="none" extrusionOk="0">
                    <a:moveTo>
                      <a:pt x="0" y="14288"/>
                    </a:moveTo>
                    <a:cubicBezTo>
                      <a:pt x="3084" y="5715"/>
                      <a:pt x="11214" y="-1"/>
                      <a:pt x="20325" y="0"/>
                    </a:cubicBezTo>
                    <a:cubicBezTo>
                      <a:pt x="30819" y="0"/>
                      <a:pt x="39794" y="7542"/>
                      <a:pt x="41602" y="17879"/>
                    </a:cubicBezTo>
                  </a:path>
                  <a:path w="41602" h="21600" stroke="0" extrusionOk="0">
                    <a:moveTo>
                      <a:pt x="0" y="14288"/>
                    </a:moveTo>
                    <a:cubicBezTo>
                      <a:pt x="3084" y="5715"/>
                      <a:pt x="11214" y="-1"/>
                      <a:pt x="20325" y="0"/>
                    </a:cubicBezTo>
                    <a:cubicBezTo>
                      <a:pt x="30819" y="0"/>
                      <a:pt x="39794" y="7542"/>
                      <a:pt x="41602" y="17879"/>
                    </a:cubicBezTo>
                    <a:lnTo>
                      <a:pt x="20325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2960" name="Freeform 15"/>
              <p:cNvSpPr>
                <a:spLocks/>
              </p:cNvSpPr>
              <p:nvPr/>
            </p:nvSpPr>
            <p:spPr bwMode="auto">
              <a:xfrm>
                <a:off x="3425" y="1103"/>
                <a:ext cx="69" cy="131"/>
              </a:xfrm>
              <a:custGeom>
                <a:avLst/>
                <a:gdLst>
                  <a:gd name="T0" fmla="*/ 8 w 69"/>
                  <a:gd name="T1" fmla="*/ 131 h 131"/>
                  <a:gd name="T2" fmla="*/ 69 w 69"/>
                  <a:gd name="T3" fmla="*/ 18 h 131"/>
                  <a:gd name="T4" fmla="*/ 0 w 69"/>
                  <a:gd name="T5" fmla="*/ 0 h 131"/>
                  <a:gd name="T6" fmla="*/ 8 w 69"/>
                  <a:gd name="T7" fmla="*/ 131 h 1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131"/>
                  <a:gd name="T14" fmla="*/ 69 w 69"/>
                  <a:gd name="T15" fmla="*/ 131 h 1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131">
                    <a:moveTo>
                      <a:pt x="8" y="131"/>
                    </a:moveTo>
                    <a:lnTo>
                      <a:pt x="69" y="18"/>
                    </a:lnTo>
                    <a:lnTo>
                      <a:pt x="0" y="0"/>
                    </a:lnTo>
                    <a:lnTo>
                      <a:pt x="8" y="131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2961" name="Arc 16"/>
              <p:cNvSpPr>
                <a:spLocks/>
              </p:cNvSpPr>
              <p:nvPr/>
            </p:nvSpPr>
            <p:spPr bwMode="auto">
              <a:xfrm>
                <a:off x="3444" y="1356"/>
                <a:ext cx="1516" cy="819"/>
              </a:xfrm>
              <a:custGeom>
                <a:avLst/>
                <a:gdLst>
                  <a:gd name="T0" fmla="*/ 0 w 40501"/>
                  <a:gd name="T1" fmla="*/ 0 h 21600"/>
                  <a:gd name="T2" fmla="*/ 0 w 40501"/>
                  <a:gd name="T3" fmla="*/ 0 h 21600"/>
                  <a:gd name="T4" fmla="*/ 0 w 405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501"/>
                  <a:gd name="T10" fmla="*/ 0 h 21600"/>
                  <a:gd name="T11" fmla="*/ 40501 w 405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01" h="21600" fill="none" extrusionOk="0">
                    <a:moveTo>
                      <a:pt x="40500" y="9012"/>
                    </a:moveTo>
                    <a:cubicBezTo>
                      <a:pt x="36978" y="16683"/>
                      <a:pt x="29311" y="21599"/>
                      <a:pt x="20871" y="21600"/>
                    </a:cubicBezTo>
                    <a:cubicBezTo>
                      <a:pt x="11084" y="21600"/>
                      <a:pt x="2520" y="15020"/>
                      <a:pt x="-1" y="5564"/>
                    </a:cubicBezTo>
                  </a:path>
                  <a:path w="40501" h="21600" stroke="0" extrusionOk="0">
                    <a:moveTo>
                      <a:pt x="40500" y="9012"/>
                    </a:moveTo>
                    <a:cubicBezTo>
                      <a:pt x="36978" y="16683"/>
                      <a:pt x="29311" y="21599"/>
                      <a:pt x="20871" y="21600"/>
                    </a:cubicBezTo>
                    <a:cubicBezTo>
                      <a:pt x="11084" y="21600"/>
                      <a:pt x="2520" y="15020"/>
                      <a:pt x="-1" y="5564"/>
                    </a:cubicBezTo>
                    <a:lnTo>
                      <a:pt x="20871" y="0"/>
                    </a:lnTo>
                    <a:close/>
                  </a:path>
                </a:pathLst>
              </a:cu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  <p:sp>
            <p:nvSpPr>
              <p:cNvPr id="82962" name="Freeform 17"/>
              <p:cNvSpPr>
                <a:spLocks/>
              </p:cNvSpPr>
              <p:nvPr/>
            </p:nvSpPr>
            <p:spPr bwMode="auto">
              <a:xfrm>
                <a:off x="4921" y="1582"/>
                <a:ext cx="78" cy="122"/>
              </a:xfrm>
              <a:custGeom>
                <a:avLst/>
                <a:gdLst>
                  <a:gd name="T0" fmla="*/ 78 w 78"/>
                  <a:gd name="T1" fmla="*/ 0 h 122"/>
                  <a:gd name="T2" fmla="*/ 0 w 78"/>
                  <a:gd name="T3" fmla="*/ 96 h 122"/>
                  <a:gd name="T4" fmla="*/ 69 w 78"/>
                  <a:gd name="T5" fmla="*/ 122 h 122"/>
                  <a:gd name="T6" fmla="*/ 78 w 78"/>
                  <a:gd name="T7" fmla="*/ 0 h 1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122"/>
                  <a:gd name="T14" fmla="*/ 78 w 78"/>
                  <a:gd name="T15" fmla="*/ 122 h 1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122">
                    <a:moveTo>
                      <a:pt x="78" y="0"/>
                    </a:moveTo>
                    <a:lnTo>
                      <a:pt x="0" y="96"/>
                    </a:lnTo>
                    <a:lnTo>
                      <a:pt x="69" y="12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>
                  <a:latin typeface="Calibri" pitchFamily="34" charset="0"/>
                </a:endParaRPr>
              </a:p>
            </p:txBody>
          </p:sp>
        </p:grp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9556" y="581009"/>
            <a:ext cx="7793038" cy="5619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6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Ciclos de reforzamiento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116013" y="6237288"/>
            <a:ext cx="4679950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1403350" y="3429000"/>
            <a:ext cx="0" cy="3284538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692275" y="3759200"/>
            <a:ext cx="3711575" cy="2262188"/>
          </a:xfrm>
          <a:custGeom>
            <a:avLst/>
            <a:gdLst>
              <a:gd name="T0" fmla="*/ 0 w 2338"/>
              <a:gd name="T1" fmla="*/ 2262188 h 1425"/>
              <a:gd name="T2" fmla="*/ 1150937 w 2338"/>
              <a:gd name="T3" fmla="*/ 2117726 h 1425"/>
              <a:gd name="T4" fmla="*/ 2351087 w 2338"/>
              <a:gd name="T5" fmla="*/ 1627188 h 1425"/>
              <a:gd name="T6" fmla="*/ 3154362 w 2338"/>
              <a:gd name="T7" fmla="*/ 936625 h 1425"/>
              <a:gd name="T8" fmla="*/ 3711575 w 2338"/>
              <a:gd name="T9" fmla="*/ 0 h 1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38"/>
              <a:gd name="T16" fmla="*/ 0 h 1425"/>
              <a:gd name="T17" fmla="*/ 2338 w 2338"/>
              <a:gd name="T18" fmla="*/ 1425 h 1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38" h="1425">
                <a:moveTo>
                  <a:pt x="0" y="1425"/>
                </a:moveTo>
                <a:cubicBezTo>
                  <a:pt x="230" y="1409"/>
                  <a:pt x="478" y="1401"/>
                  <a:pt x="725" y="1334"/>
                </a:cubicBezTo>
                <a:cubicBezTo>
                  <a:pt x="972" y="1267"/>
                  <a:pt x="1271" y="1149"/>
                  <a:pt x="1481" y="1025"/>
                </a:cubicBezTo>
                <a:cubicBezTo>
                  <a:pt x="1691" y="901"/>
                  <a:pt x="1844" y="761"/>
                  <a:pt x="1987" y="590"/>
                </a:cubicBezTo>
                <a:cubicBezTo>
                  <a:pt x="2130" y="419"/>
                  <a:pt x="2265" y="123"/>
                  <a:pt x="2338" y="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107950" y="3716338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Clientes</a:t>
            </a:r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5867400" y="5732463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Tiempo</a:t>
            </a:r>
          </a:p>
        </p:txBody>
      </p:sp>
      <p:grpSp>
        <p:nvGrpSpPr>
          <p:cNvPr id="83975" name="Group 8"/>
          <p:cNvGrpSpPr>
            <a:grpSpLocks noChangeAspect="1"/>
          </p:cNvGrpSpPr>
          <p:nvPr/>
        </p:nvGrpSpPr>
        <p:grpSpPr bwMode="auto">
          <a:xfrm>
            <a:off x="4427538" y="549275"/>
            <a:ext cx="4897437" cy="4176713"/>
            <a:chOff x="2789" y="346"/>
            <a:chExt cx="3085" cy="2631"/>
          </a:xfrm>
        </p:grpSpPr>
        <p:sp>
          <p:nvSpPr>
            <p:cNvPr id="83978" name="AutoShape 9"/>
            <p:cNvSpPr>
              <a:spLocks noChangeAspect="1" noChangeArrowheads="1" noTextEdit="1"/>
            </p:cNvSpPr>
            <p:nvPr/>
          </p:nvSpPr>
          <p:spPr bwMode="auto">
            <a:xfrm>
              <a:off x="2789" y="346"/>
              <a:ext cx="3085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83979" name="Rectangle 10"/>
            <p:cNvSpPr>
              <a:spLocks noChangeArrowheads="1"/>
            </p:cNvSpPr>
            <p:nvPr/>
          </p:nvSpPr>
          <p:spPr bwMode="auto">
            <a:xfrm>
              <a:off x="3364" y="700"/>
              <a:ext cx="93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2400">
                  <a:solidFill>
                    <a:srgbClr val="000000"/>
                  </a:solidFill>
                  <a:latin typeface="Calibri" pitchFamily="34" charset="0"/>
                </a:rPr>
                <a:t>Número de</a:t>
              </a:r>
              <a:endParaRPr lang="es-MX" sz="2400"/>
            </a:p>
          </p:txBody>
        </p:sp>
        <p:sp>
          <p:nvSpPr>
            <p:cNvPr id="83980" name="Rectangle 11"/>
            <p:cNvSpPr>
              <a:spLocks noChangeArrowheads="1"/>
            </p:cNvSpPr>
            <p:nvPr/>
          </p:nvSpPr>
          <p:spPr bwMode="auto">
            <a:xfrm>
              <a:off x="3451" y="838"/>
              <a:ext cx="5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2000">
                  <a:solidFill>
                    <a:srgbClr val="000000"/>
                  </a:solidFill>
                  <a:latin typeface="Calibri" pitchFamily="34" charset="0"/>
                </a:rPr>
                <a:t>Clientes</a:t>
              </a:r>
              <a:endParaRPr lang="es-MX" sz="2000"/>
            </a:p>
          </p:txBody>
        </p:sp>
        <p:sp>
          <p:nvSpPr>
            <p:cNvPr id="83981" name="Rectangle 12"/>
            <p:cNvSpPr>
              <a:spLocks noChangeArrowheads="1"/>
            </p:cNvSpPr>
            <p:nvPr/>
          </p:nvSpPr>
          <p:spPr bwMode="auto">
            <a:xfrm>
              <a:off x="5023" y="1343"/>
              <a:ext cx="4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2000">
                  <a:solidFill>
                    <a:srgbClr val="000000"/>
                  </a:solidFill>
                  <a:latin typeface="Calibri" pitchFamily="34" charset="0"/>
                </a:rPr>
                <a:t>Ventas</a:t>
              </a:r>
              <a:endParaRPr lang="es-MX" sz="2000"/>
            </a:p>
          </p:txBody>
        </p:sp>
        <p:sp>
          <p:nvSpPr>
            <p:cNvPr id="83982" name="Rectangle 13"/>
            <p:cNvSpPr>
              <a:spLocks noChangeArrowheads="1"/>
            </p:cNvSpPr>
            <p:nvPr/>
          </p:nvSpPr>
          <p:spPr bwMode="auto">
            <a:xfrm>
              <a:off x="3604" y="2261"/>
              <a:ext cx="96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2000">
                  <a:solidFill>
                    <a:srgbClr val="000000"/>
                  </a:solidFill>
                  <a:latin typeface="Calibri" pitchFamily="34" charset="0"/>
                </a:rPr>
                <a:t>Efecto de Boca</a:t>
              </a:r>
              <a:endParaRPr lang="es-MX" sz="2000"/>
            </a:p>
          </p:txBody>
        </p:sp>
        <p:sp>
          <p:nvSpPr>
            <p:cNvPr id="83983" name="Rectangle 14"/>
            <p:cNvSpPr>
              <a:spLocks noChangeArrowheads="1"/>
            </p:cNvSpPr>
            <p:nvPr/>
          </p:nvSpPr>
          <p:spPr bwMode="auto">
            <a:xfrm>
              <a:off x="3779" y="2399"/>
              <a:ext cx="5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2000">
                  <a:solidFill>
                    <a:srgbClr val="000000"/>
                  </a:solidFill>
                  <a:latin typeface="Calibri" pitchFamily="34" charset="0"/>
                </a:rPr>
                <a:t>en Boca</a:t>
              </a:r>
              <a:endParaRPr lang="es-MX" sz="2000"/>
            </a:p>
          </p:txBody>
        </p:sp>
        <p:sp>
          <p:nvSpPr>
            <p:cNvPr id="83984" name="Arc 15"/>
            <p:cNvSpPr>
              <a:spLocks/>
            </p:cNvSpPr>
            <p:nvPr/>
          </p:nvSpPr>
          <p:spPr bwMode="auto">
            <a:xfrm>
              <a:off x="3364" y="974"/>
              <a:ext cx="953" cy="1223"/>
            </a:xfrm>
            <a:custGeom>
              <a:avLst/>
              <a:gdLst>
                <a:gd name="T0" fmla="*/ 0 w 21600"/>
                <a:gd name="T1" fmla="*/ 0 h 27902"/>
                <a:gd name="T2" fmla="*/ 0 w 21600"/>
                <a:gd name="T3" fmla="*/ 0 h 27902"/>
                <a:gd name="T4" fmla="*/ 0 w 21600"/>
                <a:gd name="T5" fmla="*/ 0 h 279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902"/>
                <a:gd name="T11" fmla="*/ 21600 w 21600"/>
                <a:gd name="T12" fmla="*/ 27902 h 279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902" fill="none" extrusionOk="0">
                  <a:moveTo>
                    <a:pt x="6569" y="27902"/>
                  </a:moveTo>
                  <a:cubicBezTo>
                    <a:pt x="2370" y="23833"/>
                    <a:pt x="0" y="18236"/>
                    <a:pt x="0" y="12389"/>
                  </a:cubicBezTo>
                  <a:cubicBezTo>
                    <a:pt x="-1" y="7956"/>
                    <a:pt x="1363" y="3631"/>
                    <a:pt x="3906" y="0"/>
                  </a:cubicBezTo>
                </a:path>
                <a:path w="21600" h="27902" stroke="0" extrusionOk="0">
                  <a:moveTo>
                    <a:pt x="6569" y="27902"/>
                  </a:moveTo>
                  <a:cubicBezTo>
                    <a:pt x="2370" y="23833"/>
                    <a:pt x="0" y="18236"/>
                    <a:pt x="0" y="12389"/>
                  </a:cubicBezTo>
                  <a:cubicBezTo>
                    <a:pt x="-1" y="7956"/>
                    <a:pt x="1363" y="3631"/>
                    <a:pt x="3906" y="0"/>
                  </a:cubicBezTo>
                  <a:lnTo>
                    <a:pt x="21600" y="12389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83985" name="Freeform 16"/>
            <p:cNvSpPr>
              <a:spLocks/>
            </p:cNvSpPr>
            <p:nvPr/>
          </p:nvSpPr>
          <p:spPr bwMode="auto">
            <a:xfrm>
              <a:off x="3633" y="2175"/>
              <a:ext cx="102" cy="86"/>
            </a:xfrm>
            <a:custGeom>
              <a:avLst/>
              <a:gdLst>
                <a:gd name="T0" fmla="*/ 102 w 102"/>
                <a:gd name="T1" fmla="*/ 86 h 86"/>
                <a:gd name="T2" fmla="*/ 36 w 102"/>
                <a:gd name="T3" fmla="*/ 0 h 86"/>
                <a:gd name="T4" fmla="*/ 0 w 102"/>
                <a:gd name="T5" fmla="*/ 43 h 86"/>
                <a:gd name="T6" fmla="*/ 102 w 102"/>
                <a:gd name="T7" fmla="*/ 86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"/>
                <a:gd name="T13" fmla="*/ 0 h 86"/>
                <a:gd name="T14" fmla="*/ 102 w 102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" h="86">
                  <a:moveTo>
                    <a:pt x="102" y="86"/>
                  </a:moveTo>
                  <a:lnTo>
                    <a:pt x="36" y="0"/>
                  </a:lnTo>
                  <a:lnTo>
                    <a:pt x="0" y="43"/>
                  </a:lnTo>
                  <a:lnTo>
                    <a:pt x="102" y="86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83986" name="Arc 17"/>
            <p:cNvSpPr>
              <a:spLocks/>
            </p:cNvSpPr>
            <p:nvPr/>
          </p:nvSpPr>
          <p:spPr bwMode="auto">
            <a:xfrm>
              <a:off x="3962" y="613"/>
              <a:ext cx="1218" cy="933"/>
            </a:xfrm>
            <a:custGeom>
              <a:avLst/>
              <a:gdLst>
                <a:gd name="T0" fmla="*/ 0 w 28026"/>
                <a:gd name="T1" fmla="*/ 0 h 21600"/>
                <a:gd name="T2" fmla="*/ 0 w 28026"/>
                <a:gd name="T3" fmla="*/ 0 h 21600"/>
                <a:gd name="T4" fmla="*/ 0 w 280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8026"/>
                <a:gd name="T10" fmla="*/ 0 h 21600"/>
                <a:gd name="T11" fmla="*/ 28026 w 280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26" h="21600" fill="none" extrusionOk="0">
                  <a:moveTo>
                    <a:pt x="0" y="1161"/>
                  </a:moveTo>
                  <a:cubicBezTo>
                    <a:pt x="2249" y="392"/>
                    <a:pt x="4609" y="-1"/>
                    <a:pt x="6987" y="0"/>
                  </a:cubicBezTo>
                  <a:cubicBezTo>
                    <a:pt x="17032" y="0"/>
                    <a:pt x="25752" y="6925"/>
                    <a:pt x="28026" y="16710"/>
                  </a:cubicBezTo>
                </a:path>
                <a:path w="28026" h="21600" stroke="0" extrusionOk="0">
                  <a:moveTo>
                    <a:pt x="0" y="1161"/>
                  </a:moveTo>
                  <a:cubicBezTo>
                    <a:pt x="2249" y="392"/>
                    <a:pt x="4609" y="-1"/>
                    <a:pt x="6987" y="0"/>
                  </a:cubicBezTo>
                  <a:cubicBezTo>
                    <a:pt x="17032" y="0"/>
                    <a:pt x="25752" y="6925"/>
                    <a:pt x="28026" y="16710"/>
                  </a:cubicBezTo>
                  <a:lnTo>
                    <a:pt x="6987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83987" name="Freeform 18"/>
            <p:cNvSpPr>
              <a:spLocks/>
            </p:cNvSpPr>
            <p:nvPr/>
          </p:nvSpPr>
          <p:spPr bwMode="auto">
            <a:xfrm>
              <a:off x="3873" y="635"/>
              <a:ext cx="102" cy="65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51 h 65"/>
                <a:gd name="T4" fmla="*/ 80 w 102"/>
                <a:gd name="T5" fmla="*/ 0 h 65"/>
                <a:gd name="T6" fmla="*/ 0 w 102"/>
                <a:gd name="T7" fmla="*/ 65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"/>
                <a:gd name="T13" fmla="*/ 0 h 65"/>
                <a:gd name="T14" fmla="*/ 102 w 10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" h="65">
                  <a:moveTo>
                    <a:pt x="0" y="65"/>
                  </a:moveTo>
                  <a:lnTo>
                    <a:pt x="102" y="51"/>
                  </a:lnTo>
                  <a:lnTo>
                    <a:pt x="8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83988" name="Arc 19"/>
            <p:cNvSpPr>
              <a:spLocks/>
            </p:cNvSpPr>
            <p:nvPr/>
          </p:nvSpPr>
          <p:spPr bwMode="auto">
            <a:xfrm>
              <a:off x="4143" y="1373"/>
              <a:ext cx="1024" cy="1013"/>
            </a:xfrm>
            <a:custGeom>
              <a:avLst/>
              <a:gdLst>
                <a:gd name="T0" fmla="*/ 0 w 21123"/>
                <a:gd name="T1" fmla="*/ 0 h 21028"/>
                <a:gd name="T2" fmla="*/ 0 w 21123"/>
                <a:gd name="T3" fmla="*/ 0 h 21028"/>
                <a:gd name="T4" fmla="*/ 0 w 21123"/>
                <a:gd name="T5" fmla="*/ 0 h 21028"/>
                <a:gd name="T6" fmla="*/ 0 60000 65536"/>
                <a:gd name="T7" fmla="*/ 0 60000 65536"/>
                <a:gd name="T8" fmla="*/ 0 60000 65536"/>
                <a:gd name="T9" fmla="*/ 0 w 21123"/>
                <a:gd name="T10" fmla="*/ 0 h 21028"/>
                <a:gd name="T11" fmla="*/ 21123 w 21123"/>
                <a:gd name="T12" fmla="*/ 21028 h 210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3" h="21028" fill="none" extrusionOk="0">
                  <a:moveTo>
                    <a:pt x="21123" y="4512"/>
                  </a:moveTo>
                  <a:cubicBezTo>
                    <a:pt x="19377" y="12684"/>
                    <a:pt x="13073" y="19117"/>
                    <a:pt x="4937" y="21027"/>
                  </a:cubicBezTo>
                </a:path>
                <a:path w="21123" h="21028" stroke="0" extrusionOk="0">
                  <a:moveTo>
                    <a:pt x="21123" y="4512"/>
                  </a:moveTo>
                  <a:cubicBezTo>
                    <a:pt x="19377" y="12684"/>
                    <a:pt x="13073" y="19117"/>
                    <a:pt x="4937" y="2102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  <p:sp>
          <p:nvSpPr>
            <p:cNvPr id="83989" name="Freeform 20"/>
            <p:cNvSpPr>
              <a:spLocks/>
            </p:cNvSpPr>
            <p:nvPr/>
          </p:nvSpPr>
          <p:spPr bwMode="auto">
            <a:xfrm>
              <a:off x="5132" y="1495"/>
              <a:ext cx="58" cy="101"/>
            </a:xfrm>
            <a:custGeom>
              <a:avLst/>
              <a:gdLst>
                <a:gd name="T0" fmla="*/ 44 w 58"/>
                <a:gd name="T1" fmla="*/ 0 h 101"/>
                <a:gd name="T2" fmla="*/ 0 w 58"/>
                <a:gd name="T3" fmla="*/ 94 h 101"/>
                <a:gd name="T4" fmla="*/ 58 w 58"/>
                <a:gd name="T5" fmla="*/ 101 h 101"/>
                <a:gd name="T6" fmla="*/ 44 w 58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01"/>
                <a:gd name="T14" fmla="*/ 58 w 58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01">
                  <a:moveTo>
                    <a:pt x="44" y="0"/>
                  </a:moveTo>
                  <a:lnTo>
                    <a:pt x="0" y="94"/>
                  </a:lnTo>
                  <a:lnTo>
                    <a:pt x="58" y="10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Calibri" pitchFamily="34" charset="0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279556" y="285728"/>
            <a:ext cx="77930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s-MX" sz="6000" b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Ciclos de reforzamiento</a:t>
            </a:r>
            <a:endParaRPr lang="es-MX" sz="6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85720" y="2068289"/>
            <a:ext cx="457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Efecto de boca en boca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929190" y="1928802"/>
            <a:ext cx="3571900" cy="171451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800" b="1" dirty="0"/>
              <a:t>Círculos viciosos</a:t>
            </a:r>
            <a:endParaRPr lang="es-MX" sz="28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928662" y="1928802"/>
            <a:ext cx="3571900" cy="171451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800" b="1" dirty="0"/>
              <a:t>Círculos virtuosos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9556" y="581009"/>
            <a:ext cx="7793038" cy="5619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6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Ciclos de reforzamiento</a:t>
            </a:r>
          </a:p>
        </p:txBody>
      </p:sp>
      <p:pic>
        <p:nvPicPr>
          <p:cNvPr id="85001" name="10 Imagen" descr="ist2_8363749-business-graph.jpg"/>
          <p:cNvPicPr>
            <a:picLocks noChangeAspect="1"/>
          </p:cNvPicPr>
          <p:nvPr/>
        </p:nvPicPr>
        <p:blipFill>
          <a:blip r:embed="rId2" cstate="print"/>
          <a:srcRect b="54440"/>
          <a:stretch>
            <a:fillRect/>
          </a:stretch>
        </p:blipFill>
        <p:spPr bwMode="auto">
          <a:xfrm>
            <a:off x="4318000" y="4659313"/>
            <a:ext cx="48260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1000125" y="3786188"/>
            <a:ext cx="34290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>
                <a:latin typeface="+mj-lt"/>
              </a:rPr>
              <a:t>También se puede pensar en los procesos de reforzamiento como “círculos virtuosos” cuando producen el comportamiento deseado.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000625" y="3800475"/>
            <a:ext cx="3429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>
                <a:latin typeface="+mj-lt"/>
              </a:rPr>
              <a:t>Cuando el proceso de reforzamiento produce efectos que no se desean se le llaman “ciclos viciosos”.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2857500"/>
            <a:ext cx="42148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dirty="0">
                <a:latin typeface="+mj-lt"/>
              </a:rPr>
              <a:t>Ahora que conoce cómo actúan los ciclos de reforzamiento, trate de dibujar un </a:t>
            </a:r>
            <a:br>
              <a:rPr lang="es-MX" sz="1600" dirty="0">
                <a:latin typeface="+mj-lt"/>
              </a:rPr>
            </a:br>
            <a:r>
              <a:rPr lang="es-MX" sz="1600" dirty="0">
                <a:latin typeface="+mj-lt"/>
              </a:rPr>
              <a:t>ciclo de reforzamiento. Puede ser de su vida personal (</a:t>
            </a:r>
            <a:r>
              <a:rPr lang="es-MX" sz="1600" dirty="0" err="1">
                <a:latin typeface="+mj-lt"/>
              </a:rPr>
              <a:t>p.e.</a:t>
            </a:r>
            <a:r>
              <a:rPr lang="es-MX" sz="1600" dirty="0">
                <a:latin typeface="+mj-lt"/>
              </a:rPr>
              <a:t> haciendo una </a:t>
            </a:r>
            <a:br>
              <a:rPr lang="es-MX" sz="1600" dirty="0">
                <a:latin typeface="+mj-lt"/>
              </a:rPr>
            </a:br>
            <a:r>
              <a:rPr lang="es-MX" sz="1600" dirty="0">
                <a:latin typeface="+mj-lt"/>
              </a:rPr>
              <a:t>inversión) o en el ambiente profesional (el lanzamiento de un nuevo producto, </a:t>
            </a:r>
            <a:br>
              <a:rPr lang="es-MX" sz="1600" dirty="0">
                <a:latin typeface="+mj-lt"/>
              </a:rPr>
            </a:br>
            <a:r>
              <a:rPr lang="es-MX" sz="1600" dirty="0">
                <a:latin typeface="+mj-lt"/>
              </a:rPr>
              <a:t>aprender una nueva habilidad). El punto principal es describir una historia </a:t>
            </a:r>
            <a:br>
              <a:rPr lang="es-MX" sz="1600" dirty="0">
                <a:latin typeface="+mj-lt"/>
              </a:rPr>
            </a:br>
            <a:r>
              <a:rPr lang="es-MX" sz="1600" dirty="0">
                <a:latin typeface="+mj-lt"/>
              </a:rPr>
              <a:t>convincente y clara de cómo los elementos del sistema refuerzan el cambio en</a:t>
            </a:r>
            <a:br>
              <a:rPr lang="es-MX" sz="1600" dirty="0">
                <a:latin typeface="+mj-lt"/>
              </a:rPr>
            </a:br>
            <a:r>
              <a:rPr lang="es-MX" sz="1600" dirty="0">
                <a:latin typeface="+mj-lt"/>
              </a:rPr>
              <a:t>una dirección durante un ciclo.</a:t>
            </a:r>
          </a:p>
        </p:txBody>
      </p:sp>
      <p:grpSp>
        <p:nvGrpSpPr>
          <p:cNvPr id="86019" name="9 Grupo"/>
          <p:cNvGrpSpPr>
            <a:grpSpLocks/>
          </p:cNvGrpSpPr>
          <p:nvPr/>
        </p:nvGrpSpPr>
        <p:grpSpPr bwMode="auto">
          <a:xfrm>
            <a:off x="4257675" y="4000500"/>
            <a:ext cx="4886325" cy="928688"/>
            <a:chOff x="1476375" y="4292600"/>
            <a:chExt cx="6767513" cy="866775"/>
          </a:xfrm>
        </p:grpSpPr>
        <p:sp>
          <p:nvSpPr>
            <p:cNvPr id="81924" name="Rectangle 4"/>
            <p:cNvSpPr>
              <a:spLocks noChangeArrowheads="1"/>
            </p:cNvSpPr>
            <p:nvPr/>
          </p:nvSpPr>
          <p:spPr bwMode="auto">
            <a:xfrm>
              <a:off x="1476375" y="4292601"/>
              <a:ext cx="2087563" cy="8651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6156325" y="4292600"/>
              <a:ext cx="2087563" cy="8651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>
                <a:defRPr/>
              </a:pPr>
              <a:endParaRPr lang="es-MX">
                <a:latin typeface="Calibri" pitchFamily="34" charset="0"/>
              </a:endParaRPr>
            </a:p>
          </p:txBody>
        </p:sp>
        <p:cxnSp>
          <p:nvCxnSpPr>
            <p:cNvPr id="81926" name="AutoShape 6"/>
            <p:cNvCxnSpPr>
              <a:cxnSpLocks noChangeShapeType="1"/>
              <a:stCxn id="0" idx="0"/>
              <a:endCxn id="0" idx="0"/>
            </p:cNvCxnSpPr>
            <p:nvPr/>
          </p:nvCxnSpPr>
          <p:spPr bwMode="auto">
            <a:xfrm rot="5400000" flipV="1">
              <a:off x="4860491" y="1952854"/>
              <a:ext cx="1482" cy="4680972"/>
            </a:xfrm>
            <a:prstGeom prst="curvedConnector3">
              <a:avLst>
                <a:gd name="adj1" fmla="val -107400032"/>
              </a:avLst>
            </a:prstGeom>
            <a:ln>
              <a:headEnd/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27" name="AutoShape 7"/>
            <p:cNvCxnSpPr>
              <a:cxnSpLocks noChangeShapeType="1"/>
              <a:stCxn id="0" idx="2"/>
              <a:endCxn id="0" idx="2"/>
            </p:cNvCxnSpPr>
            <p:nvPr/>
          </p:nvCxnSpPr>
          <p:spPr bwMode="auto">
            <a:xfrm rot="5400000">
              <a:off x="4860491" y="2818147"/>
              <a:ext cx="1482" cy="4680972"/>
            </a:xfrm>
            <a:prstGeom prst="curvedConnector3">
              <a:avLst>
                <a:gd name="adj1" fmla="val 97900000"/>
              </a:avLst>
            </a:prstGeom>
            <a:ln>
              <a:headEnd/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581009"/>
            <a:ext cx="7793038" cy="5619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MX" sz="6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Ciclos de reforzamiento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25" y="785813"/>
            <a:ext cx="30718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600" dirty="0">
                <a:solidFill>
                  <a:srgbClr val="C00000"/>
                </a:solidFill>
                <a:latin typeface="+mj-lt"/>
              </a:rPr>
              <a:t>Ejercicio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072188" y="6396038"/>
            <a:ext cx="30718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400" dirty="0">
                <a:solidFill>
                  <a:srgbClr val="C00000"/>
                </a:solidFill>
                <a:latin typeface="+mj-lt"/>
              </a:rPr>
              <a:t>Anexo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y\AppData\Local\Microsoft\Windows\Temporary Internet Files\Content.IE5\UCFZQXGF\MPj04286380000[1]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3210641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5602014"/>
            <a:ext cx="390525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AGENDA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411760" y="692696"/>
            <a:ext cx="3773584" cy="5112568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4400" b="1" dirty="0"/>
              <a:t>Fase  I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529068" y="692697"/>
            <a:ext cx="3363412" cy="821126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Lean </a:t>
            </a:r>
            <a:r>
              <a:rPr lang="en-US" sz="2000" dirty="0"/>
              <a:t>Business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529068" y="1538791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Trabajo en Equipo y Sistemas de trabajo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529068" y="2384885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Liderazgo y Comunicación Efectiva</a:t>
            </a:r>
            <a:endParaRPr lang="es-MX" sz="2000" baseline="30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411760" y="27809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Capacitación Equipo Soporte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529068" y="3230979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DMAIC</a:t>
            </a:r>
            <a:endParaRPr lang="es-MX" sz="2000" baseline="300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529068" y="4077072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 err="1"/>
              <a:t>Hoshin</a:t>
            </a:r>
            <a:r>
              <a:rPr lang="es-MX" sz="2000" dirty="0"/>
              <a:t> </a:t>
            </a:r>
            <a:r>
              <a:rPr lang="es-MX" sz="2000" dirty="0" err="1"/>
              <a:t>Kanri</a:t>
            </a:r>
            <a:endParaRPr lang="es-MX" sz="2000" baseline="30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508104" y="4941168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a la Inteligencia Emocional</a:t>
            </a:r>
            <a:endParaRPr lang="es-MX" sz="2000" baseline="30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118" y="652448"/>
            <a:ext cx="7793038" cy="63341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Ciclos de </a:t>
            </a:r>
            <a:b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equilibrio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6450"/>
            <a:ext cx="8229600" cy="47815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s-MX" sz="1800"/>
              <a:t>El gran estabilizador. Todos sabemos que en los sistemas existen algo más que sólo ciclos de reforzamiento, nuestra experiencia nos indica que nada crece para siempre (excepto los impuestos). </a:t>
            </a:r>
          </a:p>
          <a:p>
            <a:pPr algn="just" eaLnBrk="1" hangingPunct="1">
              <a:lnSpc>
                <a:spcPct val="150000"/>
              </a:lnSpc>
            </a:pPr>
            <a:r>
              <a:rPr lang="es-MX" sz="1800"/>
              <a:t>Necesitamos algo más para describir otro tipo de comportamientos que no sean el crecimiento o decremento exponencial. </a:t>
            </a:r>
          </a:p>
          <a:p>
            <a:pPr algn="just" eaLnBrk="1" hangingPunct="1">
              <a:lnSpc>
                <a:spcPct val="170000"/>
              </a:lnSpc>
            </a:pPr>
            <a:r>
              <a:rPr lang="es-MX" sz="1800"/>
              <a:t>La meta inherente del proceso de equilibrio es cerrar la brecha o eliminar la diferencia entre el nivel deseado y el nivel actual.</a:t>
            </a:r>
          </a:p>
          <a:p>
            <a:pPr algn="just" eaLnBrk="1" hangingPunct="1">
              <a:lnSpc>
                <a:spcPct val="150000"/>
              </a:lnSpc>
            </a:pPr>
            <a:endParaRPr lang="es-MX" sz="1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557213" y="1831975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</a:pPr>
            <a:r>
              <a:rPr lang="es-MX" sz="2400"/>
              <a:t>Los ciclos de equilibrio en las organizaciones a menudo se presentan en la forma de ciclos de control.</a:t>
            </a:r>
          </a:p>
          <a:p>
            <a:pPr algn="just" eaLnBrk="1" hangingPunct="1">
              <a:lnSpc>
                <a:spcPct val="140000"/>
              </a:lnSpc>
            </a:pPr>
            <a:r>
              <a:rPr lang="es-MX" sz="2400"/>
              <a:t>Están en todas partes: “control de daños”, “control de presupuesto”, “control de inventarios”, etc. </a:t>
            </a:r>
          </a:p>
          <a:p>
            <a:pPr algn="just" eaLnBrk="1" hangingPunct="1">
              <a:lnSpc>
                <a:spcPct val="140000"/>
              </a:lnSpc>
            </a:pPr>
            <a:r>
              <a:rPr lang="es-MX" sz="2400"/>
              <a:t>Se puede decir que muchas de las responsabilidades gerenciales pueden verse, de una forma u otra, como procesos de equilibrio. Sólo piénselo: un buen gerente es aquél que sabe administrar los ciclos de equilibrio.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08118" y="652448"/>
            <a:ext cx="779303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0000"/>
              </a:lnSpc>
              <a:defRPr/>
            </a:pPr>
            <a:r>
              <a:rPr lang="es-MX" sz="7200" b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Ciclos de </a:t>
            </a:r>
            <a:br>
              <a:rPr lang="es-MX" sz="7200" b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</a:br>
            <a:r>
              <a:rPr lang="es-MX" sz="7200" b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equilibrio</a:t>
            </a:r>
            <a:endParaRPr lang="es-MX" sz="72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25 Grupo"/>
          <p:cNvGrpSpPr>
            <a:grpSpLocks/>
          </p:cNvGrpSpPr>
          <p:nvPr/>
        </p:nvGrpSpPr>
        <p:grpSpPr bwMode="auto">
          <a:xfrm>
            <a:off x="768350" y="1866900"/>
            <a:ext cx="7924800" cy="4848225"/>
            <a:chOff x="126321" y="972570"/>
            <a:chExt cx="8429807" cy="5815219"/>
          </a:xfrm>
        </p:grpSpPr>
        <p:sp>
          <p:nvSpPr>
            <p:cNvPr id="89092" name="Rectangle 3"/>
            <p:cNvSpPr>
              <a:spLocks noChangeArrowheads="1"/>
            </p:cNvSpPr>
            <p:nvPr/>
          </p:nvSpPr>
          <p:spPr bwMode="auto">
            <a:xfrm>
              <a:off x="3640668" y="972570"/>
              <a:ext cx="1165658" cy="33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MX">
                  <a:solidFill>
                    <a:srgbClr val="000000"/>
                  </a:solidFill>
                  <a:latin typeface="Calibri" pitchFamily="34" charset="0"/>
                </a:rPr>
                <a:t>Nivel actual</a:t>
              </a:r>
              <a:endParaRPr lang="es-MX">
                <a:latin typeface="Calibri" pitchFamily="34" charset="0"/>
              </a:endParaRPr>
            </a:p>
          </p:txBody>
        </p:sp>
        <p:sp>
          <p:nvSpPr>
            <p:cNvPr id="89093" name="Rectangle 4"/>
            <p:cNvSpPr>
              <a:spLocks noChangeArrowheads="1"/>
            </p:cNvSpPr>
            <p:nvPr/>
          </p:nvSpPr>
          <p:spPr bwMode="auto">
            <a:xfrm>
              <a:off x="4464050" y="3389313"/>
              <a:ext cx="883281" cy="33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>
                  <a:solidFill>
                    <a:srgbClr val="000000"/>
                  </a:solidFill>
                  <a:latin typeface="Calibri" pitchFamily="34" charset="0"/>
                </a:rPr>
                <a:t>Acciones</a:t>
              </a:r>
              <a:endParaRPr lang="es-MX">
                <a:latin typeface="Calibri" pitchFamily="34" charset="0"/>
              </a:endParaRPr>
            </a:p>
          </p:txBody>
        </p:sp>
        <p:sp>
          <p:nvSpPr>
            <p:cNvPr id="89094" name="Rectangle 5"/>
            <p:cNvSpPr>
              <a:spLocks noChangeArrowheads="1"/>
            </p:cNvSpPr>
            <p:nvPr/>
          </p:nvSpPr>
          <p:spPr bwMode="auto">
            <a:xfrm>
              <a:off x="4319588" y="3640138"/>
              <a:ext cx="1113479" cy="33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>
                  <a:solidFill>
                    <a:srgbClr val="000000"/>
                  </a:solidFill>
                  <a:latin typeface="Calibri" pitchFamily="34" charset="0"/>
                </a:rPr>
                <a:t>Correctivas</a:t>
              </a:r>
              <a:endParaRPr lang="es-MX">
                <a:latin typeface="Calibri" pitchFamily="34" charset="0"/>
              </a:endParaRPr>
            </a:p>
          </p:txBody>
        </p:sp>
        <p:sp>
          <p:nvSpPr>
            <p:cNvPr id="89095" name="Rectangle 6"/>
            <p:cNvSpPr>
              <a:spLocks noChangeArrowheads="1"/>
            </p:cNvSpPr>
            <p:nvPr/>
          </p:nvSpPr>
          <p:spPr bwMode="auto">
            <a:xfrm>
              <a:off x="5472112" y="2055813"/>
              <a:ext cx="1012055" cy="33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>
                  <a:solidFill>
                    <a:srgbClr val="000000"/>
                  </a:solidFill>
                  <a:latin typeface="Calibri" pitchFamily="34" charset="0"/>
                </a:rPr>
                <a:t>Diferencia</a:t>
              </a:r>
              <a:endParaRPr lang="es-MX">
                <a:latin typeface="Calibri" pitchFamily="34" charset="0"/>
              </a:endParaRPr>
            </a:p>
          </p:txBody>
        </p:sp>
        <p:sp>
          <p:nvSpPr>
            <p:cNvPr id="89096" name="Rectangle 7"/>
            <p:cNvSpPr>
              <a:spLocks noChangeArrowheads="1"/>
            </p:cNvSpPr>
            <p:nvPr/>
          </p:nvSpPr>
          <p:spPr bwMode="auto">
            <a:xfrm>
              <a:off x="7127874" y="1192213"/>
              <a:ext cx="1428254" cy="33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>
                  <a:solidFill>
                    <a:srgbClr val="000000"/>
                  </a:solidFill>
                  <a:latin typeface="Calibri" pitchFamily="34" charset="0"/>
                </a:rPr>
                <a:t>Nivel Deseado</a:t>
              </a:r>
              <a:endParaRPr lang="es-MX">
                <a:latin typeface="Calibri" pitchFamily="34" charset="0"/>
              </a:endParaRPr>
            </a:p>
          </p:txBody>
        </p:sp>
        <p:sp>
          <p:nvSpPr>
            <p:cNvPr id="89097" name="Arc 8"/>
            <p:cNvSpPr>
              <a:spLocks/>
            </p:cNvSpPr>
            <p:nvPr/>
          </p:nvSpPr>
          <p:spPr bwMode="auto">
            <a:xfrm>
              <a:off x="3673475" y="1460500"/>
              <a:ext cx="1162050" cy="2006600"/>
            </a:xfrm>
            <a:custGeom>
              <a:avLst/>
              <a:gdLst>
                <a:gd name="T0" fmla="*/ 2147483647 w 21600"/>
                <a:gd name="T1" fmla="*/ 2147483647 h 37306"/>
                <a:gd name="T2" fmla="*/ 2147483647 w 21600"/>
                <a:gd name="T3" fmla="*/ 0 h 37306"/>
                <a:gd name="T4" fmla="*/ 2147483647 w 21600"/>
                <a:gd name="T5" fmla="*/ 2147483647 h 373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306"/>
                <a:gd name="T11" fmla="*/ 21600 w 21600"/>
                <a:gd name="T12" fmla="*/ 37306 h 37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306" fill="none" extrusionOk="0">
                  <a:moveTo>
                    <a:pt x="12728" y="37306"/>
                  </a:moveTo>
                  <a:cubicBezTo>
                    <a:pt x="4981" y="33816"/>
                    <a:pt x="0" y="26108"/>
                    <a:pt x="0" y="17612"/>
                  </a:cubicBezTo>
                  <a:cubicBezTo>
                    <a:pt x="-1" y="10614"/>
                    <a:pt x="3389" y="4050"/>
                    <a:pt x="9094" y="-1"/>
                  </a:cubicBezTo>
                </a:path>
                <a:path w="21600" h="37306" stroke="0" extrusionOk="0">
                  <a:moveTo>
                    <a:pt x="12728" y="37306"/>
                  </a:moveTo>
                  <a:cubicBezTo>
                    <a:pt x="4981" y="33816"/>
                    <a:pt x="0" y="26108"/>
                    <a:pt x="0" y="17612"/>
                  </a:cubicBezTo>
                  <a:cubicBezTo>
                    <a:pt x="-1" y="10614"/>
                    <a:pt x="3389" y="4050"/>
                    <a:pt x="9094" y="-1"/>
                  </a:cubicBezTo>
                  <a:lnTo>
                    <a:pt x="21600" y="17612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>
                <a:latin typeface="Calibri" pitchFamily="34" charset="0"/>
              </a:endParaRPr>
            </a:p>
          </p:txBody>
        </p:sp>
        <p:sp>
          <p:nvSpPr>
            <p:cNvPr id="89098" name="Freeform 9"/>
            <p:cNvSpPr>
              <a:spLocks/>
            </p:cNvSpPr>
            <p:nvPr/>
          </p:nvSpPr>
          <p:spPr bwMode="auto">
            <a:xfrm>
              <a:off x="4140200" y="1389063"/>
              <a:ext cx="142875" cy="95250"/>
            </a:xfrm>
            <a:custGeom>
              <a:avLst/>
              <a:gdLst>
                <a:gd name="T0" fmla="*/ 2147483647 w 90"/>
                <a:gd name="T1" fmla="*/ 0 h 60"/>
                <a:gd name="T2" fmla="*/ 0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60"/>
                <a:gd name="T14" fmla="*/ 90 w 9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60">
                  <a:moveTo>
                    <a:pt x="90" y="0"/>
                  </a:moveTo>
                  <a:lnTo>
                    <a:pt x="0" y="18"/>
                  </a:lnTo>
                  <a:lnTo>
                    <a:pt x="24" y="6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>
                <a:latin typeface="Calibri" pitchFamily="34" charset="0"/>
              </a:endParaRPr>
            </a:p>
          </p:txBody>
        </p:sp>
        <p:sp>
          <p:nvSpPr>
            <p:cNvPr id="89099" name="Arc 10"/>
            <p:cNvSpPr>
              <a:spLocks/>
            </p:cNvSpPr>
            <p:nvPr/>
          </p:nvSpPr>
          <p:spPr bwMode="auto">
            <a:xfrm>
              <a:off x="4902200" y="1217613"/>
              <a:ext cx="1106488" cy="1190625"/>
            </a:xfrm>
            <a:custGeom>
              <a:avLst/>
              <a:gdLst>
                <a:gd name="T0" fmla="*/ 2147483647 w 20079"/>
                <a:gd name="T1" fmla="*/ 0 h 21597"/>
                <a:gd name="T2" fmla="*/ 2147483647 w 20079"/>
                <a:gd name="T3" fmla="*/ 2147483647 h 21597"/>
                <a:gd name="T4" fmla="*/ 0 w 20079"/>
                <a:gd name="T5" fmla="*/ 2147483647 h 21597"/>
                <a:gd name="T6" fmla="*/ 0 60000 65536"/>
                <a:gd name="T7" fmla="*/ 0 60000 65536"/>
                <a:gd name="T8" fmla="*/ 0 60000 65536"/>
                <a:gd name="T9" fmla="*/ 0 w 20079"/>
                <a:gd name="T10" fmla="*/ 0 h 21597"/>
                <a:gd name="T11" fmla="*/ 20079 w 20079"/>
                <a:gd name="T12" fmla="*/ 21597 h 21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79" h="21597" fill="none" extrusionOk="0">
                  <a:moveTo>
                    <a:pt x="348" y="-1"/>
                  </a:moveTo>
                  <a:cubicBezTo>
                    <a:pt x="9075" y="140"/>
                    <a:pt x="16861" y="5520"/>
                    <a:pt x="20079" y="13634"/>
                  </a:cubicBezTo>
                </a:path>
                <a:path w="20079" h="21597" stroke="0" extrusionOk="0">
                  <a:moveTo>
                    <a:pt x="348" y="-1"/>
                  </a:moveTo>
                  <a:cubicBezTo>
                    <a:pt x="9075" y="140"/>
                    <a:pt x="16861" y="5520"/>
                    <a:pt x="20079" y="13634"/>
                  </a:cubicBezTo>
                  <a:lnTo>
                    <a:pt x="0" y="21597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>
                <a:latin typeface="Calibri" pitchFamily="34" charset="0"/>
              </a:endParaRPr>
            </a:p>
          </p:txBody>
        </p:sp>
        <p:sp>
          <p:nvSpPr>
            <p:cNvPr id="89100" name="Freeform 11"/>
            <p:cNvSpPr>
              <a:spLocks/>
            </p:cNvSpPr>
            <p:nvPr/>
          </p:nvSpPr>
          <p:spPr bwMode="auto">
            <a:xfrm>
              <a:off x="5969000" y="1960563"/>
              <a:ext cx="76200" cy="142875"/>
            </a:xfrm>
            <a:custGeom>
              <a:avLst/>
              <a:gdLst>
                <a:gd name="T0" fmla="*/ 2147483647 w 48"/>
                <a:gd name="T1" fmla="*/ 2147483647 h 90"/>
                <a:gd name="T2" fmla="*/ 2147483647 w 48"/>
                <a:gd name="T3" fmla="*/ 0 h 90"/>
                <a:gd name="T4" fmla="*/ 0 w 48"/>
                <a:gd name="T5" fmla="*/ 2147483647 h 90"/>
                <a:gd name="T6" fmla="*/ 2147483647 w 48"/>
                <a:gd name="T7" fmla="*/ 2147483647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0"/>
                <a:gd name="T14" fmla="*/ 48 w 48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0">
                  <a:moveTo>
                    <a:pt x="48" y="90"/>
                  </a:moveTo>
                  <a:lnTo>
                    <a:pt x="48" y="0"/>
                  </a:lnTo>
                  <a:lnTo>
                    <a:pt x="0" y="12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>
                <a:latin typeface="Calibri" pitchFamily="34" charset="0"/>
              </a:endParaRPr>
            </a:p>
          </p:txBody>
        </p:sp>
        <p:sp>
          <p:nvSpPr>
            <p:cNvPr id="89101" name="Arc 12"/>
            <p:cNvSpPr>
              <a:spLocks/>
            </p:cNvSpPr>
            <p:nvPr/>
          </p:nvSpPr>
          <p:spPr bwMode="auto">
            <a:xfrm>
              <a:off x="4616450" y="2112963"/>
              <a:ext cx="1452563" cy="1309687"/>
            </a:xfrm>
            <a:custGeom>
              <a:avLst/>
              <a:gdLst>
                <a:gd name="T0" fmla="*/ 2147483647 w 21397"/>
                <a:gd name="T1" fmla="*/ 2147483647 h 19291"/>
                <a:gd name="T2" fmla="*/ 2147483647 w 21397"/>
                <a:gd name="T3" fmla="*/ 2147483647 h 19291"/>
                <a:gd name="T4" fmla="*/ 0 w 21397"/>
                <a:gd name="T5" fmla="*/ 0 h 19291"/>
                <a:gd name="T6" fmla="*/ 0 60000 65536"/>
                <a:gd name="T7" fmla="*/ 0 60000 65536"/>
                <a:gd name="T8" fmla="*/ 0 60000 65536"/>
                <a:gd name="T9" fmla="*/ 0 w 21397"/>
                <a:gd name="T10" fmla="*/ 0 h 19291"/>
                <a:gd name="T11" fmla="*/ 21397 w 21397"/>
                <a:gd name="T12" fmla="*/ 19291 h 192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97" h="19291" fill="none" extrusionOk="0">
                  <a:moveTo>
                    <a:pt x="21396" y="2955"/>
                  </a:moveTo>
                  <a:cubicBezTo>
                    <a:pt x="20425" y="9990"/>
                    <a:pt x="16058" y="16097"/>
                    <a:pt x="9716" y="19291"/>
                  </a:cubicBezTo>
                </a:path>
                <a:path w="21397" h="19291" stroke="0" extrusionOk="0">
                  <a:moveTo>
                    <a:pt x="21396" y="2955"/>
                  </a:moveTo>
                  <a:cubicBezTo>
                    <a:pt x="20425" y="9990"/>
                    <a:pt x="16058" y="16097"/>
                    <a:pt x="9716" y="1929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>
                <a:latin typeface="Calibri" pitchFamily="34" charset="0"/>
              </a:endParaRPr>
            </a:p>
          </p:txBody>
        </p:sp>
        <p:sp>
          <p:nvSpPr>
            <p:cNvPr id="89102" name="Freeform 13"/>
            <p:cNvSpPr>
              <a:spLocks/>
            </p:cNvSpPr>
            <p:nvPr/>
          </p:nvSpPr>
          <p:spPr bwMode="auto">
            <a:xfrm>
              <a:off x="5159375" y="3379788"/>
              <a:ext cx="133350" cy="95250"/>
            </a:xfrm>
            <a:custGeom>
              <a:avLst/>
              <a:gdLst>
                <a:gd name="T0" fmla="*/ 0 w 84"/>
                <a:gd name="T1" fmla="*/ 2147483647 h 60"/>
                <a:gd name="T2" fmla="*/ 2147483647 w 84"/>
                <a:gd name="T3" fmla="*/ 2147483647 h 60"/>
                <a:gd name="T4" fmla="*/ 2147483647 w 84"/>
                <a:gd name="T5" fmla="*/ 0 h 60"/>
                <a:gd name="T6" fmla="*/ 0 w 84"/>
                <a:gd name="T7" fmla="*/ 214748364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60"/>
                <a:gd name="T14" fmla="*/ 84 w 84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60">
                  <a:moveTo>
                    <a:pt x="0" y="60"/>
                  </a:moveTo>
                  <a:lnTo>
                    <a:pt x="84" y="42"/>
                  </a:lnTo>
                  <a:lnTo>
                    <a:pt x="66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>
                <a:latin typeface="Calibri" pitchFamily="34" charset="0"/>
              </a:endParaRPr>
            </a:p>
          </p:txBody>
        </p:sp>
        <p:sp>
          <p:nvSpPr>
            <p:cNvPr id="89103" name="Line 14"/>
            <p:cNvSpPr>
              <a:spLocks noChangeShapeType="1"/>
            </p:cNvSpPr>
            <p:nvPr/>
          </p:nvSpPr>
          <p:spPr bwMode="auto">
            <a:xfrm flipH="1">
              <a:off x="6397625" y="1522413"/>
              <a:ext cx="1009650" cy="5143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89104" name="Freeform 15"/>
            <p:cNvSpPr>
              <a:spLocks/>
            </p:cNvSpPr>
            <p:nvPr/>
          </p:nvSpPr>
          <p:spPr bwMode="auto">
            <a:xfrm>
              <a:off x="6283325" y="2008188"/>
              <a:ext cx="133350" cy="95250"/>
            </a:xfrm>
            <a:custGeom>
              <a:avLst/>
              <a:gdLst>
                <a:gd name="T0" fmla="*/ 0 w 84"/>
                <a:gd name="T1" fmla="*/ 2147483647 h 60"/>
                <a:gd name="T2" fmla="*/ 2147483647 w 84"/>
                <a:gd name="T3" fmla="*/ 2147483647 h 60"/>
                <a:gd name="T4" fmla="*/ 2147483647 w 84"/>
                <a:gd name="T5" fmla="*/ 0 h 60"/>
                <a:gd name="T6" fmla="*/ 0 w 84"/>
                <a:gd name="T7" fmla="*/ 214748364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60"/>
                <a:gd name="T14" fmla="*/ 84 w 84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60">
                  <a:moveTo>
                    <a:pt x="0" y="60"/>
                  </a:moveTo>
                  <a:lnTo>
                    <a:pt x="84" y="42"/>
                  </a:lnTo>
                  <a:lnTo>
                    <a:pt x="6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sz="1400">
                <a:latin typeface="Calibri" pitchFamily="34" charset="0"/>
              </a:endParaRPr>
            </a:p>
          </p:txBody>
        </p:sp>
        <p:sp>
          <p:nvSpPr>
            <p:cNvPr id="83984" name="Line 16"/>
            <p:cNvSpPr>
              <a:spLocks noChangeShapeType="1"/>
            </p:cNvSpPr>
            <p:nvPr/>
          </p:nvSpPr>
          <p:spPr bwMode="auto">
            <a:xfrm>
              <a:off x="251282" y="6307948"/>
              <a:ext cx="4751898" cy="0"/>
            </a:xfrm>
            <a:prstGeom prst="line">
              <a:avLst/>
            </a:prstGeom>
            <a:ln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MX" sz="1400"/>
            </a:p>
          </p:txBody>
        </p:sp>
        <p:sp>
          <p:nvSpPr>
            <p:cNvPr id="83985" name="Line 17"/>
            <p:cNvSpPr>
              <a:spLocks noChangeShapeType="1"/>
            </p:cNvSpPr>
            <p:nvPr/>
          </p:nvSpPr>
          <p:spPr bwMode="auto">
            <a:xfrm flipV="1">
              <a:off x="540044" y="2924306"/>
              <a:ext cx="0" cy="3716866"/>
            </a:xfrm>
            <a:prstGeom prst="line">
              <a:avLst/>
            </a:prstGeom>
            <a:ln>
              <a:headEnd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MX" sz="1400"/>
            </a:p>
          </p:txBody>
        </p:sp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>
              <a:off x="540044" y="4150567"/>
              <a:ext cx="446313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MX" sz="1400"/>
            </a:p>
          </p:txBody>
        </p:sp>
        <p:sp>
          <p:nvSpPr>
            <p:cNvPr id="83987" name="Freeform 19"/>
            <p:cNvSpPr>
              <a:spLocks/>
            </p:cNvSpPr>
            <p:nvPr/>
          </p:nvSpPr>
          <p:spPr bwMode="auto">
            <a:xfrm>
              <a:off x="528223" y="4150567"/>
              <a:ext cx="4331422" cy="2157381"/>
            </a:xfrm>
            <a:custGeom>
              <a:avLst/>
              <a:gdLst>
                <a:gd name="T0" fmla="*/ 17640300 w 2728"/>
                <a:gd name="T1" fmla="*/ 2147483647 h 1360"/>
                <a:gd name="T2" fmla="*/ 400705593 w 2728"/>
                <a:gd name="T3" fmla="*/ 2016125070 h 1360"/>
                <a:gd name="T4" fmla="*/ 2147483647 w 2728"/>
                <a:gd name="T5" fmla="*/ 776208045 h 1360"/>
                <a:gd name="T6" fmla="*/ 2147483647 w 2728"/>
                <a:gd name="T7" fmla="*/ 0 h 1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8"/>
                <a:gd name="T13" fmla="*/ 0 h 1360"/>
                <a:gd name="T14" fmla="*/ 2728 w 2728"/>
                <a:gd name="T15" fmla="*/ 1360 h 1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8" h="1360">
                  <a:moveTo>
                    <a:pt x="7" y="1360"/>
                  </a:moveTo>
                  <a:cubicBezTo>
                    <a:pt x="32" y="1267"/>
                    <a:pt x="0" y="975"/>
                    <a:pt x="159" y="800"/>
                  </a:cubicBezTo>
                  <a:cubicBezTo>
                    <a:pt x="318" y="625"/>
                    <a:pt x="531" y="441"/>
                    <a:pt x="959" y="308"/>
                  </a:cubicBezTo>
                  <a:cubicBezTo>
                    <a:pt x="1387" y="175"/>
                    <a:pt x="2360" y="64"/>
                    <a:pt x="2728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MX" sz="1400"/>
            </a:p>
          </p:txBody>
        </p:sp>
        <p:sp>
          <p:nvSpPr>
            <p:cNvPr id="89109" name="Text Box 20"/>
            <p:cNvSpPr txBox="1">
              <a:spLocks noChangeArrowheads="1"/>
            </p:cNvSpPr>
            <p:nvPr/>
          </p:nvSpPr>
          <p:spPr bwMode="auto">
            <a:xfrm>
              <a:off x="3563938" y="6381750"/>
              <a:ext cx="864864" cy="406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>
                  <a:latin typeface="Calibri" pitchFamily="34" charset="0"/>
                </a:rPr>
                <a:t>Tiempo</a:t>
              </a:r>
            </a:p>
          </p:txBody>
        </p:sp>
        <p:sp>
          <p:nvSpPr>
            <p:cNvPr id="89110" name="Text Box 21"/>
            <p:cNvSpPr txBox="1">
              <a:spLocks noChangeArrowheads="1"/>
            </p:cNvSpPr>
            <p:nvPr/>
          </p:nvSpPr>
          <p:spPr bwMode="auto">
            <a:xfrm>
              <a:off x="2627313" y="4581525"/>
              <a:ext cx="755733" cy="406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>
                  <a:latin typeface="Calibri" pitchFamily="34" charset="0"/>
                </a:rPr>
                <a:t>Actual</a:t>
              </a:r>
            </a:p>
          </p:txBody>
        </p:sp>
        <p:sp>
          <p:nvSpPr>
            <p:cNvPr id="89111" name="Text Box 22"/>
            <p:cNvSpPr txBox="1">
              <a:spLocks noChangeArrowheads="1"/>
            </p:cNvSpPr>
            <p:nvPr/>
          </p:nvSpPr>
          <p:spPr bwMode="auto">
            <a:xfrm>
              <a:off x="827088" y="3789363"/>
              <a:ext cx="968881" cy="406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>
                  <a:latin typeface="Calibri" pitchFamily="34" charset="0"/>
                </a:rPr>
                <a:t>Deseado</a:t>
              </a:r>
            </a:p>
          </p:txBody>
        </p:sp>
        <p:sp>
          <p:nvSpPr>
            <p:cNvPr id="89112" name="Text Box 23"/>
            <p:cNvSpPr txBox="1">
              <a:spLocks noChangeArrowheads="1"/>
            </p:cNvSpPr>
            <p:nvPr/>
          </p:nvSpPr>
          <p:spPr bwMode="auto">
            <a:xfrm rot="-5400000">
              <a:off x="-441825" y="4639584"/>
              <a:ext cx="1496425" cy="360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>
                  <a:latin typeface="Calibri" pitchFamily="34" charset="0"/>
                </a:rPr>
                <a:t>Temperatura</a:t>
              </a:r>
            </a:p>
          </p:txBody>
        </p:sp>
      </p:grp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118" y="652448"/>
            <a:ext cx="7793038" cy="63341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Ciclos de </a:t>
            </a:r>
            <a:b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equilibrio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42875" y="1793875"/>
            <a:ext cx="8858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s-MX" sz="1600" dirty="0">
                <a:latin typeface="+mj-lt"/>
              </a:rPr>
              <a:t>Aquí tenemos una oportunidad para que ejercite sus habilidades de administrador a través de observar sus responsabilidades en términos de ciclos de equilibrio.</a:t>
            </a:r>
            <a:br>
              <a:rPr lang="es-MX" sz="1600" dirty="0">
                <a:latin typeface="+mj-lt"/>
              </a:rPr>
            </a:br>
            <a:r>
              <a:rPr lang="es-MX" sz="1600" dirty="0">
                <a:latin typeface="+mj-lt"/>
              </a:rPr>
              <a:t>Piense en una meta de negocios que sea importante para usted.</a:t>
            </a:r>
            <a:br>
              <a:rPr lang="es-MX" sz="1600" dirty="0">
                <a:latin typeface="+mj-lt"/>
              </a:rPr>
            </a:br>
            <a:r>
              <a:rPr lang="es-MX" sz="1600" dirty="0">
                <a:latin typeface="+mj-lt"/>
              </a:rPr>
              <a:t>Puede ser relativa al desarrollo de los empleados, las ventas o la calidad.</a:t>
            </a:r>
            <a:br>
              <a:rPr lang="es-MX" sz="1600" dirty="0">
                <a:latin typeface="+mj-lt"/>
              </a:rPr>
            </a:br>
            <a:r>
              <a:rPr lang="es-MX" sz="1600" dirty="0">
                <a:latin typeface="+mj-lt"/>
              </a:rPr>
              <a:t>Trate de identificar estas cuatro variables críticas: Nivel Actual, Nivel Deseado, (o meta), Diferencia y la Acción Correctiva que necesita para eliminar la diferencia. </a:t>
            </a:r>
          </a:p>
          <a:p>
            <a:pPr algn="just">
              <a:lnSpc>
                <a:spcPct val="90000"/>
              </a:lnSpc>
              <a:defRPr/>
            </a:pPr>
            <a:endParaRPr lang="es-MX" sz="1600" dirty="0">
              <a:latin typeface="+mj-lt"/>
            </a:endParaRPr>
          </a:p>
          <a:p>
            <a:pPr algn="just">
              <a:lnSpc>
                <a:spcPct val="90000"/>
              </a:lnSpc>
              <a:defRPr/>
            </a:pPr>
            <a:r>
              <a:rPr lang="es-MX" sz="1600" dirty="0">
                <a:latin typeface="+mj-lt"/>
              </a:rPr>
              <a:t>La siguiente plantilla puede serle útil.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476375" y="4005263"/>
            <a:ext cx="1584325" cy="720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es-MX">
              <a:latin typeface="Calibri" pitchFamily="34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446213" y="5803900"/>
            <a:ext cx="1584325" cy="720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es-MX">
              <a:latin typeface="Calibri" pitchFamily="34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419475" y="4941888"/>
            <a:ext cx="1584325" cy="720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es-MX">
              <a:latin typeface="Calibri" pitchFamily="34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6948488" y="4221163"/>
            <a:ext cx="1584325" cy="7207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es-MX">
              <a:latin typeface="Calibri" pitchFamily="34" charset="0"/>
            </a:endParaRPr>
          </a:p>
        </p:txBody>
      </p:sp>
      <p:sp>
        <p:nvSpPr>
          <p:cNvPr id="90127" name="Text Box 8"/>
          <p:cNvSpPr txBox="1">
            <a:spLocks noChangeArrowheads="1"/>
          </p:cNvSpPr>
          <p:nvPr/>
        </p:nvSpPr>
        <p:spPr bwMode="auto">
          <a:xfrm>
            <a:off x="7019925" y="3860800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Nivel Deseado</a:t>
            </a:r>
          </a:p>
        </p:txBody>
      </p:sp>
      <p:sp>
        <p:nvSpPr>
          <p:cNvPr id="90128" name="Text Box 9"/>
          <p:cNvSpPr txBox="1">
            <a:spLocks noChangeArrowheads="1"/>
          </p:cNvSpPr>
          <p:nvPr/>
        </p:nvSpPr>
        <p:spPr bwMode="auto">
          <a:xfrm>
            <a:off x="4932363" y="580548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Diferencia</a:t>
            </a:r>
          </a:p>
        </p:txBody>
      </p:sp>
      <p:sp>
        <p:nvSpPr>
          <p:cNvPr id="90129" name="Text Box 10"/>
          <p:cNvSpPr txBox="1">
            <a:spLocks noChangeArrowheads="1"/>
          </p:cNvSpPr>
          <p:nvPr/>
        </p:nvSpPr>
        <p:spPr bwMode="auto">
          <a:xfrm>
            <a:off x="1301750" y="5443538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Acción Correctiva</a:t>
            </a:r>
          </a:p>
        </p:txBody>
      </p:sp>
      <p:sp>
        <p:nvSpPr>
          <p:cNvPr id="90130" name="Text Box 11"/>
          <p:cNvSpPr txBox="1">
            <a:spLocks noChangeArrowheads="1"/>
          </p:cNvSpPr>
          <p:nvPr/>
        </p:nvSpPr>
        <p:spPr bwMode="auto">
          <a:xfrm>
            <a:off x="1547813" y="36449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Nivel Actual</a:t>
            </a:r>
          </a:p>
        </p:txBody>
      </p:sp>
      <p:cxnSp>
        <p:nvCxnSpPr>
          <p:cNvPr id="85004" name="AutoShape 12"/>
          <p:cNvCxnSpPr>
            <a:cxnSpLocks noChangeShapeType="1"/>
            <a:stCxn id="0" idx="1"/>
            <a:endCxn id="0" idx="1"/>
          </p:cNvCxnSpPr>
          <p:nvPr/>
        </p:nvCxnSpPr>
        <p:spPr bwMode="auto">
          <a:xfrm rot="10800000" flipH="1">
            <a:off x="1446213" y="4365625"/>
            <a:ext cx="30162" cy="1798638"/>
          </a:xfrm>
          <a:prstGeom prst="curvedConnector3">
            <a:avLst>
              <a:gd name="adj1" fmla="val -2631583"/>
            </a:avLst>
          </a:prstGeom>
          <a:ln w="57150">
            <a:solidFill>
              <a:schemeClr val="tx2"/>
            </a:solidFill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005" name="AutoShape 13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3060700" y="4365625"/>
            <a:ext cx="1150938" cy="576263"/>
          </a:xfrm>
          <a:prstGeom prst="curvedConnector2">
            <a:avLst/>
          </a:prstGeom>
          <a:ln w="57150">
            <a:solidFill>
              <a:schemeClr val="tx2"/>
            </a:solidFill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006" name="AutoShape 14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3370263" y="5322888"/>
            <a:ext cx="501650" cy="1181100"/>
          </a:xfrm>
          <a:prstGeom prst="curvedConnector2">
            <a:avLst/>
          </a:prstGeom>
          <a:ln w="57150">
            <a:solidFill>
              <a:schemeClr val="tx2"/>
            </a:solidFill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007" name="AutoShape 15"/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 flipV="1">
            <a:off x="5003800" y="4581525"/>
            <a:ext cx="1944688" cy="720725"/>
          </a:xfrm>
          <a:prstGeom prst="curvedConnector3">
            <a:avLst>
              <a:gd name="adj1" fmla="val 49958"/>
            </a:avLst>
          </a:prstGeom>
          <a:ln w="57150">
            <a:solidFill>
              <a:schemeClr val="tx2"/>
            </a:solidFill>
            <a:headEnd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118" y="652448"/>
            <a:ext cx="7793038" cy="63341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Ciclos de </a:t>
            </a:r>
            <a:b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equilibrio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28625" y="785813"/>
            <a:ext cx="30718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600" dirty="0">
                <a:solidFill>
                  <a:srgbClr val="C00000"/>
                </a:solidFill>
                <a:latin typeface="+mj-lt"/>
              </a:rPr>
              <a:t>Ejercicio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072188" y="6396038"/>
            <a:ext cx="30718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dirty="0">
                <a:solidFill>
                  <a:srgbClr val="C00000"/>
                </a:solidFill>
                <a:latin typeface="+mj-lt"/>
              </a:rPr>
              <a:t>Anexo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28 Flecha derecha"/>
          <p:cNvSpPr/>
          <p:nvPr/>
        </p:nvSpPr>
        <p:spPr>
          <a:xfrm>
            <a:off x="2000233" y="1071547"/>
            <a:ext cx="3500463" cy="28575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pSp>
        <p:nvGrpSpPr>
          <p:cNvPr id="2" name="48 Grupo"/>
          <p:cNvGrpSpPr>
            <a:grpSpLocks/>
          </p:cNvGrpSpPr>
          <p:nvPr/>
        </p:nvGrpSpPr>
        <p:grpSpPr bwMode="auto">
          <a:xfrm>
            <a:off x="285750" y="785813"/>
            <a:ext cx="2071688" cy="2286000"/>
            <a:chOff x="5786446" y="1785926"/>
            <a:chExt cx="2882900" cy="2965450"/>
          </a:xfrm>
        </p:grpSpPr>
        <p:grpSp>
          <p:nvGrpSpPr>
            <p:cNvPr id="91177" name="111 Grupo"/>
            <p:cNvGrpSpPr>
              <a:grpSpLocks/>
            </p:cNvGrpSpPr>
            <p:nvPr/>
          </p:nvGrpSpPr>
          <p:grpSpPr bwMode="auto">
            <a:xfrm>
              <a:off x="5786446" y="1785926"/>
              <a:ext cx="2882900" cy="2965450"/>
              <a:chOff x="4473575" y="2638425"/>
              <a:chExt cx="2882900" cy="2965450"/>
            </a:xfrm>
          </p:grpSpPr>
          <p:sp>
            <p:nvSpPr>
              <p:cNvPr id="34" name="Oval 23"/>
              <p:cNvSpPr>
                <a:spLocks noChangeArrowheads="1"/>
              </p:cNvSpPr>
              <p:nvPr/>
            </p:nvSpPr>
            <p:spPr bwMode="auto">
              <a:xfrm>
                <a:off x="4473575" y="2638425"/>
                <a:ext cx="2882900" cy="296545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24"/>
              <p:cNvSpPr>
                <a:spLocks noChangeArrowheads="1"/>
              </p:cNvSpPr>
              <p:nvPr/>
            </p:nvSpPr>
            <p:spPr bwMode="auto">
              <a:xfrm rot="10511836" flipH="1" flipV="1">
                <a:off x="5156193" y="3027640"/>
                <a:ext cx="236375" cy="2533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auto">
              <a:xfrm rot="10511836" flipH="1" flipV="1">
                <a:off x="6320398" y="3021462"/>
                <a:ext cx="238585" cy="247121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7" name="Oval 26"/>
              <p:cNvSpPr>
                <a:spLocks noChangeArrowheads="1"/>
              </p:cNvSpPr>
              <p:nvPr/>
            </p:nvSpPr>
            <p:spPr bwMode="auto">
              <a:xfrm rot="10511836" flipH="1" flipV="1">
                <a:off x="6837332" y="3929631"/>
                <a:ext cx="240795" cy="247121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" name="Oval 27"/>
              <p:cNvSpPr>
                <a:spLocks noChangeArrowheads="1"/>
              </p:cNvSpPr>
              <p:nvPr/>
            </p:nvSpPr>
            <p:spPr bwMode="auto">
              <a:xfrm rot="10511836" flipH="1" flipV="1">
                <a:off x="6320398" y="4951063"/>
                <a:ext cx="238585" cy="25124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9" name="Oval 28"/>
              <p:cNvSpPr>
                <a:spLocks noChangeArrowheads="1"/>
              </p:cNvSpPr>
              <p:nvPr/>
            </p:nvSpPr>
            <p:spPr bwMode="auto">
              <a:xfrm rot="10511836" flipH="1" flipV="1">
                <a:off x="4701115" y="3929631"/>
                <a:ext cx="238585" cy="247121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" name="Oval 29"/>
              <p:cNvSpPr>
                <a:spLocks noChangeArrowheads="1"/>
              </p:cNvSpPr>
              <p:nvPr/>
            </p:nvSpPr>
            <p:spPr bwMode="auto">
              <a:xfrm rot="10511836" flipH="1" flipV="1">
                <a:off x="5167238" y="4940767"/>
                <a:ext cx="236376" cy="25329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91263" name="Freeform 30"/>
              <p:cNvSpPr>
                <a:spLocks/>
              </p:cNvSpPr>
              <p:nvPr/>
            </p:nvSpPr>
            <p:spPr bwMode="auto">
              <a:xfrm>
                <a:off x="4529138" y="2852738"/>
                <a:ext cx="2284412" cy="1517650"/>
              </a:xfrm>
              <a:custGeom>
                <a:avLst/>
                <a:gdLst>
                  <a:gd name="T0" fmla="*/ 0 w 824"/>
                  <a:gd name="T1" fmla="*/ 2147483647 h 512"/>
                  <a:gd name="T2" fmla="*/ 2147483647 w 824"/>
                  <a:gd name="T3" fmla="*/ 2147483647 h 512"/>
                  <a:gd name="T4" fmla="*/ 2147483647 w 824"/>
                  <a:gd name="T5" fmla="*/ 2147483647 h 512"/>
                  <a:gd name="T6" fmla="*/ 2147483647 w 824"/>
                  <a:gd name="T7" fmla="*/ 2147483647 h 512"/>
                  <a:gd name="T8" fmla="*/ 2147483647 w 824"/>
                  <a:gd name="T9" fmla="*/ 2147483647 h 512"/>
                  <a:gd name="T10" fmla="*/ 2147483647 w 824"/>
                  <a:gd name="T11" fmla="*/ 2147483647 h 512"/>
                  <a:gd name="T12" fmla="*/ 2147483647 w 824"/>
                  <a:gd name="T13" fmla="*/ 2147483647 h 512"/>
                  <a:gd name="T14" fmla="*/ 2147483647 w 824"/>
                  <a:gd name="T15" fmla="*/ 2147483647 h 512"/>
                  <a:gd name="T16" fmla="*/ 2147483647 w 824"/>
                  <a:gd name="T17" fmla="*/ 2147483647 h 512"/>
                  <a:gd name="T18" fmla="*/ 2147483647 w 824"/>
                  <a:gd name="T19" fmla="*/ 2147483647 h 512"/>
                  <a:gd name="T20" fmla="*/ 2147483647 w 824"/>
                  <a:gd name="T21" fmla="*/ 2147483647 h 512"/>
                  <a:gd name="T22" fmla="*/ 0 w 824"/>
                  <a:gd name="T23" fmla="*/ 2147483647 h 5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4"/>
                  <a:gd name="T37" fmla="*/ 0 h 512"/>
                  <a:gd name="T38" fmla="*/ 824 w 824"/>
                  <a:gd name="T39" fmla="*/ 512 h 5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4" h="512">
                    <a:moveTo>
                      <a:pt x="0" y="464"/>
                    </a:moveTo>
                    <a:cubicBezTo>
                      <a:pt x="0" y="416"/>
                      <a:pt x="56" y="296"/>
                      <a:pt x="96" y="224"/>
                    </a:cubicBezTo>
                    <a:cubicBezTo>
                      <a:pt x="136" y="152"/>
                      <a:pt x="136" y="64"/>
                      <a:pt x="240" y="32"/>
                    </a:cubicBezTo>
                    <a:cubicBezTo>
                      <a:pt x="344" y="0"/>
                      <a:pt x="624" y="16"/>
                      <a:pt x="720" y="32"/>
                    </a:cubicBezTo>
                    <a:cubicBezTo>
                      <a:pt x="816" y="48"/>
                      <a:pt x="808" y="104"/>
                      <a:pt x="816" y="128"/>
                    </a:cubicBezTo>
                    <a:cubicBezTo>
                      <a:pt x="824" y="152"/>
                      <a:pt x="800" y="168"/>
                      <a:pt x="768" y="176"/>
                    </a:cubicBezTo>
                    <a:cubicBezTo>
                      <a:pt x="736" y="184"/>
                      <a:pt x="688" y="176"/>
                      <a:pt x="624" y="176"/>
                    </a:cubicBezTo>
                    <a:cubicBezTo>
                      <a:pt x="560" y="176"/>
                      <a:pt x="440" y="168"/>
                      <a:pt x="384" y="176"/>
                    </a:cubicBezTo>
                    <a:cubicBezTo>
                      <a:pt x="328" y="184"/>
                      <a:pt x="320" y="176"/>
                      <a:pt x="288" y="224"/>
                    </a:cubicBezTo>
                    <a:cubicBezTo>
                      <a:pt x="256" y="272"/>
                      <a:pt x="224" y="416"/>
                      <a:pt x="192" y="464"/>
                    </a:cubicBezTo>
                    <a:cubicBezTo>
                      <a:pt x="160" y="512"/>
                      <a:pt x="128" y="512"/>
                      <a:pt x="96" y="512"/>
                    </a:cubicBezTo>
                    <a:cubicBezTo>
                      <a:pt x="64" y="512"/>
                      <a:pt x="0" y="512"/>
                      <a:pt x="0" y="464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1264" name="Freeform 31"/>
              <p:cNvSpPr>
                <a:spLocks/>
              </p:cNvSpPr>
              <p:nvPr/>
            </p:nvSpPr>
            <p:spPr bwMode="auto">
              <a:xfrm rot="10800000">
                <a:off x="4984750" y="3871913"/>
                <a:ext cx="2282825" cy="1517650"/>
              </a:xfrm>
              <a:custGeom>
                <a:avLst/>
                <a:gdLst>
                  <a:gd name="T0" fmla="*/ 0 w 824"/>
                  <a:gd name="T1" fmla="*/ 2147483647 h 512"/>
                  <a:gd name="T2" fmla="*/ 2147483647 w 824"/>
                  <a:gd name="T3" fmla="*/ 2147483647 h 512"/>
                  <a:gd name="T4" fmla="*/ 2147483647 w 824"/>
                  <a:gd name="T5" fmla="*/ 2147483647 h 512"/>
                  <a:gd name="T6" fmla="*/ 2147483647 w 824"/>
                  <a:gd name="T7" fmla="*/ 2147483647 h 512"/>
                  <a:gd name="T8" fmla="*/ 2147483647 w 824"/>
                  <a:gd name="T9" fmla="*/ 2147483647 h 512"/>
                  <a:gd name="T10" fmla="*/ 2147483647 w 824"/>
                  <a:gd name="T11" fmla="*/ 2147483647 h 512"/>
                  <a:gd name="T12" fmla="*/ 2147483647 w 824"/>
                  <a:gd name="T13" fmla="*/ 2147483647 h 512"/>
                  <a:gd name="T14" fmla="*/ 2147483647 w 824"/>
                  <a:gd name="T15" fmla="*/ 2147483647 h 512"/>
                  <a:gd name="T16" fmla="*/ 2147483647 w 824"/>
                  <a:gd name="T17" fmla="*/ 2147483647 h 512"/>
                  <a:gd name="T18" fmla="*/ 2147483647 w 824"/>
                  <a:gd name="T19" fmla="*/ 2147483647 h 512"/>
                  <a:gd name="T20" fmla="*/ 2147483647 w 824"/>
                  <a:gd name="T21" fmla="*/ 2147483647 h 512"/>
                  <a:gd name="T22" fmla="*/ 0 w 824"/>
                  <a:gd name="T23" fmla="*/ 2147483647 h 5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4"/>
                  <a:gd name="T37" fmla="*/ 0 h 512"/>
                  <a:gd name="T38" fmla="*/ 824 w 824"/>
                  <a:gd name="T39" fmla="*/ 512 h 5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4" h="512">
                    <a:moveTo>
                      <a:pt x="0" y="464"/>
                    </a:moveTo>
                    <a:cubicBezTo>
                      <a:pt x="0" y="416"/>
                      <a:pt x="56" y="296"/>
                      <a:pt x="96" y="224"/>
                    </a:cubicBezTo>
                    <a:cubicBezTo>
                      <a:pt x="136" y="152"/>
                      <a:pt x="136" y="64"/>
                      <a:pt x="240" y="32"/>
                    </a:cubicBezTo>
                    <a:cubicBezTo>
                      <a:pt x="344" y="0"/>
                      <a:pt x="624" y="16"/>
                      <a:pt x="720" y="32"/>
                    </a:cubicBezTo>
                    <a:cubicBezTo>
                      <a:pt x="816" y="48"/>
                      <a:pt x="808" y="104"/>
                      <a:pt x="816" y="128"/>
                    </a:cubicBezTo>
                    <a:cubicBezTo>
                      <a:pt x="824" y="152"/>
                      <a:pt x="800" y="168"/>
                      <a:pt x="768" y="176"/>
                    </a:cubicBezTo>
                    <a:cubicBezTo>
                      <a:pt x="736" y="184"/>
                      <a:pt x="688" y="176"/>
                      <a:pt x="624" y="176"/>
                    </a:cubicBezTo>
                    <a:cubicBezTo>
                      <a:pt x="560" y="176"/>
                      <a:pt x="440" y="168"/>
                      <a:pt x="384" y="176"/>
                    </a:cubicBezTo>
                    <a:cubicBezTo>
                      <a:pt x="328" y="184"/>
                      <a:pt x="320" y="176"/>
                      <a:pt x="288" y="224"/>
                    </a:cubicBezTo>
                    <a:cubicBezTo>
                      <a:pt x="256" y="272"/>
                      <a:pt x="224" y="416"/>
                      <a:pt x="192" y="464"/>
                    </a:cubicBezTo>
                    <a:cubicBezTo>
                      <a:pt x="160" y="512"/>
                      <a:pt x="128" y="512"/>
                      <a:pt x="96" y="512"/>
                    </a:cubicBezTo>
                    <a:cubicBezTo>
                      <a:pt x="64" y="512"/>
                      <a:pt x="0" y="512"/>
                      <a:pt x="0" y="464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91178" name="Group 35"/>
            <p:cNvGrpSpPr>
              <a:grpSpLocks/>
            </p:cNvGrpSpPr>
            <p:nvPr/>
          </p:nvGrpSpPr>
          <p:grpSpPr bwMode="auto">
            <a:xfrm>
              <a:off x="6500830" y="2571744"/>
              <a:ext cx="1492251" cy="1420813"/>
              <a:chOff x="3278" y="2162"/>
              <a:chExt cx="940" cy="895"/>
            </a:xfrm>
          </p:grpSpPr>
          <p:sp>
            <p:nvSpPr>
              <p:cNvPr id="7" name="Oval 36"/>
              <p:cNvSpPr>
                <a:spLocks noChangeArrowheads="1"/>
              </p:cNvSpPr>
              <p:nvPr/>
            </p:nvSpPr>
            <p:spPr bwMode="auto">
              <a:xfrm>
                <a:off x="3278" y="2162"/>
                <a:ext cx="878" cy="895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A0A0A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sz="2400"/>
              </a:p>
            </p:txBody>
          </p:sp>
          <p:grpSp>
            <p:nvGrpSpPr>
              <p:cNvPr id="91182" name="Group 37"/>
              <p:cNvGrpSpPr>
                <a:grpSpLocks/>
              </p:cNvGrpSpPr>
              <p:nvPr/>
            </p:nvGrpSpPr>
            <p:grpSpPr bwMode="auto">
              <a:xfrm>
                <a:off x="3409" y="2876"/>
                <a:ext cx="657" cy="98"/>
                <a:chOff x="4501" y="1546"/>
                <a:chExt cx="375" cy="51"/>
              </a:xfrm>
            </p:grpSpPr>
            <p:sp>
              <p:nvSpPr>
                <p:cNvPr id="28" name="Line 38"/>
                <p:cNvSpPr>
                  <a:spLocks noChangeShapeType="1"/>
                </p:cNvSpPr>
                <p:nvPr/>
              </p:nvSpPr>
              <p:spPr bwMode="auto">
                <a:xfrm rot="-773428">
                  <a:off x="4528" y="1558"/>
                  <a:ext cx="96" cy="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9" name="Line 39"/>
                <p:cNvSpPr>
                  <a:spLocks noChangeShapeType="1"/>
                </p:cNvSpPr>
                <p:nvPr/>
              </p:nvSpPr>
              <p:spPr bwMode="auto">
                <a:xfrm rot="-773428">
                  <a:off x="4654" y="1558"/>
                  <a:ext cx="96" cy="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30" name="Line 40"/>
                <p:cNvSpPr>
                  <a:spLocks noChangeShapeType="1"/>
                </p:cNvSpPr>
                <p:nvPr/>
              </p:nvSpPr>
              <p:spPr bwMode="auto">
                <a:xfrm rot="-773428">
                  <a:off x="4780" y="1561"/>
                  <a:ext cx="96" cy="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31" name="Oval 41"/>
                <p:cNvSpPr>
                  <a:spLocks noChangeArrowheads="1"/>
                </p:cNvSpPr>
                <p:nvPr/>
              </p:nvSpPr>
              <p:spPr bwMode="auto">
                <a:xfrm>
                  <a:off x="4501" y="154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32" name="Oval 42"/>
                <p:cNvSpPr>
                  <a:spLocks noChangeArrowheads="1"/>
                </p:cNvSpPr>
                <p:nvPr/>
              </p:nvSpPr>
              <p:spPr bwMode="auto">
                <a:xfrm>
                  <a:off x="4627" y="154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33" name="Oval 43"/>
                <p:cNvSpPr>
                  <a:spLocks noChangeArrowheads="1"/>
                </p:cNvSpPr>
                <p:nvPr/>
              </p:nvSpPr>
              <p:spPr bwMode="auto">
                <a:xfrm>
                  <a:off x="4753" y="154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  <p:grpSp>
            <p:nvGrpSpPr>
              <p:cNvPr id="91183" name="Group 44"/>
              <p:cNvGrpSpPr>
                <a:grpSpLocks/>
              </p:cNvGrpSpPr>
              <p:nvPr/>
            </p:nvGrpSpPr>
            <p:grpSpPr bwMode="auto">
              <a:xfrm>
                <a:off x="3785" y="2307"/>
                <a:ext cx="206" cy="222"/>
                <a:chOff x="4626" y="1584"/>
                <a:chExt cx="118" cy="120"/>
              </a:xfrm>
            </p:grpSpPr>
            <p:sp>
              <p:nvSpPr>
                <p:cNvPr id="21" name="Oval 45"/>
                <p:cNvSpPr>
                  <a:spLocks noChangeArrowheads="1"/>
                </p:cNvSpPr>
                <p:nvPr/>
              </p:nvSpPr>
              <p:spPr bwMode="auto">
                <a:xfrm>
                  <a:off x="4637" y="1596"/>
                  <a:ext cx="95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2" name="Oval 46"/>
                <p:cNvSpPr>
                  <a:spLocks noChangeArrowheads="1"/>
                </p:cNvSpPr>
                <p:nvPr/>
              </p:nvSpPr>
              <p:spPr bwMode="auto">
                <a:xfrm>
                  <a:off x="4673" y="1584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3" name="Oval 47"/>
                <p:cNvSpPr>
                  <a:spLocks noChangeArrowheads="1"/>
                </p:cNvSpPr>
                <p:nvPr/>
              </p:nvSpPr>
              <p:spPr bwMode="auto">
                <a:xfrm>
                  <a:off x="4720" y="1608"/>
                  <a:ext cx="24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4" name="Oval 48"/>
                <p:cNvSpPr>
                  <a:spLocks noChangeArrowheads="1"/>
                </p:cNvSpPr>
                <p:nvPr/>
              </p:nvSpPr>
              <p:spPr bwMode="auto">
                <a:xfrm>
                  <a:off x="4720" y="1656"/>
                  <a:ext cx="24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5" name="Oval 49"/>
                <p:cNvSpPr>
                  <a:spLocks noChangeArrowheads="1"/>
                </p:cNvSpPr>
                <p:nvPr/>
              </p:nvSpPr>
              <p:spPr bwMode="auto">
                <a:xfrm>
                  <a:off x="4673" y="1680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6" name="Oval 50"/>
                <p:cNvSpPr>
                  <a:spLocks noChangeArrowheads="1"/>
                </p:cNvSpPr>
                <p:nvPr/>
              </p:nvSpPr>
              <p:spPr bwMode="auto">
                <a:xfrm>
                  <a:off x="4626" y="1656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7" name="Oval 51"/>
                <p:cNvSpPr>
                  <a:spLocks noChangeArrowheads="1"/>
                </p:cNvSpPr>
                <p:nvPr/>
              </p:nvSpPr>
              <p:spPr bwMode="auto">
                <a:xfrm>
                  <a:off x="4626" y="1608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  <p:grpSp>
            <p:nvGrpSpPr>
              <p:cNvPr id="91184" name="Group 52"/>
              <p:cNvGrpSpPr>
                <a:grpSpLocks/>
              </p:cNvGrpSpPr>
              <p:nvPr/>
            </p:nvGrpSpPr>
            <p:grpSpPr bwMode="auto">
              <a:xfrm>
                <a:off x="3419" y="2306"/>
                <a:ext cx="205" cy="224"/>
                <a:chOff x="4512" y="1488"/>
                <a:chExt cx="118" cy="121"/>
              </a:xfrm>
            </p:grpSpPr>
            <p:sp>
              <p:nvSpPr>
                <p:cNvPr id="14" name="Oval 53"/>
                <p:cNvSpPr>
                  <a:spLocks noChangeArrowheads="1"/>
                </p:cNvSpPr>
                <p:nvPr/>
              </p:nvSpPr>
              <p:spPr bwMode="auto">
                <a:xfrm>
                  <a:off x="4524" y="1500"/>
                  <a:ext cx="95" cy="9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5" name="Oval 54"/>
                <p:cNvSpPr>
                  <a:spLocks noChangeArrowheads="1"/>
                </p:cNvSpPr>
                <p:nvPr/>
              </p:nvSpPr>
              <p:spPr bwMode="auto">
                <a:xfrm>
                  <a:off x="4560" y="1488"/>
                  <a:ext cx="23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6" name="Oval 55"/>
                <p:cNvSpPr>
                  <a:spLocks noChangeArrowheads="1"/>
                </p:cNvSpPr>
                <p:nvPr/>
              </p:nvSpPr>
              <p:spPr bwMode="auto">
                <a:xfrm>
                  <a:off x="4607" y="1512"/>
                  <a:ext cx="23" cy="2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7" name="Oval 56"/>
                <p:cNvSpPr>
                  <a:spLocks noChangeArrowheads="1"/>
                </p:cNvSpPr>
                <p:nvPr/>
              </p:nvSpPr>
              <p:spPr bwMode="auto">
                <a:xfrm>
                  <a:off x="4607" y="1561"/>
                  <a:ext cx="23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8" name="Oval 57"/>
                <p:cNvSpPr>
                  <a:spLocks noChangeArrowheads="1"/>
                </p:cNvSpPr>
                <p:nvPr/>
              </p:nvSpPr>
              <p:spPr bwMode="auto">
                <a:xfrm>
                  <a:off x="4560" y="1585"/>
                  <a:ext cx="23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9" name="Oval 58"/>
                <p:cNvSpPr>
                  <a:spLocks noChangeArrowheads="1"/>
                </p:cNvSpPr>
                <p:nvPr/>
              </p:nvSpPr>
              <p:spPr bwMode="auto">
                <a:xfrm>
                  <a:off x="4512" y="1512"/>
                  <a:ext cx="24" cy="2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0" name="Oval 59"/>
                <p:cNvSpPr>
                  <a:spLocks noChangeArrowheads="1"/>
                </p:cNvSpPr>
                <p:nvPr/>
              </p:nvSpPr>
              <p:spPr bwMode="auto">
                <a:xfrm>
                  <a:off x="4518" y="1561"/>
                  <a:ext cx="24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  <p:sp>
            <p:nvSpPr>
              <p:cNvPr id="11" name="Text Box 60"/>
              <p:cNvSpPr txBox="1">
                <a:spLocks noChangeArrowheads="1"/>
              </p:cNvSpPr>
              <p:nvPr/>
            </p:nvSpPr>
            <p:spPr bwMode="auto">
              <a:xfrm>
                <a:off x="3457" y="2815"/>
                <a:ext cx="603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MX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Proceso</a:t>
                </a:r>
              </a:p>
            </p:txBody>
          </p:sp>
          <p:sp>
            <p:nvSpPr>
              <p:cNvPr id="12" name="Text Box 61"/>
              <p:cNvSpPr txBox="1">
                <a:spLocks noChangeArrowheads="1"/>
              </p:cNvSpPr>
              <p:nvPr/>
            </p:nvSpPr>
            <p:spPr bwMode="auto">
              <a:xfrm>
                <a:off x="3324" y="2573"/>
                <a:ext cx="482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MX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E. </a:t>
                </a:r>
                <a:r>
                  <a:rPr lang="es-MX" sz="9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Aut</a:t>
                </a:r>
                <a:r>
                  <a:rPr lang="es-MX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</p:txBody>
          </p:sp>
          <p:sp>
            <p:nvSpPr>
              <p:cNvPr id="13" name="Text Box 62"/>
              <p:cNvSpPr txBox="1">
                <a:spLocks noChangeArrowheads="1"/>
              </p:cNvSpPr>
              <p:nvPr/>
            </p:nvSpPr>
            <p:spPr bwMode="auto">
              <a:xfrm>
                <a:off x="3651" y="2573"/>
                <a:ext cx="567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MX" sz="900" b="1" dirty="0">
                    <a:solidFill>
                      <a:schemeClr val="bg2"/>
                    </a:solidFill>
                  </a:rPr>
                  <a:t>E.</a:t>
                </a:r>
                <a:r>
                  <a:rPr lang="es-MX" sz="900" b="1" dirty="0"/>
                  <a:t> </a:t>
                </a:r>
                <a:r>
                  <a:rPr lang="es-MX" sz="9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Cons</a:t>
                </a:r>
                <a:r>
                  <a:rPr lang="es-MX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</p:txBody>
          </p:sp>
        </p:grpSp>
      </p:grpSp>
      <p:graphicFrame>
        <p:nvGraphicFramePr>
          <p:cNvPr id="46" name="45 Diagrama"/>
          <p:cNvGraphicFramePr/>
          <p:nvPr/>
        </p:nvGraphicFramePr>
        <p:xfrm>
          <a:off x="3428992" y="71415"/>
          <a:ext cx="552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46 Elipse"/>
          <p:cNvSpPr/>
          <p:nvPr/>
        </p:nvSpPr>
        <p:spPr>
          <a:xfrm>
            <a:off x="3286125" y="2000250"/>
            <a:ext cx="1000125" cy="928688"/>
          </a:xfrm>
          <a:prstGeom prst="ellipse">
            <a:avLst/>
          </a:prstGeom>
          <a:solidFill>
            <a:srgbClr val="C00000">
              <a:alpha val="22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0" name="49 Elipse"/>
          <p:cNvSpPr/>
          <p:nvPr/>
        </p:nvSpPr>
        <p:spPr>
          <a:xfrm>
            <a:off x="5000625" y="2000250"/>
            <a:ext cx="1000125" cy="928688"/>
          </a:xfrm>
          <a:prstGeom prst="ellipse">
            <a:avLst/>
          </a:prstGeom>
          <a:solidFill>
            <a:srgbClr val="C00000">
              <a:alpha val="22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1" name="50 Elipse"/>
          <p:cNvSpPr/>
          <p:nvPr/>
        </p:nvSpPr>
        <p:spPr>
          <a:xfrm>
            <a:off x="7143750" y="2714625"/>
            <a:ext cx="1000125" cy="928688"/>
          </a:xfrm>
          <a:prstGeom prst="ellipse">
            <a:avLst/>
          </a:prstGeom>
          <a:solidFill>
            <a:srgbClr val="C00000">
              <a:alpha val="22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2" name="51 Rectángulo"/>
          <p:cNvSpPr/>
          <p:nvPr/>
        </p:nvSpPr>
        <p:spPr>
          <a:xfrm>
            <a:off x="0" y="1"/>
            <a:ext cx="914400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s-MX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Formación de Equipo Soporte</a:t>
            </a:r>
          </a:p>
        </p:txBody>
      </p:sp>
      <p:cxnSp>
        <p:nvCxnSpPr>
          <p:cNvPr id="131" name="130 Conector recto de flecha"/>
          <p:cNvCxnSpPr>
            <a:stCxn id="47" idx="4"/>
          </p:cNvCxnSpPr>
          <p:nvPr/>
        </p:nvCxnSpPr>
        <p:spPr>
          <a:xfrm rot="5400000">
            <a:off x="2107407" y="3607594"/>
            <a:ext cx="2357437" cy="100012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132 Conector recto de flecha"/>
          <p:cNvCxnSpPr>
            <a:stCxn id="50" idx="4"/>
          </p:cNvCxnSpPr>
          <p:nvPr/>
        </p:nvCxnSpPr>
        <p:spPr>
          <a:xfrm rot="5400000">
            <a:off x="3000376" y="2714625"/>
            <a:ext cx="2286000" cy="271462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5" name="134 Conector recto de flecha"/>
          <p:cNvCxnSpPr>
            <a:stCxn id="51" idx="4"/>
          </p:cNvCxnSpPr>
          <p:nvPr/>
        </p:nvCxnSpPr>
        <p:spPr>
          <a:xfrm rot="5400000">
            <a:off x="4357688" y="2000250"/>
            <a:ext cx="1643062" cy="492918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9" name="188 Elipse"/>
          <p:cNvSpPr/>
          <p:nvPr/>
        </p:nvSpPr>
        <p:spPr>
          <a:xfrm>
            <a:off x="6786563" y="2000250"/>
            <a:ext cx="1000125" cy="928688"/>
          </a:xfrm>
          <a:prstGeom prst="ellipse">
            <a:avLst/>
          </a:prstGeom>
          <a:solidFill>
            <a:srgbClr val="C00000">
              <a:alpha val="22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90" name="189 Elipse"/>
          <p:cNvSpPr/>
          <p:nvPr/>
        </p:nvSpPr>
        <p:spPr>
          <a:xfrm>
            <a:off x="5857875" y="2571750"/>
            <a:ext cx="1000125" cy="928688"/>
          </a:xfrm>
          <a:prstGeom prst="ellipse">
            <a:avLst/>
          </a:prstGeom>
          <a:solidFill>
            <a:srgbClr val="C00000">
              <a:alpha val="22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191" name="190 Conector recto de flecha"/>
          <p:cNvCxnSpPr>
            <a:stCxn id="190" idx="4"/>
          </p:cNvCxnSpPr>
          <p:nvPr/>
        </p:nvCxnSpPr>
        <p:spPr>
          <a:xfrm rot="5400000">
            <a:off x="3679032" y="2536031"/>
            <a:ext cx="1714500" cy="364331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3" name="192 Conector recto de flecha"/>
          <p:cNvCxnSpPr/>
          <p:nvPr/>
        </p:nvCxnSpPr>
        <p:spPr>
          <a:xfrm rot="10800000" flipV="1">
            <a:off x="2786063" y="2928938"/>
            <a:ext cx="4286250" cy="22860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" name="197 Grupo"/>
          <p:cNvGrpSpPr>
            <a:grpSpLocks/>
          </p:cNvGrpSpPr>
          <p:nvPr/>
        </p:nvGrpSpPr>
        <p:grpSpPr bwMode="auto">
          <a:xfrm>
            <a:off x="142875" y="5214938"/>
            <a:ext cx="2714625" cy="1000125"/>
            <a:chOff x="142844" y="5214950"/>
            <a:chExt cx="2714612" cy="1000125"/>
          </a:xfrm>
        </p:grpSpPr>
        <p:grpSp>
          <p:nvGrpSpPr>
            <p:cNvPr id="91165" name="64 Grupo"/>
            <p:cNvGrpSpPr>
              <a:grpSpLocks/>
            </p:cNvGrpSpPr>
            <p:nvPr/>
          </p:nvGrpSpPr>
          <p:grpSpPr bwMode="auto">
            <a:xfrm>
              <a:off x="142844" y="5214950"/>
              <a:ext cx="2714612" cy="1000125"/>
              <a:chOff x="571472" y="5072074"/>
              <a:chExt cx="3429024" cy="1214446"/>
            </a:xfrm>
          </p:grpSpPr>
          <p:sp>
            <p:nvSpPr>
              <p:cNvPr id="179" name="178 Rectángulo"/>
              <p:cNvSpPr/>
              <p:nvPr/>
            </p:nvSpPr>
            <p:spPr>
              <a:xfrm>
                <a:off x="571472" y="5072074"/>
                <a:ext cx="3429024" cy="12144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1600"/>
              </a:p>
            </p:txBody>
          </p:sp>
          <p:sp>
            <p:nvSpPr>
              <p:cNvPr id="180" name="179 CuadroTexto"/>
              <p:cNvSpPr txBox="1"/>
              <p:nvPr/>
            </p:nvSpPr>
            <p:spPr>
              <a:xfrm>
                <a:off x="643662" y="5143398"/>
                <a:ext cx="2642955" cy="5609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MX" sz="2400" dirty="0">
                    <a:latin typeface="+mj-lt"/>
                  </a:rPr>
                  <a:t>Equipo soporte</a:t>
                </a:r>
              </a:p>
            </p:txBody>
          </p:sp>
          <p:grpSp>
            <p:nvGrpSpPr>
              <p:cNvPr id="91172" name="62 Grupo"/>
              <p:cNvGrpSpPr>
                <a:grpSpLocks/>
              </p:cNvGrpSpPr>
              <p:nvPr/>
            </p:nvGrpSpPr>
            <p:grpSpPr bwMode="auto">
              <a:xfrm>
                <a:off x="2285983" y="5143400"/>
                <a:ext cx="1643073" cy="1118062"/>
                <a:chOff x="2643175" y="4528983"/>
                <a:chExt cx="2282826" cy="1518293"/>
              </a:xfrm>
            </p:grpSpPr>
            <p:sp>
              <p:nvSpPr>
                <p:cNvPr id="182" name="Oval 26"/>
                <p:cNvSpPr>
                  <a:spLocks noChangeArrowheads="1"/>
                </p:cNvSpPr>
                <p:nvPr/>
              </p:nvSpPr>
              <p:spPr bwMode="auto">
                <a:xfrm rot="10511836" flipH="1" flipV="1">
                  <a:off x="4495905" y="4586570"/>
                  <a:ext cx="239601" cy="246068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 sz="1600"/>
                </a:p>
              </p:txBody>
            </p:sp>
            <p:sp>
              <p:nvSpPr>
                <p:cNvPr id="183" name="Oval 27"/>
                <p:cNvSpPr>
                  <a:spLocks noChangeArrowheads="1"/>
                </p:cNvSpPr>
                <p:nvPr/>
              </p:nvSpPr>
              <p:spPr bwMode="auto">
                <a:xfrm rot="10511836" flipH="1" flipV="1">
                  <a:off x="3980485" y="5610110"/>
                  <a:ext cx="236814" cy="248685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 sz="1600"/>
                </a:p>
              </p:txBody>
            </p:sp>
            <p:sp>
              <p:nvSpPr>
                <p:cNvPr id="184" name="Oval 29"/>
                <p:cNvSpPr>
                  <a:spLocks noChangeArrowheads="1"/>
                </p:cNvSpPr>
                <p:nvPr/>
              </p:nvSpPr>
              <p:spPr bwMode="auto">
                <a:xfrm rot="10511836" flipH="1" flipV="1">
                  <a:off x="2827057" y="5599639"/>
                  <a:ext cx="234029" cy="251304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 sz="1600"/>
                </a:p>
              </p:txBody>
            </p:sp>
            <p:sp>
              <p:nvSpPr>
                <p:cNvPr id="185" name="Freeform 31"/>
                <p:cNvSpPr>
                  <a:spLocks/>
                </p:cNvSpPr>
                <p:nvPr/>
              </p:nvSpPr>
              <p:spPr bwMode="auto">
                <a:xfrm rot="10800000">
                  <a:off x="2643177" y="4528980"/>
                  <a:ext cx="2281782" cy="1518293"/>
                </a:xfrm>
                <a:custGeom>
                  <a:avLst/>
                  <a:gdLst>
                    <a:gd name="T0" fmla="*/ 0 w 824"/>
                    <a:gd name="T1" fmla="*/ 2147483647 h 512"/>
                    <a:gd name="T2" fmla="*/ 2147483647 w 824"/>
                    <a:gd name="T3" fmla="*/ 2147483647 h 512"/>
                    <a:gd name="T4" fmla="*/ 2147483647 w 824"/>
                    <a:gd name="T5" fmla="*/ 2147483647 h 512"/>
                    <a:gd name="T6" fmla="*/ 2147483647 w 824"/>
                    <a:gd name="T7" fmla="*/ 2147483647 h 512"/>
                    <a:gd name="T8" fmla="*/ 2147483647 w 824"/>
                    <a:gd name="T9" fmla="*/ 2147483647 h 512"/>
                    <a:gd name="T10" fmla="*/ 2147483647 w 824"/>
                    <a:gd name="T11" fmla="*/ 2147483647 h 512"/>
                    <a:gd name="T12" fmla="*/ 2147483647 w 824"/>
                    <a:gd name="T13" fmla="*/ 2147483647 h 512"/>
                    <a:gd name="T14" fmla="*/ 2147483647 w 824"/>
                    <a:gd name="T15" fmla="*/ 2147483647 h 512"/>
                    <a:gd name="T16" fmla="*/ 2147483647 w 824"/>
                    <a:gd name="T17" fmla="*/ 2147483647 h 512"/>
                    <a:gd name="T18" fmla="*/ 2147483647 w 824"/>
                    <a:gd name="T19" fmla="*/ 2147483647 h 512"/>
                    <a:gd name="T20" fmla="*/ 2147483647 w 824"/>
                    <a:gd name="T21" fmla="*/ 2147483647 h 512"/>
                    <a:gd name="T22" fmla="*/ 0 w 824"/>
                    <a:gd name="T23" fmla="*/ 2147483647 h 5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24"/>
                    <a:gd name="T37" fmla="*/ 0 h 512"/>
                    <a:gd name="T38" fmla="*/ 824 w 824"/>
                    <a:gd name="T39" fmla="*/ 512 h 5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24" h="512">
                      <a:moveTo>
                        <a:pt x="0" y="464"/>
                      </a:moveTo>
                      <a:cubicBezTo>
                        <a:pt x="0" y="416"/>
                        <a:pt x="56" y="296"/>
                        <a:pt x="96" y="224"/>
                      </a:cubicBezTo>
                      <a:cubicBezTo>
                        <a:pt x="136" y="152"/>
                        <a:pt x="136" y="64"/>
                        <a:pt x="240" y="32"/>
                      </a:cubicBezTo>
                      <a:cubicBezTo>
                        <a:pt x="344" y="0"/>
                        <a:pt x="624" y="16"/>
                        <a:pt x="720" y="32"/>
                      </a:cubicBezTo>
                      <a:cubicBezTo>
                        <a:pt x="816" y="48"/>
                        <a:pt x="808" y="104"/>
                        <a:pt x="816" y="128"/>
                      </a:cubicBezTo>
                      <a:cubicBezTo>
                        <a:pt x="824" y="152"/>
                        <a:pt x="800" y="168"/>
                        <a:pt x="768" y="176"/>
                      </a:cubicBezTo>
                      <a:cubicBezTo>
                        <a:pt x="736" y="184"/>
                        <a:pt x="688" y="176"/>
                        <a:pt x="624" y="176"/>
                      </a:cubicBezTo>
                      <a:cubicBezTo>
                        <a:pt x="560" y="176"/>
                        <a:pt x="440" y="168"/>
                        <a:pt x="384" y="176"/>
                      </a:cubicBezTo>
                      <a:cubicBezTo>
                        <a:pt x="328" y="184"/>
                        <a:pt x="320" y="176"/>
                        <a:pt x="288" y="224"/>
                      </a:cubicBezTo>
                      <a:cubicBezTo>
                        <a:pt x="256" y="272"/>
                        <a:pt x="224" y="416"/>
                        <a:pt x="192" y="464"/>
                      </a:cubicBezTo>
                      <a:cubicBezTo>
                        <a:pt x="160" y="512"/>
                        <a:pt x="128" y="512"/>
                        <a:pt x="96" y="512"/>
                      </a:cubicBezTo>
                      <a:cubicBezTo>
                        <a:pt x="64" y="512"/>
                        <a:pt x="0" y="512"/>
                        <a:pt x="0" y="464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 sz="1600"/>
                </a:p>
              </p:txBody>
            </p:sp>
          </p:grpSp>
        </p:grpSp>
        <p:sp>
          <p:nvSpPr>
            <p:cNvPr id="196" name="Oval 27"/>
            <p:cNvSpPr>
              <a:spLocks noChangeArrowheads="1"/>
            </p:cNvSpPr>
            <p:nvPr/>
          </p:nvSpPr>
          <p:spPr bwMode="auto">
            <a:xfrm rot="10511836" flipH="1" flipV="1">
              <a:off x="2506621" y="5648337"/>
              <a:ext cx="134936" cy="150813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MX" sz="1600"/>
            </a:p>
          </p:txBody>
        </p:sp>
        <p:sp>
          <p:nvSpPr>
            <p:cNvPr id="197" name="Oval 27"/>
            <p:cNvSpPr>
              <a:spLocks noChangeArrowheads="1"/>
            </p:cNvSpPr>
            <p:nvPr/>
          </p:nvSpPr>
          <p:spPr bwMode="auto">
            <a:xfrm rot="10511836" flipH="1" flipV="1">
              <a:off x="1935123" y="5934087"/>
              <a:ext cx="134936" cy="150813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MX" sz="1600"/>
            </a:p>
          </p:txBody>
        </p:sp>
      </p:grpSp>
      <p:grpSp>
        <p:nvGrpSpPr>
          <p:cNvPr id="42" name="138 Grupo"/>
          <p:cNvGrpSpPr>
            <a:grpSpLocks/>
          </p:cNvGrpSpPr>
          <p:nvPr/>
        </p:nvGrpSpPr>
        <p:grpSpPr bwMode="auto">
          <a:xfrm>
            <a:off x="2928938" y="4286250"/>
            <a:ext cx="6215062" cy="2571750"/>
            <a:chOff x="2928938" y="3477993"/>
            <a:chExt cx="6215062" cy="3380007"/>
          </a:xfrm>
        </p:grpSpPr>
        <p:grpSp>
          <p:nvGrpSpPr>
            <p:cNvPr id="91157" name="137 Grupo"/>
            <p:cNvGrpSpPr>
              <a:grpSpLocks/>
            </p:cNvGrpSpPr>
            <p:nvPr/>
          </p:nvGrpSpPr>
          <p:grpSpPr bwMode="auto">
            <a:xfrm>
              <a:off x="2928938" y="3477993"/>
              <a:ext cx="4000516" cy="3380004"/>
              <a:chOff x="2643174" y="4506700"/>
              <a:chExt cx="6500826" cy="2351300"/>
            </a:xfrm>
          </p:grpSpPr>
          <p:sp>
            <p:nvSpPr>
              <p:cNvPr id="137" name="136 Rectángulo"/>
              <p:cNvSpPr/>
              <p:nvPr/>
            </p:nvSpPr>
            <p:spPr>
              <a:xfrm>
                <a:off x="2643174" y="4572008"/>
                <a:ext cx="6500826" cy="228599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/>
              </a:p>
            </p:txBody>
          </p:sp>
          <p:sp>
            <p:nvSpPr>
              <p:cNvPr id="136" name="135 CuadroTexto"/>
              <p:cNvSpPr txBox="1"/>
              <p:nvPr/>
            </p:nvSpPr>
            <p:spPr>
              <a:xfrm>
                <a:off x="2643174" y="4506700"/>
                <a:ext cx="6500826" cy="22511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buClr>
                    <a:srgbClr val="C00000"/>
                  </a:buClr>
                  <a:defRPr/>
                </a:pPr>
                <a:r>
                  <a:rPr lang="es-MX" sz="2400" dirty="0">
                    <a:solidFill>
                      <a:schemeClr val="tx1"/>
                    </a:solidFill>
                    <a:latin typeface="+mj-lt"/>
                  </a:rPr>
                  <a:t>Características</a:t>
                </a:r>
                <a:br>
                  <a:rPr lang="es-MX" u="sng" dirty="0">
                    <a:solidFill>
                      <a:schemeClr val="tx1"/>
                    </a:solidFill>
                    <a:latin typeface="+mj-lt"/>
                  </a:rPr>
                </a:br>
                <a:endParaRPr lang="es-MX" u="sng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buClr>
                    <a:srgbClr val="C00000"/>
                  </a:buClr>
                  <a:buFont typeface="Wingdings" pitchFamily="2" charset="2"/>
                  <a:buChar char="ü"/>
                  <a:defRPr/>
                </a:pPr>
                <a:r>
                  <a:rPr lang="es-MX" sz="1600" dirty="0">
                    <a:solidFill>
                      <a:schemeClr val="tx1"/>
                    </a:solidFill>
                    <a:latin typeface="+mj-lt"/>
                  </a:rPr>
                  <a:t>Equipo  funcional o </a:t>
                </a:r>
                <a:r>
                  <a:rPr lang="es-MX" sz="1600" dirty="0" err="1">
                    <a:solidFill>
                      <a:schemeClr val="tx1"/>
                    </a:solidFill>
                    <a:latin typeface="+mj-lt"/>
                  </a:rPr>
                  <a:t>Interfuncional</a:t>
                </a:r>
                <a:r>
                  <a:rPr lang="es-MX" sz="16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algn="just">
                  <a:buClr>
                    <a:srgbClr val="C00000"/>
                  </a:buClr>
                  <a:buFont typeface="Wingdings" pitchFamily="2" charset="2"/>
                  <a:buChar char="ü"/>
                  <a:defRPr/>
                </a:pPr>
                <a:endParaRPr lang="es-MX" sz="16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buClr>
                    <a:srgbClr val="C00000"/>
                  </a:buClr>
                  <a:buFont typeface="Wingdings" pitchFamily="2" charset="2"/>
                  <a:buChar char="ü"/>
                  <a:defRPr/>
                </a:pPr>
                <a:r>
                  <a:rPr lang="es-MX" sz="1600" dirty="0">
                    <a:solidFill>
                      <a:schemeClr val="tx1"/>
                    </a:solidFill>
                    <a:latin typeface="+mj-lt"/>
                  </a:rPr>
                  <a:t>Incluyen personal de diferentes funciones y niveles.</a:t>
                </a:r>
              </a:p>
              <a:p>
                <a:pPr algn="just">
                  <a:buClr>
                    <a:srgbClr val="C00000"/>
                  </a:buClr>
                  <a:buFont typeface="Wingdings" pitchFamily="2" charset="2"/>
                  <a:buChar char="ü"/>
                  <a:defRPr/>
                </a:pPr>
                <a:endParaRPr lang="es-MX" sz="16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buClr>
                    <a:srgbClr val="C00000"/>
                  </a:buClr>
                  <a:buFont typeface="Wingdings" pitchFamily="2" charset="2"/>
                  <a:buChar char="ü"/>
                  <a:defRPr/>
                </a:pPr>
                <a:r>
                  <a:rPr lang="es-MX" sz="1600" dirty="0">
                    <a:solidFill>
                      <a:schemeClr val="tx1"/>
                    </a:solidFill>
                    <a:latin typeface="+mj-lt"/>
                  </a:rPr>
                  <a:t>Realizan 2 proyectos de innovación y 4 proyectos de mejora  al año.</a:t>
                </a:r>
              </a:p>
            </p:txBody>
          </p:sp>
        </p:grpSp>
        <p:pic>
          <p:nvPicPr>
            <p:cNvPr id="138" name="137 Imagen" descr="42-15578321.jpg"/>
            <p:cNvPicPr>
              <a:picLocks noChangeAspect="1"/>
            </p:cNvPicPr>
            <p:nvPr/>
          </p:nvPicPr>
          <p:blipFill>
            <a:blip r:embed="rId7" cstate="print"/>
            <a:srcRect l="1630" t="10870"/>
            <a:stretch>
              <a:fillRect/>
            </a:stretch>
          </p:blipFill>
          <p:spPr>
            <a:xfrm>
              <a:off x="6858000" y="3571883"/>
              <a:ext cx="2286000" cy="32861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  <p:bldP spid="47" grpId="0" animBg="1"/>
      <p:bldP spid="50" grpId="0" animBg="1"/>
      <p:bldP spid="51" grpId="0" animBg="1"/>
      <p:bldP spid="189" grpId="0" animBg="1"/>
      <p:bldP spid="19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"/>
          <p:cNvSpPr/>
          <p:nvPr/>
        </p:nvSpPr>
        <p:spPr>
          <a:xfrm>
            <a:off x="0" y="357188"/>
            <a:ext cx="5006975" cy="65008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1439" y="785814"/>
            <a:ext cx="492918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Objetivos.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dirty="0">
                <a:latin typeface="+mj-lt"/>
              </a:rPr>
              <a:t>Optimizar un proceso.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dirty="0">
                <a:latin typeface="+mj-lt"/>
              </a:rPr>
              <a:t>Resolver un problema en un ámbito amplio.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dirty="0">
                <a:latin typeface="+mj-lt"/>
              </a:rPr>
              <a:t>Lograr un objetivo que requiere la participación de diferentes áreas. (Visión Integral)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dirty="0">
                <a:latin typeface="+mj-lt"/>
              </a:rPr>
              <a:t>Mejorar los indicadores del cuadro de mando. 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1" y="2643188"/>
            <a:ext cx="50006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Limitaciones.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dirty="0">
                <a:latin typeface="+mj-lt"/>
              </a:rPr>
              <a:t>Problemas de autoridad y participación.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dirty="0">
                <a:latin typeface="+mj-lt"/>
              </a:rPr>
              <a:t>Problemas para lograr una visión compartida.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dirty="0">
                <a:latin typeface="+mj-lt"/>
              </a:rPr>
              <a:t>Problemas de compromiso. 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1" y="4157664"/>
            <a:ext cx="50006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Recomendaciones.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dirty="0">
                <a:latin typeface="+mj-lt"/>
              </a:rPr>
              <a:t>Establecer un horario fijo para actividades del equipo.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dirty="0">
                <a:latin typeface="+mj-lt"/>
              </a:rPr>
              <a:t>Negociar e incluir resultados del equipo en indicadores individuales.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dirty="0">
                <a:latin typeface="+mj-lt"/>
              </a:rPr>
              <a:t>Otorgar el liderazgo principal a un alto ejecutivo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(Equipo coordinador)</a:t>
            </a:r>
            <a:r>
              <a:rPr lang="es-MX" dirty="0">
                <a:latin typeface="+mj-lt"/>
              </a:rPr>
              <a:t>  de la organización.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s-MX" dirty="0">
                <a:latin typeface="+mj-lt"/>
              </a:rPr>
              <a:t>Presentar resultados al Equipo guía. 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0" y="1"/>
            <a:ext cx="914400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Formación de Equipo Soporte</a:t>
            </a:r>
          </a:p>
        </p:txBody>
      </p:sp>
      <p:pic>
        <p:nvPicPr>
          <p:cNvPr id="92168" name="Picture 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0" y="3214688"/>
            <a:ext cx="3870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48 Grupo"/>
          <p:cNvGrpSpPr>
            <a:grpSpLocks/>
          </p:cNvGrpSpPr>
          <p:nvPr/>
        </p:nvGrpSpPr>
        <p:grpSpPr bwMode="auto">
          <a:xfrm>
            <a:off x="6000750" y="428625"/>
            <a:ext cx="2571750" cy="2786063"/>
            <a:chOff x="5786446" y="1785926"/>
            <a:chExt cx="2882900" cy="2965450"/>
          </a:xfrm>
        </p:grpSpPr>
        <p:grpSp>
          <p:nvGrpSpPr>
            <p:cNvPr id="92170" name="111 Grupo"/>
            <p:cNvGrpSpPr>
              <a:grpSpLocks/>
            </p:cNvGrpSpPr>
            <p:nvPr/>
          </p:nvGrpSpPr>
          <p:grpSpPr bwMode="auto">
            <a:xfrm>
              <a:off x="5786446" y="1785926"/>
              <a:ext cx="2882900" cy="2965450"/>
              <a:chOff x="4473575" y="2638425"/>
              <a:chExt cx="2882900" cy="2965450"/>
            </a:xfrm>
          </p:grpSpPr>
          <p:sp>
            <p:nvSpPr>
              <p:cNvPr id="34" name="Oval 23"/>
              <p:cNvSpPr>
                <a:spLocks noChangeArrowheads="1"/>
              </p:cNvSpPr>
              <p:nvPr/>
            </p:nvSpPr>
            <p:spPr bwMode="auto">
              <a:xfrm>
                <a:off x="4473575" y="2638425"/>
                <a:ext cx="2882900" cy="296545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24"/>
              <p:cNvSpPr>
                <a:spLocks noChangeArrowheads="1"/>
              </p:cNvSpPr>
              <p:nvPr/>
            </p:nvSpPr>
            <p:spPr bwMode="auto">
              <a:xfrm rot="10511836" flipH="1" flipV="1">
                <a:off x="5156929" y="3028750"/>
                <a:ext cx="236683" cy="25176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auto">
              <a:xfrm rot="10511836" flipH="1" flipV="1">
                <a:off x="6320766" y="3021991"/>
                <a:ext cx="238462" cy="24669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7" name="Oval 26"/>
              <p:cNvSpPr>
                <a:spLocks noChangeArrowheads="1"/>
              </p:cNvSpPr>
              <p:nvPr/>
            </p:nvSpPr>
            <p:spPr bwMode="auto">
              <a:xfrm rot="10511836" flipH="1" flipV="1">
                <a:off x="6836841" y="3929367"/>
                <a:ext cx="240242" cy="24669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" name="Oval 27"/>
              <p:cNvSpPr>
                <a:spLocks noChangeArrowheads="1"/>
              </p:cNvSpPr>
              <p:nvPr/>
            </p:nvSpPr>
            <p:spPr bwMode="auto">
              <a:xfrm rot="10511836" flipH="1" flipV="1">
                <a:off x="6320766" y="4951645"/>
                <a:ext cx="238462" cy="25007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9" name="Oval 28"/>
              <p:cNvSpPr>
                <a:spLocks noChangeArrowheads="1"/>
              </p:cNvSpPr>
              <p:nvPr/>
            </p:nvSpPr>
            <p:spPr bwMode="auto">
              <a:xfrm rot="10511836" flipH="1" flipV="1">
                <a:off x="4701360" y="3929367"/>
                <a:ext cx="238462" cy="246698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" name="Oval 29"/>
              <p:cNvSpPr>
                <a:spLocks noChangeArrowheads="1"/>
              </p:cNvSpPr>
              <p:nvPr/>
            </p:nvSpPr>
            <p:spPr bwMode="auto">
              <a:xfrm rot="10511836" flipH="1" flipV="1">
                <a:off x="5167606" y="4941507"/>
                <a:ext cx="236683" cy="25176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92256" name="Freeform 30"/>
              <p:cNvSpPr>
                <a:spLocks/>
              </p:cNvSpPr>
              <p:nvPr/>
            </p:nvSpPr>
            <p:spPr bwMode="auto">
              <a:xfrm>
                <a:off x="4529138" y="2852738"/>
                <a:ext cx="2284412" cy="1517650"/>
              </a:xfrm>
              <a:custGeom>
                <a:avLst/>
                <a:gdLst>
                  <a:gd name="T0" fmla="*/ 0 w 824"/>
                  <a:gd name="T1" fmla="*/ 2147483647 h 512"/>
                  <a:gd name="T2" fmla="*/ 2147483647 w 824"/>
                  <a:gd name="T3" fmla="*/ 2147483647 h 512"/>
                  <a:gd name="T4" fmla="*/ 2147483647 w 824"/>
                  <a:gd name="T5" fmla="*/ 2147483647 h 512"/>
                  <a:gd name="T6" fmla="*/ 2147483647 w 824"/>
                  <a:gd name="T7" fmla="*/ 2147483647 h 512"/>
                  <a:gd name="T8" fmla="*/ 2147483647 w 824"/>
                  <a:gd name="T9" fmla="*/ 2147483647 h 512"/>
                  <a:gd name="T10" fmla="*/ 2147483647 w 824"/>
                  <a:gd name="T11" fmla="*/ 2147483647 h 512"/>
                  <a:gd name="T12" fmla="*/ 2147483647 w 824"/>
                  <a:gd name="T13" fmla="*/ 2147483647 h 512"/>
                  <a:gd name="T14" fmla="*/ 2147483647 w 824"/>
                  <a:gd name="T15" fmla="*/ 2147483647 h 512"/>
                  <a:gd name="T16" fmla="*/ 2147483647 w 824"/>
                  <a:gd name="T17" fmla="*/ 2147483647 h 512"/>
                  <a:gd name="T18" fmla="*/ 2147483647 w 824"/>
                  <a:gd name="T19" fmla="*/ 2147483647 h 512"/>
                  <a:gd name="T20" fmla="*/ 2147483647 w 824"/>
                  <a:gd name="T21" fmla="*/ 2147483647 h 512"/>
                  <a:gd name="T22" fmla="*/ 0 w 824"/>
                  <a:gd name="T23" fmla="*/ 2147483647 h 5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4"/>
                  <a:gd name="T37" fmla="*/ 0 h 512"/>
                  <a:gd name="T38" fmla="*/ 824 w 824"/>
                  <a:gd name="T39" fmla="*/ 512 h 5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4" h="512">
                    <a:moveTo>
                      <a:pt x="0" y="464"/>
                    </a:moveTo>
                    <a:cubicBezTo>
                      <a:pt x="0" y="416"/>
                      <a:pt x="56" y="296"/>
                      <a:pt x="96" y="224"/>
                    </a:cubicBezTo>
                    <a:cubicBezTo>
                      <a:pt x="136" y="152"/>
                      <a:pt x="136" y="64"/>
                      <a:pt x="240" y="32"/>
                    </a:cubicBezTo>
                    <a:cubicBezTo>
                      <a:pt x="344" y="0"/>
                      <a:pt x="624" y="16"/>
                      <a:pt x="720" y="32"/>
                    </a:cubicBezTo>
                    <a:cubicBezTo>
                      <a:pt x="816" y="48"/>
                      <a:pt x="808" y="104"/>
                      <a:pt x="816" y="128"/>
                    </a:cubicBezTo>
                    <a:cubicBezTo>
                      <a:pt x="824" y="152"/>
                      <a:pt x="800" y="168"/>
                      <a:pt x="768" y="176"/>
                    </a:cubicBezTo>
                    <a:cubicBezTo>
                      <a:pt x="736" y="184"/>
                      <a:pt x="688" y="176"/>
                      <a:pt x="624" y="176"/>
                    </a:cubicBezTo>
                    <a:cubicBezTo>
                      <a:pt x="560" y="176"/>
                      <a:pt x="440" y="168"/>
                      <a:pt x="384" y="176"/>
                    </a:cubicBezTo>
                    <a:cubicBezTo>
                      <a:pt x="328" y="184"/>
                      <a:pt x="320" y="176"/>
                      <a:pt x="288" y="224"/>
                    </a:cubicBezTo>
                    <a:cubicBezTo>
                      <a:pt x="256" y="272"/>
                      <a:pt x="224" y="416"/>
                      <a:pt x="192" y="464"/>
                    </a:cubicBezTo>
                    <a:cubicBezTo>
                      <a:pt x="160" y="512"/>
                      <a:pt x="128" y="512"/>
                      <a:pt x="96" y="512"/>
                    </a:cubicBezTo>
                    <a:cubicBezTo>
                      <a:pt x="64" y="512"/>
                      <a:pt x="0" y="512"/>
                      <a:pt x="0" y="464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2257" name="Freeform 31"/>
              <p:cNvSpPr>
                <a:spLocks/>
              </p:cNvSpPr>
              <p:nvPr/>
            </p:nvSpPr>
            <p:spPr bwMode="auto">
              <a:xfrm rot="10800000">
                <a:off x="4984750" y="3871913"/>
                <a:ext cx="2282825" cy="1517650"/>
              </a:xfrm>
              <a:custGeom>
                <a:avLst/>
                <a:gdLst>
                  <a:gd name="T0" fmla="*/ 0 w 824"/>
                  <a:gd name="T1" fmla="*/ 2147483647 h 512"/>
                  <a:gd name="T2" fmla="*/ 2147483647 w 824"/>
                  <a:gd name="T3" fmla="*/ 2147483647 h 512"/>
                  <a:gd name="T4" fmla="*/ 2147483647 w 824"/>
                  <a:gd name="T5" fmla="*/ 2147483647 h 512"/>
                  <a:gd name="T6" fmla="*/ 2147483647 w 824"/>
                  <a:gd name="T7" fmla="*/ 2147483647 h 512"/>
                  <a:gd name="T8" fmla="*/ 2147483647 w 824"/>
                  <a:gd name="T9" fmla="*/ 2147483647 h 512"/>
                  <a:gd name="T10" fmla="*/ 2147483647 w 824"/>
                  <a:gd name="T11" fmla="*/ 2147483647 h 512"/>
                  <a:gd name="T12" fmla="*/ 2147483647 w 824"/>
                  <a:gd name="T13" fmla="*/ 2147483647 h 512"/>
                  <a:gd name="T14" fmla="*/ 2147483647 w 824"/>
                  <a:gd name="T15" fmla="*/ 2147483647 h 512"/>
                  <a:gd name="T16" fmla="*/ 2147483647 w 824"/>
                  <a:gd name="T17" fmla="*/ 2147483647 h 512"/>
                  <a:gd name="T18" fmla="*/ 2147483647 w 824"/>
                  <a:gd name="T19" fmla="*/ 2147483647 h 512"/>
                  <a:gd name="T20" fmla="*/ 2147483647 w 824"/>
                  <a:gd name="T21" fmla="*/ 2147483647 h 512"/>
                  <a:gd name="T22" fmla="*/ 0 w 824"/>
                  <a:gd name="T23" fmla="*/ 2147483647 h 5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4"/>
                  <a:gd name="T37" fmla="*/ 0 h 512"/>
                  <a:gd name="T38" fmla="*/ 824 w 824"/>
                  <a:gd name="T39" fmla="*/ 512 h 5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4" h="512">
                    <a:moveTo>
                      <a:pt x="0" y="464"/>
                    </a:moveTo>
                    <a:cubicBezTo>
                      <a:pt x="0" y="416"/>
                      <a:pt x="56" y="296"/>
                      <a:pt x="96" y="224"/>
                    </a:cubicBezTo>
                    <a:cubicBezTo>
                      <a:pt x="136" y="152"/>
                      <a:pt x="136" y="64"/>
                      <a:pt x="240" y="32"/>
                    </a:cubicBezTo>
                    <a:cubicBezTo>
                      <a:pt x="344" y="0"/>
                      <a:pt x="624" y="16"/>
                      <a:pt x="720" y="32"/>
                    </a:cubicBezTo>
                    <a:cubicBezTo>
                      <a:pt x="816" y="48"/>
                      <a:pt x="808" y="104"/>
                      <a:pt x="816" y="128"/>
                    </a:cubicBezTo>
                    <a:cubicBezTo>
                      <a:pt x="824" y="152"/>
                      <a:pt x="800" y="168"/>
                      <a:pt x="768" y="176"/>
                    </a:cubicBezTo>
                    <a:cubicBezTo>
                      <a:pt x="736" y="184"/>
                      <a:pt x="688" y="176"/>
                      <a:pt x="624" y="176"/>
                    </a:cubicBezTo>
                    <a:cubicBezTo>
                      <a:pt x="560" y="176"/>
                      <a:pt x="440" y="168"/>
                      <a:pt x="384" y="176"/>
                    </a:cubicBezTo>
                    <a:cubicBezTo>
                      <a:pt x="328" y="184"/>
                      <a:pt x="320" y="176"/>
                      <a:pt x="288" y="224"/>
                    </a:cubicBezTo>
                    <a:cubicBezTo>
                      <a:pt x="256" y="272"/>
                      <a:pt x="224" y="416"/>
                      <a:pt x="192" y="464"/>
                    </a:cubicBezTo>
                    <a:cubicBezTo>
                      <a:pt x="160" y="512"/>
                      <a:pt x="128" y="512"/>
                      <a:pt x="96" y="512"/>
                    </a:cubicBezTo>
                    <a:cubicBezTo>
                      <a:pt x="64" y="512"/>
                      <a:pt x="0" y="512"/>
                      <a:pt x="0" y="464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grpSp>
          <p:nvGrpSpPr>
            <p:cNvPr id="92171" name="Group 35"/>
            <p:cNvGrpSpPr>
              <a:grpSpLocks/>
            </p:cNvGrpSpPr>
            <p:nvPr/>
          </p:nvGrpSpPr>
          <p:grpSpPr bwMode="auto">
            <a:xfrm>
              <a:off x="6500826" y="2571744"/>
              <a:ext cx="1393825" cy="1420813"/>
              <a:chOff x="3278" y="2162"/>
              <a:chExt cx="878" cy="895"/>
            </a:xfrm>
          </p:grpSpPr>
          <p:sp>
            <p:nvSpPr>
              <p:cNvPr id="7" name="Oval 36"/>
              <p:cNvSpPr>
                <a:spLocks noChangeArrowheads="1"/>
              </p:cNvSpPr>
              <p:nvPr/>
            </p:nvSpPr>
            <p:spPr bwMode="auto">
              <a:xfrm>
                <a:off x="3278" y="2162"/>
                <a:ext cx="878" cy="895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A0A0A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sz="2400"/>
              </a:p>
            </p:txBody>
          </p:sp>
          <p:grpSp>
            <p:nvGrpSpPr>
              <p:cNvPr id="92175" name="Group 37"/>
              <p:cNvGrpSpPr>
                <a:grpSpLocks/>
              </p:cNvGrpSpPr>
              <p:nvPr/>
            </p:nvGrpSpPr>
            <p:grpSpPr bwMode="auto">
              <a:xfrm>
                <a:off x="3409" y="2876"/>
                <a:ext cx="657" cy="98"/>
                <a:chOff x="4501" y="1546"/>
                <a:chExt cx="375" cy="51"/>
              </a:xfrm>
            </p:grpSpPr>
            <p:sp>
              <p:nvSpPr>
                <p:cNvPr id="28" name="Line 38"/>
                <p:cNvSpPr>
                  <a:spLocks noChangeShapeType="1"/>
                </p:cNvSpPr>
                <p:nvPr/>
              </p:nvSpPr>
              <p:spPr bwMode="auto">
                <a:xfrm rot="-773428">
                  <a:off x="4528" y="1558"/>
                  <a:ext cx="96" cy="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9" name="Line 39"/>
                <p:cNvSpPr>
                  <a:spLocks noChangeShapeType="1"/>
                </p:cNvSpPr>
                <p:nvPr/>
              </p:nvSpPr>
              <p:spPr bwMode="auto">
                <a:xfrm rot="-773428">
                  <a:off x="4654" y="1558"/>
                  <a:ext cx="96" cy="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30" name="Line 40"/>
                <p:cNvSpPr>
                  <a:spLocks noChangeShapeType="1"/>
                </p:cNvSpPr>
                <p:nvPr/>
              </p:nvSpPr>
              <p:spPr bwMode="auto">
                <a:xfrm rot="-773428">
                  <a:off x="4780" y="1561"/>
                  <a:ext cx="96" cy="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31" name="Oval 41"/>
                <p:cNvSpPr>
                  <a:spLocks noChangeArrowheads="1"/>
                </p:cNvSpPr>
                <p:nvPr/>
              </p:nvSpPr>
              <p:spPr bwMode="auto">
                <a:xfrm>
                  <a:off x="4501" y="154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32" name="Oval 42"/>
                <p:cNvSpPr>
                  <a:spLocks noChangeArrowheads="1"/>
                </p:cNvSpPr>
                <p:nvPr/>
              </p:nvSpPr>
              <p:spPr bwMode="auto">
                <a:xfrm>
                  <a:off x="4627" y="154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33" name="Oval 43"/>
                <p:cNvSpPr>
                  <a:spLocks noChangeArrowheads="1"/>
                </p:cNvSpPr>
                <p:nvPr/>
              </p:nvSpPr>
              <p:spPr bwMode="auto">
                <a:xfrm>
                  <a:off x="4753" y="154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  <p:grpSp>
            <p:nvGrpSpPr>
              <p:cNvPr id="92176" name="Group 44"/>
              <p:cNvGrpSpPr>
                <a:grpSpLocks/>
              </p:cNvGrpSpPr>
              <p:nvPr/>
            </p:nvGrpSpPr>
            <p:grpSpPr bwMode="auto">
              <a:xfrm>
                <a:off x="3785" y="2307"/>
                <a:ext cx="206" cy="222"/>
                <a:chOff x="4626" y="1584"/>
                <a:chExt cx="118" cy="120"/>
              </a:xfrm>
            </p:grpSpPr>
            <p:sp>
              <p:nvSpPr>
                <p:cNvPr id="21" name="Oval 45"/>
                <p:cNvSpPr>
                  <a:spLocks noChangeArrowheads="1"/>
                </p:cNvSpPr>
                <p:nvPr/>
              </p:nvSpPr>
              <p:spPr bwMode="auto">
                <a:xfrm>
                  <a:off x="4637" y="1596"/>
                  <a:ext cx="95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2" name="Oval 46"/>
                <p:cNvSpPr>
                  <a:spLocks noChangeArrowheads="1"/>
                </p:cNvSpPr>
                <p:nvPr/>
              </p:nvSpPr>
              <p:spPr bwMode="auto">
                <a:xfrm>
                  <a:off x="4673" y="1584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3" name="Oval 47"/>
                <p:cNvSpPr>
                  <a:spLocks noChangeArrowheads="1"/>
                </p:cNvSpPr>
                <p:nvPr/>
              </p:nvSpPr>
              <p:spPr bwMode="auto">
                <a:xfrm>
                  <a:off x="4720" y="1608"/>
                  <a:ext cx="24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4" name="Oval 48"/>
                <p:cNvSpPr>
                  <a:spLocks noChangeArrowheads="1"/>
                </p:cNvSpPr>
                <p:nvPr/>
              </p:nvSpPr>
              <p:spPr bwMode="auto">
                <a:xfrm>
                  <a:off x="4720" y="1656"/>
                  <a:ext cx="24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5" name="Oval 49"/>
                <p:cNvSpPr>
                  <a:spLocks noChangeArrowheads="1"/>
                </p:cNvSpPr>
                <p:nvPr/>
              </p:nvSpPr>
              <p:spPr bwMode="auto">
                <a:xfrm>
                  <a:off x="4673" y="1680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6" name="Oval 50"/>
                <p:cNvSpPr>
                  <a:spLocks noChangeArrowheads="1"/>
                </p:cNvSpPr>
                <p:nvPr/>
              </p:nvSpPr>
              <p:spPr bwMode="auto">
                <a:xfrm>
                  <a:off x="4626" y="1656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7" name="Oval 51"/>
                <p:cNvSpPr>
                  <a:spLocks noChangeArrowheads="1"/>
                </p:cNvSpPr>
                <p:nvPr/>
              </p:nvSpPr>
              <p:spPr bwMode="auto">
                <a:xfrm>
                  <a:off x="4626" y="1608"/>
                  <a:ext cx="23" cy="24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  <p:grpSp>
            <p:nvGrpSpPr>
              <p:cNvPr id="92177" name="Group 52"/>
              <p:cNvGrpSpPr>
                <a:grpSpLocks/>
              </p:cNvGrpSpPr>
              <p:nvPr/>
            </p:nvGrpSpPr>
            <p:grpSpPr bwMode="auto">
              <a:xfrm>
                <a:off x="3421" y="2306"/>
                <a:ext cx="205" cy="224"/>
                <a:chOff x="4512" y="1488"/>
                <a:chExt cx="118" cy="121"/>
              </a:xfrm>
            </p:grpSpPr>
            <p:sp>
              <p:nvSpPr>
                <p:cNvPr id="14" name="Oval 53"/>
                <p:cNvSpPr>
                  <a:spLocks noChangeArrowheads="1"/>
                </p:cNvSpPr>
                <p:nvPr/>
              </p:nvSpPr>
              <p:spPr bwMode="auto">
                <a:xfrm>
                  <a:off x="4524" y="1500"/>
                  <a:ext cx="95" cy="97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5" name="Oval 54"/>
                <p:cNvSpPr>
                  <a:spLocks noChangeArrowheads="1"/>
                </p:cNvSpPr>
                <p:nvPr/>
              </p:nvSpPr>
              <p:spPr bwMode="auto">
                <a:xfrm>
                  <a:off x="4560" y="1488"/>
                  <a:ext cx="23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6" name="Oval 55"/>
                <p:cNvSpPr>
                  <a:spLocks noChangeArrowheads="1"/>
                </p:cNvSpPr>
                <p:nvPr/>
              </p:nvSpPr>
              <p:spPr bwMode="auto">
                <a:xfrm>
                  <a:off x="4607" y="1512"/>
                  <a:ext cx="23" cy="2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7" name="Oval 56"/>
                <p:cNvSpPr>
                  <a:spLocks noChangeArrowheads="1"/>
                </p:cNvSpPr>
                <p:nvPr/>
              </p:nvSpPr>
              <p:spPr bwMode="auto">
                <a:xfrm>
                  <a:off x="4607" y="1561"/>
                  <a:ext cx="23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8" name="Oval 57"/>
                <p:cNvSpPr>
                  <a:spLocks noChangeArrowheads="1"/>
                </p:cNvSpPr>
                <p:nvPr/>
              </p:nvSpPr>
              <p:spPr bwMode="auto">
                <a:xfrm>
                  <a:off x="4560" y="1585"/>
                  <a:ext cx="23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9" name="Oval 58"/>
                <p:cNvSpPr>
                  <a:spLocks noChangeArrowheads="1"/>
                </p:cNvSpPr>
                <p:nvPr/>
              </p:nvSpPr>
              <p:spPr bwMode="auto">
                <a:xfrm>
                  <a:off x="4512" y="1512"/>
                  <a:ext cx="24" cy="2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0" name="Oval 59"/>
                <p:cNvSpPr>
                  <a:spLocks noChangeArrowheads="1"/>
                </p:cNvSpPr>
                <p:nvPr/>
              </p:nvSpPr>
              <p:spPr bwMode="auto">
                <a:xfrm>
                  <a:off x="4518" y="1561"/>
                  <a:ext cx="24" cy="2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  <p:sp>
            <p:nvSpPr>
              <p:cNvPr id="11" name="Text Box 60"/>
              <p:cNvSpPr txBox="1">
                <a:spLocks noChangeArrowheads="1"/>
              </p:cNvSpPr>
              <p:nvPr/>
            </p:nvSpPr>
            <p:spPr bwMode="auto">
              <a:xfrm>
                <a:off x="3457" y="2815"/>
                <a:ext cx="486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MX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Proceso</a:t>
                </a:r>
              </a:p>
            </p:txBody>
          </p:sp>
          <p:sp>
            <p:nvSpPr>
              <p:cNvPr id="12" name="Text Box 61"/>
              <p:cNvSpPr txBox="1">
                <a:spLocks noChangeArrowheads="1"/>
              </p:cNvSpPr>
              <p:nvPr/>
            </p:nvSpPr>
            <p:spPr bwMode="auto">
              <a:xfrm>
                <a:off x="3324" y="2573"/>
                <a:ext cx="38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MX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E. </a:t>
                </a:r>
                <a:r>
                  <a:rPr lang="es-MX" sz="9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Aut</a:t>
                </a:r>
                <a:r>
                  <a:rPr lang="es-MX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</p:txBody>
          </p:sp>
          <p:sp>
            <p:nvSpPr>
              <p:cNvPr id="13" name="Text Box 62"/>
              <p:cNvSpPr txBox="1">
                <a:spLocks noChangeArrowheads="1"/>
              </p:cNvSpPr>
              <p:nvPr/>
            </p:nvSpPr>
            <p:spPr bwMode="auto">
              <a:xfrm>
                <a:off x="3651" y="2573"/>
                <a:ext cx="45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MX" sz="900" b="1" dirty="0">
                    <a:solidFill>
                      <a:schemeClr val="bg2"/>
                    </a:solidFill>
                  </a:rPr>
                  <a:t>E.</a:t>
                </a:r>
                <a:r>
                  <a:rPr lang="es-MX" sz="900" b="1" dirty="0"/>
                  <a:t> </a:t>
                </a:r>
                <a:r>
                  <a:rPr lang="es-MX" sz="9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Cons</a:t>
                </a:r>
                <a:r>
                  <a:rPr lang="es-MX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32" y="-24"/>
            <a:ext cx="8229600" cy="1143000"/>
          </a:xfrm>
        </p:spPr>
        <p:txBody>
          <a:bodyPr lIns="92075" tIns="46038" rIns="92075" bIns="46038">
            <a:normAutofit/>
          </a:bodyPr>
          <a:lstStyle/>
          <a:p>
            <a:pPr algn="r">
              <a:defRPr/>
            </a:pPr>
            <a:r>
              <a:rPr lang="es-ES_tradnl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Tipos de equipos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357289" y="1428737"/>
            <a:ext cx="5929355" cy="12144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dirty="0"/>
              <a:t>EQUIPOS PARA SOLUCIONAR PROBLEMAS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357289" y="5500703"/>
            <a:ext cx="5929355" cy="12144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dirty="0"/>
              <a:t>EQUIPOS INTERFUNCIONALES O DE DIRECCIÓN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357289" y="3464720"/>
            <a:ext cx="5929355" cy="121444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dirty="0"/>
              <a:t>EQUIPOS DE ALTO DESEMPEÑO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9" y="274638"/>
            <a:ext cx="8229600" cy="1143000"/>
          </a:xfrm>
        </p:spPr>
        <p:txBody>
          <a:bodyPr lIns="92075" tIns="46038" rIns="92075" bIns="46038">
            <a:noAutofit/>
          </a:bodyPr>
          <a:lstStyle/>
          <a:p>
            <a:pPr algn="r">
              <a:defRPr/>
            </a:pPr>
            <a:r>
              <a:rPr lang="es-ES_tradnl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Equipos para solucionar problemas</a:t>
            </a:r>
          </a:p>
        </p:txBody>
      </p:sp>
      <p:grpSp>
        <p:nvGrpSpPr>
          <p:cNvPr id="94211" name="18 Grupo"/>
          <p:cNvGrpSpPr>
            <a:grpSpLocks/>
          </p:cNvGrpSpPr>
          <p:nvPr/>
        </p:nvGrpSpPr>
        <p:grpSpPr bwMode="auto">
          <a:xfrm>
            <a:off x="5286375" y="2143125"/>
            <a:ext cx="3500438" cy="3829050"/>
            <a:chOff x="6487534" y="3625867"/>
            <a:chExt cx="2671568" cy="2681864"/>
          </a:xfrm>
        </p:grpSpPr>
        <p:sp>
          <p:nvSpPr>
            <p:cNvPr id="10248" name="Line 12"/>
            <p:cNvSpPr>
              <a:spLocks noChangeShapeType="1"/>
            </p:cNvSpPr>
            <p:nvPr/>
          </p:nvSpPr>
          <p:spPr bwMode="auto">
            <a:xfrm flipV="1">
              <a:off x="7128468" y="5500503"/>
              <a:ext cx="371959" cy="515914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10249" name="Line 13"/>
            <p:cNvSpPr>
              <a:spLocks noChangeShapeType="1"/>
            </p:cNvSpPr>
            <p:nvPr/>
          </p:nvSpPr>
          <p:spPr bwMode="auto">
            <a:xfrm flipH="1" flipV="1">
              <a:off x="8068666" y="5477154"/>
              <a:ext cx="281090" cy="518138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>
              <a:off x="6767413" y="4865618"/>
              <a:ext cx="591259" cy="63377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10251" name="Line 15"/>
            <p:cNvSpPr>
              <a:spLocks noChangeShapeType="1"/>
            </p:cNvSpPr>
            <p:nvPr/>
          </p:nvSpPr>
          <p:spPr bwMode="auto">
            <a:xfrm flipH="1">
              <a:off x="7786364" y="3929412"/>
              <a:ext cx="60580" cy="428075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10252" name="Line 16"/>
            <p:cNvSpPr>
              <a:spLocks noChangeShapeType="1"/>
            </p:cNvSpPr>
            <p:nvPr/>
          </p:nvSpPr>
          <p:spPr bwMode="auto">
            <a:xfrm flipH="1" flipV="1">
              <a:off x="8065031" y="4865618"/>
              <a:ext cx="718476" cy="0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94218" name="Group 10"/>
            <p:cNvGrpSpPr>
              <a:grpSpLocks/>
            </p:cNvGrpSpPr>
            <p:nvPr/>
          </p:nvGrpSpPr>
          <p:grpSpPr bwMode="auto">
            <a:xfrm>
              <a:off x="6487534" y="3625867"/>
              <a:ext cx="2671568" cy="2681864"/>
              <a:chOff x="2170" y="1889"/>
              <a:chExt cx="532" cy="534"/>
            </a:xfrm>
          </p:grpSpPr>
          <p:sp>
            <p:nvSpPr>
              <p:cNvPr id="10253" name="Oval 4"/>
              <p:cNvSpPr>
                <a:spLocks noChangeArrowheads="1"/>
              </p:cNvSpPr>
              <p:nvPr/>
            </p:nvSpPr>
            <p:spPr bwMode="auto">
              <a:xfrm>
                <a:off x="2414" y="1889"/>
                <a:ext cx="74" cy="7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76200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254" name="Oval 5"/>
              <p:cNvSpPr>
                <a:spLocks noChangeArrowheads="1"/>
              </p:cNvSpPr>
              <p:nvPr/>
            </p:nvSpPr>
            <p:spPr bwMode="auto">
              <a:xfrm>
                <a:off x="2628" y="2106"/>
                <a:ext cx="74" cy="7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76200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255" name="Oval 6"/>
              <p:cNvSpPr>
                <a:spLocks noChangeArrowheads="1"/>
              </p:cNvSpPr>
              <p:nvPr/>
            </p:nvSpPr>
            <p:spPr bwMode="auto">
              <a:xfrm>
                <a:off x="2170" y="2106"/>
                <a:ext cx="74" cy="7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76200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256" name="Oval 7"/>
              <p:cNvSpPr>
                <a:spLocks noChangeArrowheads="1"/>
              </p:cNvSpPr>
              <p:nvPr/>
            </p:nvSpPr>
            <p:spPr bwMode="auto">
              <a:xfrm>
                <a:off x="2523" y="2336"/>
                <a:ext cx="74" cy="7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76200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257" name="Oval 8"/>
              <p:cNvSpPr>
                <a:spLocks noChangeArrowheads="1"/>
              </p:cNvSpPr>
              <p:nvPr/>
            </p:nvSpPr>
            <p:spPr bwMode="auto">
              <a:xfrm>
                <a:off x="2244" y="2348"/>
                <a:ext cx="74" cy="7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76200" algn="ctr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10247" name="Text Box 11"/>
            <p:cNvSpPr txBox="1">
              <a:spLocks noChangeArrowheads="1"/>
            </p:cNvSpPr>
            <p:nvPr/>
          </p:nvSpPr>
          <p:spPr bwMode="auto">
            <a:xfrm>
              <a:off x="7305361" y="4026188"/>
              <a:ext cx="717552" cy="1853872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16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?</a:t>
              </a:r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00063" y="2000250"/>
            <a:ext cx="4257675" cy="4043363"/>
          </a:xfrm>
          <a:prstGeom prst="rect">
            <a:avLst/>
          </a:prstGeom>
          <a:noFill/>
        </p:spPr>
        <p:txBody>
          <a:bodyPr lIns="92075" tIns="46038" rIns="92075" bIns="46038">
            <a:normAutofit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Incluye miembros de diferentes áreas o niveles dependiendo el proyecto en cuestión.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forman para un proyecto especifico.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</a:t>
            </a:r>
            <a:r>
              <a:rPr lang="es-ES_tradn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Temporal )</a:t>
            </a:r>
            <a:endParaRPr 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4 Imagen" descr="ist2_3861808-mannequins-pushing-together-team-blue.jpg"/>
          <p:cNvPicPr>
            <a:picLocks noChangeAspect="1"/>
          </p:cNvPicPr>
          <p:nvPr/>
        </p:nvPicPr>
        <p:blipFill>
          <a:blip r:embed="rId2" cstate="print"/>
          <a:srcRect b="43800"/>
          <a:stretch>
            <a:fillRect/>
          </a:stretch>
        </p:blipFill>
        <p:spPr bwMode="auto">
          <a:xfrm>
            <a:off x="928688" y="4572000"/>
            <a:ext cx="82089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32" y="-24"/>
            <a:ext cx="7772400" cy="1143000"/>
          </a:xfrm>
        </p:spPr>
        <p:txBody>
          <a:bodyPr lIns="92075" tIns="46038" rIns="92075" bIns="46038">
            <a:noAutofit/>
          </a:bodyPr>
          <a:lstStyle/>
          <a:p>
            <a:pPr algn="r">
              <a:defRPr/>
            </a:pPr>
            <a:r>
              <a:rPr lang="es-ES_tradnl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Equipos de alto desempeño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1571625"/>
            <a:ext cx="7358062" cy="4114800"/>
          </a:xfrm>
        </p:spPr>
        <p:txBody>
          <a:bodyPr lIns="92075" tIns="46038" rIns="92075" bIns="46038">
            <a:normAutofit/>
          </a:bodyPr>
          <a:lstStyle/>
          <a:p>
            <a:pPr algn="just">
              <a:lnSpc>
                <a:spcPct val="170000"/>
              </a:lnSpc>
              <a:buFont typeface="Arial" pitchFamily="34" charset="0"/>
              <a:buNone/>
              <a:defRPr/>
            </a:pP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Es un grupo integrado por el personal base de una misma línea, proceso, área, y/o departamento que realizan actividades </a:t>
            </a:r>
            <a:r>
              <a:rPr lang="es-ES_tradnl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integradas</a:t>
            </a: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para la obtención de un producto o servicio, están </a:t>
            </a:r>
            <a:r>
              <a:rPr lang="es-ES_tradnl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alineados a los objetivos estratégicos</a:t>
            </a: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de la dirección y buscan la </a:t>
            </a:r>
            <a:r>
              <a:rPr lang="es-ES_tradnl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mejora continua</a:t>
            </a: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 través de el uso de herramientas de clase mundial.</a:t>
            </a:r>
          </a:p>
          <a:p>
            <a:pPr algn="just">
              <a:lnSpc>
                <a:spcPct val="170000"/>
              </a:lnSpc>
              <a:buFont typeface="Arial" pitchFamily="34" charset="0"/>
              <a:buNone/>
              <a:defRPr/>
            </a:pP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lnSpc>
                <a:spcPct val="170000"/>
              </a:lnSpc>
              <a:buFont typeface="Arial" pitchFamily="34" charset="0"/>
              <a:buNone/>
              <a:defRPr/>
            </a:pP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st2_7583725-business-team.jpg"/>
          <p:cNvPicPr>
            <a:picLocks noChangeAspect="1"/>
          </p:cNvPicPr>
          <p:nvPr/>
        </p:nvPicPr>
        <p:blipFill>
          <a:blip r:embed="rId2" cstate="print"/>
          <a:srcRect b="51889"/>
          <a:stretch>
            <a:fillRect/>
          </a:stretch>
        </p:blipFill>
        <p:spPr>
          <a:xfrm>
            <a:off x="5072066" y="4286256"/>
            <a:ext cx="4071935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Autofit/>
          </a:bodyPr>
          <a:lstStyle/>
          <a:p>
            <a:pPr algn="r">
              <a:defRPr/>
            </a:pPr>
            <a:r>
              <a:rPr lang="es-ES_tradnl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Equipos </a:t>
            </a:r>
            <a:r>
              <a:rPr lang="es-ES_tradnl" sz="48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interfuncionales</a:t>
            </a:r>
            <a:r>
              <a:rPr lang="es-ES_tradnl" sz="4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 o de dirección 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4329113" cy="4686300"/>
          </a:xfrm>
        </p:spPr>
        <p:txBody>
          <a:bodyPr lIns="92075" tIns="46038" rIns="92075" bIns="46038">
            <a:normAutofit fontScale="92500" lnSpcReduction="20000"/>
          </a:bodyPr>
          <a:lstStyle/>
          <a:p>
            <a:pPr algn="just"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administrativo de similar o diferente nivel jerárquico y de similar o diferentes áreas. </a:t>
            </a:r>
          </a:p>
          <a:p>
            <a:pPr algn="just">
              <a:buFont typeface="Arial" pitchFamily="34" charset="0"/>
              <a:buNone/>
              <a:defRPr/>
            </a:pPr>
            <a:endParaRPr 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ES_tradn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</a:t>
            </a: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(temporal) </a:t>
            </a: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 Long </a:t>
            </a:r>
            <a:r>
              <a:rPr lang="es-ES_tradn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permanente)</a:t>
            </a:r>
          </a:p>
          <a:p>
            <a:pPr algn="just">
              <a:defRPr/>
            </a:pPr>
            <a:endParaRPr lang="es-ES_trad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Sirven para rediseñar los sistemas de trabajo o darles ciclos de mejora a los existentes en una organización.  </a:t>
            </a:r>
          </a:p>
          <a:p>
            <a:pPr algn="just">
              <a:buFont typeface="Arial" pitchFamily="34" charset="0"/>
              <a:buNone/>
              <a:defRPr/>
            </a:pPr>
            <a:endParaRPr 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-214345" y="1407667"/>
            <a:ext cx="3714776" cy="3473291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s-MX" sz="6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Qué es Lean Business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071934" y="913059"/>
            <a:ext cx="4643470" cy="4801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70000"/>
              </a:lnSpc>
            </a:pPr>
            <a:r>
              <a:rPr lang="es-MX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“Lean Business es un sistema y filosofía de mejoramiento de procesos de fabricación y servicios basado en la eliminación de desperdicios y actividades que no agregan valor al proceso. Permitiendo alcanzar resultados inmediatos en la productividad, competitividad y rentabilidad del negocio.”</a:t>
            </a:r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1142976" y="3286124"/>
            <a:ext cx="50006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4 CuadroTexto"/>
          <p:cNvSpPr>
            <a:spLocks noChangeArrowheads="1"/>
          </p:cNvSpPr>
          <p:nvPr/>
        </p:nvSpPr>
        <p:spPr bwMode="auto">
          <a:xfrm>
            <a:off x="-6350" y="238125"/>
            <a:ext cx="90836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000125" y="2143125"/>
            <a:ext cx="6929438" cy="3643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857250" y="1285875"/>
            <a:ext cx="7143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Coloca algunas cualidades o características que piensas deben poseer los equipos de trabajo en esta organización: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p1-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419600" y="2320926"/>
            <a:ext cx="4724400" cy="453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2857488" y="-24"/>
            <a:ext cx="6215107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Características</a:t>
            </a:r>
          </a:p>
          <a:p>
            <a:pPr algn="r">
              <a:defRPr/>
            </a:pP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8" y="1143000"/>
            <a:ext cx="5500687" cy="4970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ü"/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 clara, objetivos comunes y tareas aceptadas.</a:t>
            </a:r>
          </a:p>
          <a:p>
            <a:pPr marL="514350" indent="-514350"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optimo de personas. 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endParaRPr lang="es-MX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Organizaciones y funciones definidas.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endParaRPr lang="es-MX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Unicidad y totalidad. 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endParaRPr lang="es-MX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personal.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s-MX" sz="9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1-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419600" y="2320926"/>
            <a:ext cx="4724400" cy="453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2857488" y="-24"/>
            <a:ext cx="6215107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Características</a:t>
            </a:r>
          </a:p>
          <a:p>
            <a:pPr algn="r">
              <a:defRPr/>
            </a:pP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8" y="1071563"/>
            <a:ext cx="4857750" cy="540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ü"/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y disciplina. 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endParaRPr lang="es-MX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 de un vinculo. 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endParaRPr lang="es-MX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Convergencia de esfuerzos. 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endParaRPr lang="es-MX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Aprovechamiento del conflicto. 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endParaRPr lang="es-MX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es-MX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de situación interna.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s-MX" sz="9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88"/>
            <a:ext cx="91598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32" y="142860"/>
            <a:ext cx="8229600" cy="1143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s-ES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Recomendaciones en las Reuniones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71688"/>
            <a:ext cx="4572000" cy="307181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Fijar orden del día.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Avisar con tiempo.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Establecer un elevado nivel de exigencia.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Fijar un tiempo estimado.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Evitar horarios inconvenientes.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Sala de reuniones cómoda.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572000" y="2068513"/>
            <a:ext cx="45720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Clima abierto y franco.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No permitir ataques personales.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Apoyo incondicional a las decisiones.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Notas de los asuntos tratados.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El líder vela por que se desarrollen con normalidad y que sean útiles.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Participación de todos los miembros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y\AppData\Local\Microsoft\Windows\Temporary Internet Files\Content.IE5\UCFZQXGF\MPj04286380000[1]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3210641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5602014"/>
            <a:ext cx="390525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AGENDA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411760" y="692696"/>
            <a:ext cx="3773584" cy="5112568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4400" b="1" dirty="0"/>
              <a:t>Fase  I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529068" y="692697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Lean </a:t>
            </a:r>
            <a:r>
              <a:rPr lang="en-US" sz="2000" dirty="0"/>
              <a:t>Business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529068" y="1538791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Trabajo en Equipo y Sistemas de trabajo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529068" y="2384885"/>
            <a:ext cx="3363412" cy="821126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Liderazgo y Comunicación Efectiva</a:t>
            </a:r>
            <a:endParaRPr lang="es-MX" sz="2000" baseline="30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411760" y="27809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Capacitación Equipo Soporte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529068" y="3230979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DMAIC</a:t>
            </a:r>
            <a:endParaRPr lang="es-MX" sz="2000" baseline="300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529068" y="4077072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 err="1"/>
              <a:t>Hoshin</a:t>
            </a:r>
            <a:r>
              <a:rPr lang="es-MX" sz="2000" dirty="0"/>
              <a:t> </a:t>
            </a:r>
            <a:r>
              <a:rPr lang="es-MX" sz="2000" dirty="0" err="1"/>
              <a:t>Kanri</a:t>
            </a:r>
            <a:endParaRPr lang="es-MX" sz="2000" baseline="30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508104" y="4941168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a la Inteligencia Emocional</a:t>
            </a:r>
            <a:endParaRPr lang="es-MX" sz="2000" baseline="300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RB001004.jpg"/>
          <p:cNvPicPr>
            <a:picLocks noChangeAspect="1"/>
          </p:cNvPicPr>
          <p:nvPr/>
        </p:nvPicPr>
        <p:blipFill>
          <a:blip r:embed="rId2" cstate="print"/>
          <a:srcRect l="820" t="14481"/>
          <a:stretch>
            <a:fillRect/>
          </a:stretch>
        </p:blipFill>
        <p:spPr>
          <a:xfrm>
            <a:off x="0" y="0"/>
            <a:ext cx="9218613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28627" y="3275034"/>
            <a:ext cx="9572660" cy="3297238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MX" sz="8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Liderazgo</a:t>
            </a:r>
            <a:r>
              <a:rPr lang="es-MX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comunicación efectiva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6732240" y="0"/>
            <a:ext cx="2195736" cy="6858000"/>
          </a:xfrm>
          <a:prstGeom prst="round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 redondeado"/>
          <p:cNvSpPr/>
          <p:nvPr/>
        </p:nvSpPr>
        <p:spPr>
          <a:xfrm>
            <a:off x="0" y="1628800"/>
            <a:ext cx="9144000" cy="259228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1330325" y="1844675"/>
            <a:ext cx="64817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 eaLnBrk="0" hangingPunct="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lang="es-MX" sz="3200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El trabajo del líder consiste en llevar a la gente del lugar en donde  este, al que nunca han ido. </a:t>
            </a:r>
          </a:p>
          <a:p>
            <a:pPr marL="228600" indent="-228600" algn="ctr" eaLnBrk="0" hangingPunct="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</a:pPr>
            <a:endParaRPr lang="es-MX" sz="3200" dirty="0">
              <a:solidFill>
                <a:schemeClr val="bg1"/>
              </a:solidFill>
              <a:latin typeface="Century Gothic" pitchFamily="34" charset="0"/>
              <a:ea typeface="MS PGothic" pitchFamily="34" charset="-128"/>
            </a:endParaRPr>
          </a:p>
          <a:p>
            <a:pPr marL="1143000" lvl="4" indent="-228600" algn="ctr" eaLnBrk="0" hangingPunct="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lang="es-MX" sz="2800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			</a:t>
            </a:r>
          </a:p>
        </p:txBody>
      </p:sp>
      <p:sp>
        <p:nvSpPr>
          <p:cNvPr id="21509" name="4 Rectángulo"/>
          <p:cNvSpPr>
            <a:spLocks noChangeArrowheads="1"/>
          </p:cNvSpPr>
          <p:nvPr/>
        </p:nvSpPr>
        <p:spPr bwMode="auto">
          <a:xfrm>
            <a:off x="6205780" y="6093296"/>
            <a:ext cx="2542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0" lvl="4" indent="-228600" algn="r" eaLnBrk="0" hangingPunct="0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lang="es-MX" sz="20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H. </a:t>
            </a:r>
            <a:r>
              <a:rPr lang="es-MX" sz="2000" b="1" dirty="0" err="1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Kisinguer</a:t>
            </a:r>
            <a:endParaRPr lang="es-MX" sz="2000" b="1" dirty="0">
              <a:solidFill>
                <a:schemeClr val="bg1"/>
              </a:solidFill>
              <a:latin typeface="Century Gothic" pitchFamily="34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4 CuadroTexto"/>
          <p:cNvSpPr txBox="1">
            <a:spLocks noChangeArrowheads="1"/>
          </p:cNvSpPr>
          <p:nvPr/>
        </p:nvSpPr>
        <p:spPr bwMode="auto">
          <a:xfrm>
            <a:off x="0" y="887413"/>
            <a:ext cx="5143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i="1">
                <a:latin typeface="Bodoni MT" pitchFamily="18" charset="0"/>
              </a:rPr>
              <a:t>La vida de una persona es una acumulación de tiempo, cada hora es importante en su vida. Los empleados entregan sus valiosas hora de vida a la empresa, por lo cual deberíamos de usarlas eficazmente, de no hacerlo estamos desperdiciando sus vidas. </a:t>
            </a:r>
          </a:p>
          <a:p>
            <a:pPr algn="just"/>
            <a:endParaRPr lang="es-MX" sz="2800" i="1">
              <a:latin typeface="Bodoni MT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00125" y="6000750"/>
            <a:ext cx="8143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 CONSECUENCIA , DESARROLLAR A LAS PERSONAS ES LA RESPONSABILIDAD MAS IMPORTANTE DE UN LÍDER. </a:t>
            </a:r>
          </a:p>
        </p:txBody>
      </p:sp>
      <p:pic>
        <p:nvPicPr>
          <p:cNvPr id="7" name="6 Imagen" descr="ei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9699" y="786278"/>
            <a:ext cx="3952896" cy="4071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"/>
          <p:cNvSpPr/>
          <p:nvPr/>
        </p:nvSpPr>
        <p:spPr>
          <a:xfrm>
            <a:off x="5143500" y="4929188"/>
            <a:ext cx="40005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Eiji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Toyoda, former CEO and Chairman of Toyota Motor Corporation</a:t>
            </a: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/>
          <p:cNvPicPr>
            <a:picLocks noChangeAspect="1" noChangeArrowheads="1"/>
          </p:cNvPicPr>
          <p:nvPr/>
        </p:nvPicPr>
        <p:blipFill>
          <a:blip r:embed="rId3" cstate="print"/>
          <a:srcRect l="46289" r="12109" b="6250"/>
          <a:stretch>
            <a:fillRect/>
          </a:stretch>
        </p:blipFill>
        <p:spPr bwMode="auto">
          <a:xfrm>
            <a:off x="4071938" y="0"/>
            <a:ext cx="5072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4572000" cy="588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8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Liderazgo</a:t>
            </a:r>
            <a:endParaRPr lang="es-PE" sz="8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57375"/>
            <a:ext cx="4929188" cy="4040188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s-MX" sz="2400"/>
              <a:t>	“Capacidad de inspirar y guiar a un equipo humano a que alcance sus metas por más desafiantes que sean”</a:t>
            </a:r>
          </a:p>
          <a:p>
            <a:pPr algn="just" eaLnBrk="1" hangingPunct="1"/>
            <a:endParaRPr lang="es-MX" sz="2400"/>
          </a:p>
          <a:p>
            <a:pPr algn="just" eaLnBrk="1" hangingPunct="1">
              <a:buFont typeface="Arial" pitchFamily="34" charset="0"/>
              <a:buNone/>
            </a:pPr>
            <a:r>
              <a:rPr lang="es-MX" sz="2400"/>
              <a:t>	“Habilidad de influir positivamente en las personas y hacer que hagan lo que no podrían hacer por si mismas”</a:t>
            </a:r>
            <a:endParaRPr lang="es-P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5 Imagen" descr="ist2_6492912-follow-the-l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57213"/>
            <a:ext cx="7929562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714613" y="3143248"/>
            <a:ext cx="3857652" cy="857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Liderazgo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Todos los grupos poseen una estructura de comunicación y una dinámica de interacción cooperativa.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456882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El liderazgo es fundamental para el funcionamiento de una organización con individuos que tienen objetivos parecidos e intereses diferentes.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  <p:bldP spid="604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406" y="34988"/>
            <a:ext cx="6000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V</a:t>
            </a:r>
            <a:r>
              <a:rPr lang="es-MX" sz="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Principios de Lean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71736" y="1285860"/>
            <a:ext cx="635798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latin typeface="+mj-lt"/>
              </a:rPr>
              <a:t>Entender y especificar que actividades agregan valor desde la perspectiva del cliente. 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71736" y="2285992"/>
            <a:ext cx="635798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latin typeface="+mj-lt"/>
              </a:rPr>
              <a:t>Identificar los pasos en el flujo de proceso que representen desperdicio. </a:t>
            </a:r>
            <a:r>
              <a:rPr lang="es-MX" sz="1400" dirty="0">
                <a:latin typeface="+mj-lt"/>
              </a:rPr>
              <a:t>( Tiempo, materiales, talento)</a:t>
            </a:r>
            <a:endParaRPr lang="es-MX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71736" y="3357562"/>
            <a:ext cx="635798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latin typeface="+mj-lt"/>
              </a:rPr>
              <a:t>Crear actividades de flujo continuo a lo largo de la cadena de valor.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71736" y="4500570"/>
            <a:ext cx="635798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latin typeface="+mj-lt"/>
              </a:rPr>
              <a:t>Realizar solo actividades en repuesta a la voz del cliente.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71736" y="5429264"/>
            <a:ext cx="635798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latin typeface="+mj-lt"/>
              </a:rPr>
              <a:t>Esforzarse por la perfección, buscar la creación continua de valor y eliminación de desperdicios. Pasión por resultados</a:t>
            </a:r>
          </a:p>
        </p:txBody>
      </p:sp>
      <p:sp>
        <p:nvSpPr>
          <p:cNvPr id="10" name="9 Pentágono"/>
          <p:cNvSpPr/>
          <p:nvPr/>
        </p:nvSpPr>
        <p:spPr>
          <a:xfrm>
            <a:off x="857224" y="1214422"/>
            <a:ext cx="1785950" cy="857256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Especificar  el valor ofrecido</a:t>
            </a:r>
          </a:p>
        </p:txBody>
      </p:sp>
      <p:sp>
        <p:nvSpPr>
          <p:cNvPr id="11" name="10 Pentágono"/>
          <p:cNvSpPr/>
          <p:nvPr/>
        </p:nvSpPr>
        <p:spPr>
          <a:xfrm>
            <a:off x="857224" y="2214554"/>
            <a:ext cx="1785950" cy="857256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Integración de la cadena de valor</a:t>
            </a:r>
          </a:p>
        </p:txBody>
      </p:sp>
      <p:sp>
        <p:nvSpPr>
          <p:cNvPr id="12" name="11 Pentágono"/>
          <p:cNvSpPr/>
          <p:nvPr/>
        </p:nvSpPr>
        <p:spPr>
          <a:xfrm>
            <a:off x="857224" y="3286124"/>
            <a:ext cx="1785950" cy="857256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Flujo Continuo</a:t>
            </a:r>
          </a:p>
        </p:txBody>
      </p:sp>
      <p:sp>
        <p:nvSpPr>
          <p:cNvPr id="13" name="12 Pentágono"/>
          <p:cNvSpPr/>
          <p:nvPr/>
        </p:nvSpPr>
        <p:spPr>
          <a:xfrm>
            <a:off x="857224" y="4286256"/>
            <a:ext cx="1785950" cy="857256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Pentágono"/>
          <p:cNvSpPr/>
          <p:nvPr/>
        </p:nvSpPr>
        <p:spPr>
          <a:xfrm>
            <a:off x="857224" y="5357826"/>
            <a:ext cx="1785950" cy="857256"/>
          </a:xfrm>
          <a:prstGeom prst="homePlate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Búsqueda de la perfección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85720" y="121442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85720" y="2211165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42876" y="3282735"/>
            <a:ext cx="78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42876" y="4282867"/>
            <a:ext cx="78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42876" y="5425875"/>
            <a:ext cx="78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5 Imagen" descr="ist2_1294353-underfoo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314325"/>
            <a:ext cx="5072063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3929067"/>
            <a:ext cx="9144000" cy="785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3643314"/>
            <a:ext cx="9144032" cy="257176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6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Estilos de</a:t>
            </a:r>
            <a:r>
              <a:rPr lang="es-MX" sz="8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 Liderazgo</a:t>
            </a:r>
            <a:endParaRPr lang="es-PE" sz="80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2938"/>
            <a:ext cx="5214938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4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Coercitivo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4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Orientativo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4800" b="1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Afiliativo</a:t>
            </a: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500563" y="642938"/>
            <a:ext cx="4572000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4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Democrático</a:t>
            </a:r>
          </a:p>
          <a:p>
            <a:pPr marL="742950" indent="-742950"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indent="-742950"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indent="-742950"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4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Ejemplar</a:t>
            </a:r>
          </a:p>
          <a:p>
            <a:pPr marL="742950" indent="-742950"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indent="-742950"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indent="-742950"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48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Formativo</a:t>
            </a:r>
          </a:p>
          <a:p>
            <a:pPr marL="742950" indent="-742950"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2" y="-214338"/>
            <a:ext cx="9144000" cy="2571768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s-MX" sz="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Estilos de</a:t>
            </a: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Liderazgo</a:t>
            </a:r>
            <a:endParaRPr lang="es-PE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06" y="2071679"/>
            <a:ext cx="8929719" cy="41395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5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Coercitivo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Exige cumplimiento inmediato.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¨Haz lo que te digo¨.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2" y="-214338"/>
            <a:ext cx="9144000" cy="2571768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s-MX" sz="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Estilos de</a:t>
            </a: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Liderazgo</a:t>
            </a:r>
            <a:endParaRPr lang="es-PE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77" y="1857364"/>
            <a:ext cx="8929719" cy="41395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5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Orientativo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Moviliza a las personas hacia una visión.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¨Ven conmigo¨.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2" y="-214338"/>
            <a:ext cx="9144000" cy="2571768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s-MX" sz="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Estilos de</a:t>
            </a: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Liderazgo</a:t>
            </a:r>
            <a:endParaRPr lang="es-PE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32" y="1718297"/>
            <a:ext cx="8929719" cy="41395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50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Afiliativo</a:t>
            </a:r>
            <a:endParaRPr lang="es-MX" sz="115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Crea armonía y construye lazos emocionales.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¨Las personas son lo primero¨.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2" y="-214338"/>
            <a:ext cx="9144000" cy="2571768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s-MX" sz="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Estilos de</a:t>
            </a: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Liderazgo</a:t>
            </a:r>
            <a:endParaRPr lang="es-PE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06" y="1785926"/>
            <a:ext cx="8929719" cy="41395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5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Democrático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Forja consenso mediante la participación.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¨¿Qué piensas tú?¨.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2" y="-214338"/>
            <a:ext cx="9144000" cy="2571768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s-MX" sz="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Estilos de</a:t>
            </a: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Liderazgo</a:t>
            </a:r>
            <a:endParaRPr lang="es-PE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32" y="1928803"/>
            <a:ext cx="8929719" cy="41395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5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Ejemplar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Fija altos estándares para el desempeño.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¨Haz como yo, ahora¨.</a:t>
            </a:r>
            <a:r>
              <a:rPr lang="es-MX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2" y="-214338"/>
            <a:ext cx="9144000" cy="2571768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s-MX" sz="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Estilos de</a:t>
            </a: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MX" sz="5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Liderazgo</a:t>
            </a:r>
            <a:endParaRPr lang="es-PE" sz="54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32" y="1857365"/>
            <a:ext cx="8929719" cy="41395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15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Formativo</a:t>
            </a:r>
            <a:endParaRPr lang="es-MX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Desarrolla a las personas para el futuro.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 i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i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¨Intenta esto¨. </a:t>
            </a:r>
            <a:r>
              <a:rPr lang="es-MX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4 Imagen" descr="42-17079697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8595"/>
          <a:stretch>
            <a:fillRect/>
          </a:stretch>
        </p:blipFill>
        <p:spPr bwMode="auto">
          <a:xfrm>
            <a:off x="2714625" y="2862263"/>
            <a:ext cx="3279775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357290" y="785819"/>
            <a:ext cx="664373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Cual es el mejor estilo</a:t>
            </a:r>
            <a:endParaRPr lang="es-MX" sz="16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214314" y="-1714487"/>
            <a:ext cx="2143140" cy="644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1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¿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715141" y="-1304406"/>
            <a:ext cx="2143140" cy="644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1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2" y="-24"/>
            <a:ext cx="9144000" cy="1214446"/>
          </a:xfrm>
          <a:prstGeom prst="rect">
            <a:avLst/>
          </a:prstGeo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s-MX" sz="60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Estilos de</a:t>
            </a:r>
            <a:r>
              <a:rPr lang="es-MX" sz="7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MX" sz="8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Liderazgo</a:t>
            </a:r>
            <a:endParaRPr lang="es-PE" sz="72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3929063" y="2071688"/>
            <a:ext cx="4572001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48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28597" y="1500174"/>
            <a:ext cx="3500463" cy="8572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Coercitivo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8597" y="3000372"/>
            <a:ext cx="3500463" cy="8572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Orientativo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28597" y="4429132"/>
            <a:ext cx="3500463" cy="8572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Afiliativo</a:t>
            </a:r>
            <a:endParaRPr lang="es-MX" sz="32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857753" y="1500174"/>
            <a:ext cx="3500463" cy="8572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Democrático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857753" y="3000372"/>
            <a:ext cx="3500463" cy="8572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Ejemplar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857753" y="4429132"/>
            <a:ext cx="3500463" cy="8572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Formativo</a:t>
            </a:r>
          </a:p>
        </p:txBody>
      </p:sp>
      <p:pic>
        <p:nvPicPr>
          <p:cNvPr id="12" name="11 Imagen" descr="asiert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214688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asiert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4714875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asiert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1643063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asiert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4643438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3929063" y="6078538"/>
            <a:ext cx="5214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Combinación de estilos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Content Placeholder 6" descr="j04230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786050" y="4500546"/>
            <a:ext cx="6357950" cy="235745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48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 pitchFamily="18" charset="0"/>
              </a:rPr>
              <a:t>¿</a:t>
            </a:r>
            <a:r>
              <a:rPr lang="es-MX" sz="48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Sabemos realmente </a:t>
            </a:r>
          </a:p>
          <a:p>
            <a:pPr algn="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48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hacen los Líderes?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" y="1"/>
            <a:ext cx="8637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¿Cuáles son las </a:t>
            </a:r>
            <a:r>
              <a:rPr lang="es-MX" sz="36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tècnicas</a:t>
            </a:r>
            <a:r>
              <a:rPr lang="es-MX" sz="3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y </a:t>
            </a:r>
            <a:r>
              <a:rPr lang="es-MX" sz="3600" b="1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mètodos</a:t>
            </a:r>
            <a:r>
              <a:rPr lang="es-MX" sz="3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de Lean?</a:t>
            </a:r>
            <a:endParaRPr lang="en-US" sz="36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0558" y="1000108"/>
            <a:ext cx="345569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5s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Kaizen</a:t>
            </a:r>
            <a:r>
              <a:rPr lang="es-MX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( 3Mu)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Heijunka</a:t>
            </a:r>
            <a:endParaRPr lang="es-MX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Poke-yoke</a:t>
            </a:r>
            <a:endParaRPr lang="es-MX" sz="21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Kaikaku</a:t>
            </a:r>
            <a:endParaRPr lang="es-MX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Kanban</a:t>
            </a:r>
            <a:endParaRPr lang="es-MX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Gemba</a:t>
            </a:r>
            <a:endParaRPr lang="es-MX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Jidoka</a:t>
            </a:r>
            <a:endParaRPr lang="es-MX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Hoshin-Kanri</a:t>
            </a:r>
            <a:endParaRPr lang="es-MX" sz="21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SMED</a:t>
            </a: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Layout</a:t>
            </a:r>
            <a:r>
              <a:rPr lang="es-MX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flow</a:t>
            </a:r>
            <a:endParaRPr lang="es-MX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Product</a:t>
            </a:r>
            <a:r>
              <a:rPr lang="es-MX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manufacturability</a:t>
            </a:r>
            <a:endParaRPr lang="es-MX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Cell</a:t>
            </a:r>
            <a:r>
              <a:rPr lang="es-MX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design</a:t>
            </a:r>
            <a:endParaRPr lang="es-MX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s-MX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PQ </a:t>
            </a:r>
            <a:r>
              <a:rPr lang="es-MX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analysis</a:t>
            </a:r>
            <a:endParaRPr lang="es-MX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Forecasting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429124" y="1077473"/>
            <a:ext cx="4407877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16.Value Stream Analysis</a:t>
            </a:r>
          </a:p>
          <a:p>
            <a:pPr marL="342900" indent="-3429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17.SPC</a:t>
            </a:r>
          </a:p>
          <a:p>
            <a:pPr marL="342900" indent="-3429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18.Visual factory</a:t>
            </a:r>
          </a:p>
          <a:p>
            <a:pPr marL="342900" indent="-3429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19. </a:t>
            </a:r>
            <a:r>
              <a:rPr lang="en-US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Autonomation</a:t>
            </a:r>
            <a:endParaRPr lang="en-US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342900" indent="-3429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20. </a:t>
            </a:r>
            <a:r>
              <a:rPr lang="en-US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Andon</a:t>
            </a:r>
            <a:endParaRPr lang="en-US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marL="457200" indent="-4572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21. QFD</a:t>
            </a:r>
          </a:p>
          <a:p>
            <a:pPr marL="342900" indent="-3429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22. Cross-functional teams</a:t>
            </a:r>
          </a:p>
          <a:p>
            <a:pPr marL="457200" indent="-4572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23. Seven Quality tools</a:t>
            </a:r>
          </a:p>
          <a:p>
            <a:pPr marL="457200" indent="-4572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24. 8D Problem analysis</a:t>
            </a:r>
          </a:p>
          <a:p>
            <a:pPr marL="457200" indent="-4572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25. Instrumentation</a:t>
            </a:r>
          </a:p>
          <a:p>
            <a:pPr marL="342900" indent="-3429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26. Inventory-sales smoothing</a:t>
            </a:r>
          </a:p>
          <a:p>
            <a:pPr marL="342900" indent="-3429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27. Standardized work</a:t>
            </a:r>
          </a:p>
          <a:p>
            <a:pPr marL="457200" indent="-4572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28. Pull system</a:t>
            </a:r>
          </a:p>
          <a:p>
            <a:pPr marL="342900" indent="-3429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29. TPM</a:t>
            </a:r>
          </a:p>
          <a:p>
            <a:pPr marL="342900" indent="-342900" eaLnBrk="0" hangingPunct="0">
              <a:defRPr/>
            </a:pPr>
            <a:r>
              <a:rPr lang="en-US" sz="2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30. </a:t>
            </a:r>
            <a:r>
              <a:rPr lang="en-US" sz="21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Genchi-Gembutsu</a:t>
            </a:r>
            <a:endParaRPr lang="en-US" sz="2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 descr="shutterstock_246566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chemeClr val="tx2"/>
                </a:solidFill>
                <a:latin typeface="Calibri" pitchFamily="34" charset="0"/>
              </a:rPr>
              <a:t>La teoría clásica refiere que el Líder: organiza, coordina, planifica y controla.</a:t>
            </a:r>
            <a:endParaRPr lang="es-ES" sz="3600" b="1" i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0" y="2643188"/>
            <a:ext cx="6858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El liderazgo de hoy tiene muchos otros retos que subyacen fundamentalmente en la estrategia de </a:t>
            </a: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implementar y dirigir sistemas de trabajo</a:t>
            </a: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 y entender  a sus colaboradores y clientes.</a:t>
            </a:r>
            <a:endParaRPr lang="es-ES" sz="28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29188" y="4143375"/>
            <a:ext cx="4214812" cy="1231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  <a:cs typeface="Arial" charset="0"/>
              </a:rPr>
              <a:t>Cualquiera de nosotros</a:t>
            </a:r>
          </a:p>
          <a:p>
            <a:pPr algn="just">
              <a:defRPr/>
            </a:pPr>
            <a:r>
              <a:rPr lang="es-ES" sz="2000" dirty="0">
                <a:solidFill>
                  <a:schemeClr val="bg1"/>
                </a:solidFill>
                <a:latin typeface="+mj-lt"/>
                <a:cs typeface="Arial" charset="0"/>
              </a:rPr>
              <a:t>puede desarrollar </a:t>
            </a:r>
            <a:r>
              <a:rPr lang="es-MX" sz="2000" dirty="0">
                <a:solidFill>
                  <a:schemeClr val="bg1"/>
                </a:solidFill>
                <a:latin typeface="+mj-lt"/>
                <a:cs typeface="Arial" charset="0"/>
              </a:rPr>
              <a:t>habilidades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 charset="0"/>
              </a:rPr>
              <a:t>para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 charset="0"/>
              </a:rPr>
              <a:t>convertirse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 charset="0"/>
              </a:rPr>
              <a:t> en un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 charset="0"/>
              </a:rPr>
              <a:t>líder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Arial" charset="0"/>
              </a:rPr>
              <a:t>eficaz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rial" charset="0"/>
              </a:rPr>
              <a:t>.</a:t>
            </a:r>
            <a:endParaRPr lang="es-ES" sz="14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23555" name="4 Imagen" descr="42-19838651.jpg"/>
          <p:cNvPicPr>
            <a:picLocks noChangeAspect="1"/>
          </p:cNvPicPr>
          <p:nvPr/>
        </p:nvPicPr>
        <p:blipFill>
          <a:blip r:embed="rId3" cstate="print"/>
          <a:srcRect t="6235"/>
          <a:stretch>
            <a:fillRect/>
          </a:stretch>
        </p:blipFill>
        <p:spPr bwMode="auto">
          <a:xfrm>
            <a:off x="0" y="0"/>
            <a:ext cx="4881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95400" y="3386138"/>
            <a:ext cx="7848600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¿QUIÉN PUEDE SER UN LIDER?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86063" y="214313"/>
            <a:ext cx="6510337" cy="6858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r>
              <a:rPr lang="es-MX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tylus BT" pitchFamily="34" charset="0"/>
                <a:cs typeface="Arial" charset="0"/>
              </a:rPr>
              <a:t>¿El líder nace o se hace?</a:t>
            </a:r>
            <a:endParaRPr lang="es-ES" sz="4000" b="1" dirty="0">
              <a:effectLst>
                <a:outerShdw blurRad="38100" dist="38100" dir="2700000" algn="tl">
                  <a:srgbClr val="C0C0C0"/>
                </a:outerShdw>
              </a:effectLst>
              <a:latin typeface="Stylus BT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57250"/>
            <a:ext cx="9144000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s-MX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LOS NUEVOS LIDERES DEL MUNDO</a:t>
            </a:r>
            <a:endParaRPr lang="es-ES" sz="4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8520" y="1340768"/>
            <a:ext cx="9144000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r>
              <a:rPr lang="es-MX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ADAPTACIÓN AL CAMBIO…</a:t>
            </a:r>
            <a:endParaRPr lang="es-ES" sz="6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5" name="6 Imagen" descr="42-17072031.jpg"/>
          <p:cNvPicPr>
            <a:picLocks noChangeAspect="1"/>
          </p:cNvPicPr>
          <p:nvPr/>
        </p:nvPicPr>
        <p:blipFill>
          <a:blip r:embed="rId3" cstate="print"/>
          <a:srcRect t="11458"/>
          <a:stretch>
            <a:fillRect/>
          </a:stretch>
        </p:blipFill>
        <p:spPr bwMode="auto">
          <a:xfrm>
            <a:off x="1" y="2132856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5413" y="98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PE">
              <a:latin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-31750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PE">
              <a:latin typeface="Times New Roman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1913" y="136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s-PE">
              <a:latin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1655934"/>
            <a:ext cx="5076903" cy="520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457200" indent="-457200" defTabSz="762000" eaLnBrk="0" hangingPunct="0">
              <a:defRPr/>
            </a:pP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1.  Globalización</a:t>
            </a:r>
          </a:p>
          <a:p>
            <a:pPr marL="457200" indent="-457200" defTabSz="762000" eaLnBrk="0" hangingPunct="0">
              <a:defRPr/>
            </a:pPr>
            <a:endParaRPr lang="es-MX" sz="1000" b="1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  <a:p>
            <a:pPr marL="457200" indent="-457200" defTabSz="762000" eaLnBrk="0" hangingPunct="0">
              <a:defRPr/>
            </a:pP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2.  Tecnología</a:t>
            </a:r>
          </a:p>
          <a:p>
            <a:pPr marL="457200" indent="-457200" defTabSz="762000" eaLnBrk="0" hangingPunct="0">
              <a:defRPr/>
            </a:pPr>
            <a:endParaRPr lang="es-MX" sz="1000" b="1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  <a:p>
            <a:pPr marL="457200" indent="-457200" defTabSz="762000" eaLnBrk="0" hangingPunct="0">
              <a:defRPr/>
            </a:pP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3.  Información</a:t>
            </a:r>
          </a:p>
          <a:p>
            <a:pPr marL="457200" indent="-457200" defTabSz="762000" eaLnBrk="0" hangingPunct="0">
              <a:defRPr/>
            </a:pPr>
            <a:endParaRPr lang="es-MX" sz="1000" b="1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  <a:p>
            <a:pPr marL="457200" indent="-457200" defTabSz="762000" eaLnBrk="0" hangingPunct="0">
              <a:defRPr/>
            </a:pP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4.  Servicios</a:t>
            </a:r>
          </a:p>
          <a:p>
            <a:pPr marL="457200" indent="-457200" defTabSz="762000" eaLnBrk="0" hangingPunct="0">
              <a:defRPr/>
            </a:pPr>
            <a:endParaRPr lang="es-MX" sz="1000" b="1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  <a:p>
            <a:pPr marL="457200" indent="-457200" defTabSz="762000" eaLnBrk="0" hangingPunct="0">
              <a:defRPr/>
            </a:pP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5.  Foco en el Cliente</a:t>
            </a:r>
          </a:p>
          <a:p>
            <a:pPr marL="457200" indent="-457200" defTabSz="762000" eaLnBrk="0" hangingPunct="0">
              <a:defRPr/>
            </a:pPr>
            <a:endParaRPr lang="es-MX" sz="1000" b="1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  <a:p>
            <a:pPr marL="457200" indent="-457200" defTabSz="762000" eaLnBrk="0" hangingPunct="0">
              <a:defRPr/>
            </a:pP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6.  Estructura Organizacional</a:t>
            </a:r>
          </a:p>
          <a:p>
            <a:pPr marL="457200" indent="-457200" defTabSz="762000" eaLnBrk="0" hangingPunct="0">
              <a:defRPr/>
            </a:pPr>
            <a:endParaRPr lang="es-MX" sz="1000" b="1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  <a:p>
            <a:pPr marL="457200" indent="-457200" defTabSz="762000" eaLnBrk="0" hangingPunct="0">
              <a:defRPr/>
            </a:pP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7.  Cultura Organizacional</a:t>
            </a:r>
          </a:p>
          <a:p>
            <a:pPr marL="457200" indent="-457200" defTabSz="762000" eaLnBrk="0" hangingPunct="0">
              <a:defRPr/>
            </a:pPr>
            <a:endParaRPr lang="es-MX" sz="1000" b="1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  <a:p>
            <a:pPr marL="457200" indent="-457200" defTabSz="762000" eaLnBrk="0" hangingPunct="0">
              <a:buFontTx/>
              <a:buAutoNum type="arabicPeriod" startAt="8"/>
              <a:defRPr/>
            </a:pP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Responsabilidad Social y Etica</a:t>
            </a:r>
          </a:p>
          <a:p>
            <a:pPr marL="457200" indent="-457200" defTabSz="762000" eaLnBrk="0" hangingPunct="0">
              <a:defRPr/>
            </a:pPr>
            <a:endParaRPr lang="es-MX" sz="1000" b="1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  <a:p>
            <a:pPr marL="457200" indent="-457200" defTabSz="762000" eaLnBrk="0" hangingPunct="0">
              <a:defRPr/>
            </a:pPr>
            <a:r>
              <a:rPr lang="es-MX" sz="28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9.  Personas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732240" y="0"/>
            <a:ext cx="2195736" cy="6858000"/>
          </a:xfrm>
          <a:prstGeom prst="round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953583" y="5736158"/>
            <a:ext cx="1743811" cy="107721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Cambio</a:t>
            </a:r>
          </a:p>
          <a:p>
            <a:pPr algn="ctr" eaLnBrk="0" hangingPunct="0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Continuo</a:t>
            </a:r>
          </a:p>
        </p:txBody>
      </p:sp>
      <p:sp>
        <p:nvSpPr>
          <p:cNvPr id="9" name="8 Rectángulo redondeado"/>
          <p:cNvSpPr/>
          <p:nvPr/>
        </p:nvSpPr>
        <p:spPr>
          <a:xfrm rot="16200000">
            <a:off x="5021796" y="-2709428"/>
            <a:ext cx="1080120" cy="716428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MX" sz="4000" b="1" dirty="0"/>
              <a:t>Desafíos Actuales del Líder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7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7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7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7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5720" y="1000109"/>
            <a:ext cx="4000496" cy="571501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9" name="18 Rectángulo redondeado"/>
          <p:cNvSpPr/>
          <p:nvPr/>
        </p:nvSpPr>
        <p:spPr>
          <a:xfrm>
            <a:off x="4857784" y="1000133"/>
            <a:ext cx="4000496" cy="571501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3429000" y="-142875"/>
            <a:ext cx="3286125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38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Vs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14283" y="-142924"/>
            <a:ext cx="35719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8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Líder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143505" y="-214338"/>
            <a:ext cx="35719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8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Jefe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25" y="1285875"/>
            <a:ext cx="3714750" cy="52149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Guía a sus hombres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Obtiene obediencia voluntaria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Inspira confianza y despierta entusiasmo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Dice “NOSOTROS”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Llega antes de la hora señalada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Señala la infracción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Enseña como hacer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Hace que sus hombres encuentren interesante su trabajo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Dice vamos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Piensa en sus hombres y en el objetivo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929188" y="1071563"/>
            <a:ext cx="3714750" cy="52149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Los arrea.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La obtiene imponiendo su voluntad.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Inspira temor e inquietud.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Dice “YO”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Dice: ¨Preséntese a tiempo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Señala la pena para la infracción.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Sabe como hacer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Hace penoso el trabajo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Dice vaya Ud.</a:t>
            </a:r>
          </a:p>
          <a:p>
            <a:pPr eaLnBrk="0" fontAlgn="auto" hangingPunct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defRPr/>
            </a:pPr>
            <a:r>
              <a:rPr lang="es-MX" sz="1600" b="1" dirty="0"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rPr>
              <a:t> Se preocupa por los objetivos.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/>
          </p:cNvSpPr>
          <p:nvPr/>
        </p:nvSpPr>
        <p:spPr bwMode="auto">
          <a:xfrm>
            <a:off x="0" y="-172268"/>
            <a:ext cx="8748464" cy="10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s-MX" sz="4400" b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Importancia del Liderazgo</a:t>
            </a:r>
          </a:p>
        </p:txBody>
      </p:sp>
      <p:sp>
        <p:nvSpPr>
          <p:cNvPr id="36867" name="Line 6"/>
          <p:cNvSpPr>
            <a:spLocks noChangeShapeType="1"/>
          </p:cNvSpPr>
          <p:nvPr/>
        </p:nvSpPr>
        <p:spPr bwMode="auto">
          <a:xfrm>
            <a:off x="8604250" y="549275"/>
            <a:ext cx="0" cy="5400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36868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76975"/>
            <a:ext cx="900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AAGY001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4750" y="1428750"/>
            <a:ext cx="6627813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-127000" y="785813"/>
            <a:ext cx="6985000" cy="1800225"/>
          </a:xfr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algn="ctr">
              <a:defRPr/>
            </a:pPr>
            <a:r>
              <a:rPr lang="es-MX" sz="2800" dirty="0">
                <a:solidFill>
                  <a:schemeClr val="lt1"/>
                </a:solidFill>
              </a:rPr>
              <a:t>Una organización puede tener una planeación adecuada, y no sobrevivir a la falta de un líder apropiado.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exto 1 Liderazgo.jpg"/>
          <p:cNvPicPr>
            <a:picLocks noChangeAspect="1"/>
          </p:cNvPicPr>
          <p:nvPr/>
        </p:nvPicPr>
        <p:blipFill>
          <a:blip r:embed="rId2" cstate="print"/>
          <a:srcRect l="3509" t="8772"/>
          <a:stretch>
            <a:fillRect/>
          </a:stretch>
        </p:blipFill>
        <p:spPr>
          <a:xfrm>
            <a:off x="5076056" y="1953915"/>
            <a:ext cx="3929063" cy="464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-36512" y="1000125"/>
            <a:ext cx="5077197" cy="4276725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/>
              <a:t>Usa su habilidad para dirigir y no su autoridad para mandar</a:t>
            </a:r>
          </a:p>
          <a:p>
            <a:pPr algn="just"/>
            <a:r>
              <a:rPr lang="es-MX" sz="2400" b="1" dirty="0"/>
              <a:t>Conoce perfectamente su trabajo</a:t>
            </a:r>
          </a:p>
          <a:p>
            <a:pPr algn="just"/>
            <a:r>
              <a:rPr lang="es-MX" sz="2400" b="1" dirty="0"/>
              <a:t>Da ordenes e instrucciones claras</a:t>
            </a:r>
          </a:p>
          <a:p>
            <a:pPr algn="just"/>
            <a:r>
              <a:rPr lang="es-MX" sz="2400" b="1" dirty="0"/>
              <a:t>No repite sus ordenes por sistemas </a:t>
            </a:r>
          </a:p>
          <a:p>
            <a:pPr algn="just"/>
            <a:r>
              <a:rPr lang="es-MX" sz="2400" b="1" dirty="0"/>
              <a:t>Aprecia y reconoce el esfuerzo</a:t>
            </a:r>
          </a:p>
          <a:p>
            <a:pPr algn="just"/>
            <a:r>
              <a:rPr lang="es-MX" sz="2400" b="1" dirty="0"/>
              <a:t>Demuestra un </a:t>
            </a:r>
            <a:r>
              <a:rPr lang="es-MX" sz="2400" b="1" dirty="0" err="1"/>
              <a:t>interes</a:t>
            </a:r>
            <a:r>
              <a:rPr lang="es-MX" sz="2400" b="1" dirty="0"/>
              <a:t> personal por cada uno</a:t>
            </a:r>
          </a:p>
          <a:p>
            <a:pPr algn="just">
              <a:lnSpc>
                <a:spcPct val="90000"/>
              </a:lnSpc>
            </a:pPr>
            <a:r>
              <a:rPr lang="es-MX" sz="2400" b="1" dirty="0"/>
              <a:t>Cuando reprende corrige la falta respetando a las persona</a:t>
            </a:r>
          </a:p>
          <a:p>
            <a:pPr algn="just">
              <a:lnSpc>
                <a:spcPct val="90000"/>
              </a:lnSpc>
            </a:pPr>
            <a:r>
              <a:rPr lang="es-MX" sz="2400" b="1" dirty="0"/>
              <a:t>No tiene prejuicios</a:t>
            </a:r>
          </a:p>
          <a:p>
            <a:pPr algn="just">
              <a:lnSpc>
                <a:spcPct val="90000"/>
              </a:lnSpc>
            </a:pPr>
            <a:r>
              <a:rPr lang="es-MX" sz="2400" b="1" dirty="0"/>
              <a:t>Cumple sus promesas</a:t>
            </a:r>
          </a:p>
          <a:p>
            <a:pPr algn="just">
              <a:lnSpc>
                <a:spcPct val="90000"/>
              </a:lnSpc>
            </a:pPr>
            <a:r>
              <a:rPr lang="es-MX" sz="2400" b="1" dirty="0"/>
              <a:t>No culpa a otros</a:t>
            </a:r>
          </a:p>
          <a:p>
            <a:pPr algn="just">
              <a:lnSpc>
                <a:spcPct val="90000"/>
              </a:lnSpc>
            </a:pPr>
            <a:r>
              <a:rPr lang="es-MX" sz="2400" b="1" dirty="0"/>
              <a:t>No grita</a:t>
            </a:r>
          </a:p>
          <a:p>
            <a:pPr algn="just"/>
            <a:endParaRPr lang="es-MX" sz="2400" b="1" dirty="0"/>
          </a:p>
        </p:txBody>
      </p:sp>
      <p:sp>
        <p:nvSpPr>
          <p:cNvPr id="38916" name="Rectangle 6"/>
          <p:cNvSpPr>
            <a:spLocks noGrp="1"/>
          </p:cNvSpPr>
          <p:nvPr>
            <p:ph type="title" idx="4294967295"/>
          </p:nvPr>
        </p:nvSpPr>
        <p:spPr>
          <a:xfrm>
            <a:off x="2339752" y="260648"/>
            <a:ext cx="6508750" cy="1143001"/>
          </a:xfrm>
        </p:spPr>
        <p:txBody>
          <a:bodyPr>
            <a:noAutofit/>
          </a:bodyPr>
          <a:lstStyle/>
          <a:p>
            <a:pPr algn="r"/>
            <a:r>
              <a:rPr lang="es-MX" sz="6000" b="1" dirty="0">
                <a:solidFill>
                  <a:schemeClr val="tx2"/>
                </a:solidFill>
              </a:rPr>
              <a:t>Cualidades de un Líder</a:t>
            </a:r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5292080" y="1052736"/>
            <a:ext cx="0" cy="5400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6072188"/>
            <a:ext cx="1143000" cy="78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pSp>
        <p:nvGrpSpPr>
          <p:cNvPr id="137219" name="11 Grupo"/>
          <p:cNvGrpSpPr>
            <a:grpSpLocks/>
          </p:cNvGrpSpPr>
          <p:nvPr/>
        </p:nvGrpSpPr>
        <p:grpSpPr bwMode="auto">
          <a:xfrm>
            <a:off x="0" y="0"/>
            <a:ext cx="9144000" cy="6143625"/>
            <a:chOff x="1066800" y="800100"/>
            <a:chExt cx="8077200" cy="6057900"/>
          </a:xfrm>
        </p:grpSpPr>
        <p:sp>
          <p:nvSpPr>
            <p:cNvPr id="9" name="8 Flecha derecha">
              <a:hlinkClick r:id="rId3" action="ppaction://hlinksldjump"/>
            </p:cNvPr>
            <p:cNvSpPr/>
            <p:nvPr/>
          </p:nvSpPr>
          <p:spPr>
            <a:xfrm>
              <a:off x="6286512" y="6643710"/>
              <a:ext cx="357190" cy="21429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pic>
          <p:nvPicPr>
            <p:cNvPr id="137225" name="Picture 5" descr="p1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800100"/>
              <a:ext cx="8077200" cy="605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173012" y="3989402"/>
            <a:ext cx="8316912" cy="136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1204" tIns="39889" rIns="81204" bIns="39889"/>
          <a:lstStyle/>
          <a:p>
            <a:pPr marL="307975" indent="-307975" defTabSz="820738" eaLnBrk="0" fontAlgn="auto" hangingPunct="0">
              <a:spcBef>
                <a:spcPct val="20000"/>
              </a:spcBef>
              <a:spcAft>
                <a:spcPct val="35000"/>
              </a:spcAft>
              <a:defRPr/>
            </a:pPr>
            <a:r>
              <a:rPr lang="es-MX" sz="96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Comunicándose Eficazmente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st2_6428830-international-chat-commun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43"/>
            <a:ext cx="8786843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Text Box 19"/>
          <p:cNvSpPr txBox="1">
            <a:spLocks noChangeArrowheads="1"/>
          </p:cNvSpPr>
          <p:nvPr/>
        </p:nvSpPr>
        <p:spPr bwMode="auto">
          <a:xfrm>
            <a:off x="6299632" y="-142899"/>
            <a:ext cx="2844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Ejercicio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785785" y="3786191"/>
            <a:ext cx="7643867" cy="18573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4800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LO QUE ELLOS DIJERON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42845" y="857232"/>
            <a:ext cx="2714644" cy="5715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9" name="28 Rectángulo"/>
          <p:cNvSpPr/>
          <p:nvPr/>
        </p:nvSpPr>
        <p:spPr>
          <a:xfrm>
            <a:off x="3000382" y="857232"/>
            <a:ext cx="2714644" cy="5715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0" name="29 Rectángulo"/>
          <p:cNvSpPr/>
          <p:nvPr/>
        </p:nvSpPr>
        <p:spPr>
          <a:xfrm>
            <a:off x="5857885" y="857232"/>
            <a:ext cx="2714644" cy="5715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123" name="Rectangle 329"/>
          <p:cNvSpPr>
            <a:spLocks noChangeArrowheads="1"/>
          </p:cNvSpPr>
          <p:nvPr/>
        </p:nvSpPr>
        <p:spPr bwMode="auto">
          <a:xfrm>
            <a:off x="3286125" y="1214438"/>
            <a:ext cx="2146300" cy="53117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>
              <a:latin typeface="+mj-lt"/>
              <a:cs typeface="+mn-cs"/>
            </a:endParaRPr>
          </a:p>
        </p:txBody>
      </p:sp>
      <p:sp>
        <p:nvSpPr>
          <p:cNvPr id="5124" name="Text Box 330"/>
          <p:cNvSpPr txBox="1">
            <a:spLocks noChangeArrowheads="1"/>
          </p:cNvSpPr>
          <p:nvPr/>
        </p:nvSpPr>
        <p:spPr bwMode="auto">
          <a:xfrm>
            <a:off x="3346450" y="1220788"/>
            <a:ext cx="1939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latin typeface="+mj-lt"/>
                <a:cs typeface="+mn-cs"/>
              </a:rPr>
              <a:t>T: Yo pienso que la presentación estuvo muy bien …</a:t>
            </a:r>
          </a:p>
        </p:txBody>
      </p:sp>
      <p:sp>
        <p:nvSpPr>
          <p:cNvPr id="5125" name="Text Box 331"/>
          <p:cNvSpPr txBox="1">
            <a:spLocks noChangeArrowheads="1"/>
          </p:cNvSpPr>
          <p:nvPr/>
        </p:nvSpPr>
        <p:spPr bwMode="auto">
          <a:xfrm>
            <a:off x="3346450" y="1855788"/>
            <a:ext cx="20034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latin typeface="+mj-lt"/>
                <a:cs typeface="+mn-cs"/>
              </a:rPr>
              <a:t>M: ¿Y qué pasará con los cuestionamientos de David? No pudimos contestárselos bien …</a:t>
            </a:r>
          </a:p>
        </p:txBody>
      </p:sp>
      <p:sp>
        <p:nvSpPr>
          <p:cNvPr id="5126" name="Text Box 332"/>
          <p:cNvSpPr txBox="1">
            <a:spLocks noChangeArrowheads="1"/>
          </p:cNvSpPr>
          <p:nvPr/>
        </p:nvSpPr>
        <p:spPr bwMode="auto">
          <a:xfrm>
            <a:off x="6142038" y="2039938"/>
            <a:ext cx="2008187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bg1"/>
                </a:solidFill>
                <a:latin typeface="+mj-lt"/>
                <a:cs typeface="+mn-cs"/>
              </a:rPr>
              <a:t>Ese chico no sabe ni qué … esto fue un verdadero desastre. </a:t>
            </a:r>
          </a:p>
        </p:txBody>
      </p:sp>
      <p:sp>
        <p:nvSpPr>
          <p:cNvPr id="5127" name="Text Box 333"/>
          <p:cNvSpPr txBox="1">
            <a:spLocks noChangeArrowheads="1"/>
          </p:cNvSpPr>
          <p:nvPr/>
        </p:nvSpPr>
        <p:spPr bwMode="auto">
          <a:xfrm>
            <a:off x="6107113" y="2846388"/>
            <a:ext cx="207803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bg1"/>
                </a:solidFill>
                <a:latin typeface="+mj-lt"/>
                <a:cs typeface="+mn-cs"/>
              </a:rPr>
              <a:t>Ay Dios … parece como que perdió el interés muy rápido en hacernos la compra, estoy preocupada.  </a:t>
            </a:r>
          </a:p>
        </p:txBody>
      </p:sp>
      <p:sp>
        <p:nvSpPr>
          <p:cNvPr id="5128" name="Text Box 334"/>
          <p:cNvSpPr txBox="1">
            <a:spLocks noChangeArrowheads="1"/>
          </p:cNvSpPr>
          <p:nvPr/>
        </p:nvSpPr>
        <p:spPr bwMode="auto">
          <a:xfrm>
            <a:off x="682625" y="2913063"/>
            <a:ext cx="18351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/>
                </a:solidFill>
                <a:latin typeface="+mj-lt"/>
                <a:cs typeface="+mn-cs"/>
              </a:rPr>
              <a:t>Ahí va ella de nuevo …  “viéndome de arriba para abajo”… es una criticona </a:t>
            </a:r>
          </a:p>
        </p:txBody>
      </p:sp>
      <p:sp>
        <p:nvSpPr>
          <p:cNvPr id="5129" name="Text Box 335"/>
          <p:cNvSpPr txBox="1">
            <a:spLocks noChangeArrowheads="1"/>
          </p:cNvSpPr>
          <p:nvPr/>
        </p:nvSpPr>
        <p:spPr bwMode="auto">
          <a:xfrm>
            <a:off x="3346450" y="2617788"/>
            <a:ext cx="20716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latin typeface="+mj-lt"/>
                <a:cs typeface="+mn-cs"/>
              </a:rPr>
              <a:t>T: David siempre hace preguntas … es su manera de convencerse si comprar o no.</a:t>
            </a:r>
          </a:p>
        </p:txBody>
      </p:sp>
      <p:sp>
        <p:nvSpPr>
          <p:cNvPr id="5130" name="Text Box 336"/>
          <p:cNvSpPr txBox="1">
            <a:spLocks noChangeArrowheads="1"/>
          </p:cNvSpPr>
          <p:nvPr/>
        </p:nvSpPr>
        <p:spPr bwMode="auto">
          <a:xfrm>
            <a:off x="3346450" y="3381375"/>
            <a:ext cx="20716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latin typeface="+mj-lt"/>
                <a:cs typeface="+mn-cs"/>
              </a:rPr>
              <a:t>M: Ok, pero creo que bien pudimos haberle presentado una mucho mejor información de costos …</a:t>
            </a:r>
          </a:p>
        </p:txBody>
      </p:sp>
      <p:sp>
        <p:nvSpPr>
          <p:cNvPr id="5131" name="Text Box 337"/>
          <p:cNvSpPr txBox="1">
            <a:spLocks noChangeArrowheads="1"/>
          </p:cNvSpPr>
          <p:nvPr/>
        </p:nvSpPr>
        <p:spPr bwMode="auto">
          <a:xfrm>
            <a:off x="715963" y="3779838"/>
            <a:ext cx="17287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/>
                </a:solidFill>
                <a:latin typeface="+mj-lt"/>
                <a:cs typeface="+mn-cs"/>
              </a:rPr>
              <a:t>Nunca está contenta con nada, siempre quiere más y más</a:t>
            </a:r>
          </a:p>
        </p:txBody>
      </p:sp>
      <p:sp>
        <p:nvSpPr>
          <p:cNvPr id="5132" name="Text Box 338"/>
          <p:cNvSpPr txBox="1">
            <a:spLocks noChangeArrowheads="1"/>
          </p:cNvSpPr>
          <p:nvPr/>
        </p:nvSpPr>
        <p:spPr bwMode="auto">
          <a:xfrm>
            <a:off x="793750" y="5613400"/>
            <a:ext cx="15938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/>
                </a:solidFill>
                <a:latin typeface="+mj-lt"/>
                <a:cs typeface="+mn-cs"/>
              </a:rPr>
              <a:t>Si es así .. ¿Por qué no lo hiciste tú entonces? </a:t>
            </a:r>
          </a:p>
        </p:txBody>
      </p:sp>
      <p:sp>
        <p:nvSpPr>
          <p:cNvPr id="5133" name="Text Box 339"/>
          <p:cNvSpPr txBox="1">
            <a:spLocks noChangeArrowheads="1"/>
          </p:cNvSpPr>
          <p:nvPr/>
        </p:nvSpPr>
        <p:spPr bwMode="auto">
          <a:xfrm>
            <a:off x="3346450" y="4397375"/>
            <a:ext cx="1939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latin typeface="+mj-lt"/>
                <a:cs typeface="+mn-cs"/>
              </a:rPr>
              <a:t>T: Pues creo que yo no había pensado en esas preguntas …</a:t>
            </a:r>
          </a:p>
        </p:txBody>
      </p:sp>
      <p:sp>
        <p:nvSpPr>
          <p:cNvPr id="5134" name="Text Box 340"/>
          <p:cNvSpPr txBox="1">
            <a:spLocks noChangeArrowheads="1"/>
          </p:cNvSpPr>
          <p:nvPr/>
        </p:nvSpPr>
        <p:spPr bwMode="auto">
          <a:xfrm>
            <a:off x="3346450" y="5032375"/>
            <a:ext cx="19256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latin typeface="+mj-lt"/>
                <a:cs typeface="+mn-cs"/>
              </a:rPr>
              <a:t>M: Pero debimos de haber pensado en ellas antes …</a:t>
            </a:r>
          </a:p>
        </p:txBody>
      </p:sp>
      <p:sp>
        <p:nvSpPr>
          <p:cNvPr id="5135" name="Text Box 341"/>
          <p:cNvSpPr txBox="1">
            <a:spLocks noChangeArrowheads="1"/>
          </p:cNvSpPr>
          <p:nvPr/>
        </p:nvSpPr>
        <p:spPr bwMode="auto">
          <a:xfrm>
            <a:off x="3336925" y="5651500"/>
            <a:ext cx="2181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latin typeface="+mj-lt"/>
                <a:cs typeface="+mn-cs"/>
              </a:rPr>
              <a:t>T: Creo que deberíamos de trabajar en ello …</a:t>
            </a:r>
          </a:p>
        </p:txBody>
      </p:sp>
      <p:sp>
        <p:nvSpPr>
          <p:cNvPr id="5136" name="Text Box 342"/>
          <p:cNvSpPr txBox="1">
            <a:spLocks noChangeArrowheads="1"/>
          </p:cNvSpPr>
          <p:nvPr/>
        </p:nvSpPr>
        <p:spPr bwMode="auto">
          <a:xfrm>
            <a:off x="6032500" y="4024313"/>
            <a:ext cx="221773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bg1"/>
                </a:solidFill>
                <a:latin typeface="+mj-lt"/>
                <a:cs typeface="+mn-cs"/>
              </a:rPr>
              <a:t>Si hubieras hecho bien tu trabajo, te habrías anticipado a sus dudas y hubiéramos podido aclarárselas  …</a:t>
            </a:r>
          </a:p>
        </p:txBody>
      </p:sp>
      <p:sp>
        <p:nvSpPr>
          <p:cNvPr id="5137" name="Text Box 343"/>
          <p:cNvSpPr txBox="1">
            <a:spLocks noChangeArrowheads="1"/>
          </p:cNvSpPr>
          <p:nvPr/>
        </p:nvSpPr>
        <p:spPr bwMode="auto">
          <a:xfrm>
            <a:off x="6340475" y="5267325"/>
            <a:ext cx="15938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bg1"/>
                </a:solidFill>
                <a:latin typeface="+mj-lt"/>
                <a:cs typeface="+mn-cs"/>
              </a:rPr>
              <a:t>Creo que esto ya es una causa perdida … tú lo echaste a perder.  </a:t>
            </a:r>
          </a:p>
        </p:txBody>
      </p:sp>
      <p:sp>
        <p:nvSpPr>
          <p:cNvPr id="5138" name="Text Box 344"/>
          <p:cNvSpPr txBox="1">
            <a:spLocks noChangeArrowheads="1"/>
          </p:cNvSpPr>
          <p:nvPr/>
        </p:nvSpPr>
        <p:spPr bwMode="auto">
          <a:xfrm>
            <a:off x="3344863" y="6189663"/>
            <a:ext cx="1592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50" dirty="0">
                <a:latin typeface="+mj-lt"/>
                <a:cs typeface="+mn-cs"/>
              </a:rPr>
              <a:t>M: Sí, ya veo</a:t>
            </a:r>
          </a:p>
        </p:txBody>
      </p:sp>
      <p:sp>
        <p:nvSpPr>
          <p:cNvPr id="5139" name="Text Box 345"/>
          <p:cNvSpPr txBox="1">
            <a:spLocks noChangeArrowheads="1"/>
          </p:cNvSpPr>
          <p:nvPr/>
        </p:nvSpPr>
        <p:spPr bwMode="auto">
          <a:xfrm>
            <a:off x="617538" y="4532313"/>
            <a:ext cx="193833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/>
                </a:solidFill>
                <a:latin typeface="+mj-lt"/>
                <a:cs typeface="+mn-cs"/>
              </a:rPr>
              <a:t>Oye, estuve trabajando como loco en el otro proyecto …  ¡no puedo estar en todo !</a:t>
            </a:r>
            <a:endParaRPr lang="es-MX" sz="2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5140" name="Text Box 347"/>
          <p:cNvSpPr txBox="1">
            <a:spLocks noChangeArrowheads="1"/>
          </p:cNvSpPr>
          <p:nvPr/>
        </p:nvSpPr>
        <p:spPr bwMode="auto">
          <a:xfrm>
            <a:off x="720725" y="2039938"/>
            <a:ext cx="17319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/>
                </a:solidFill>
                <a:latin typeface="+mj-lt"/>
                <a:cs typeface="+mn-cs"/>
              </a:rPr>
              <a:t> Me alegro de que ya se haya terminado … estuvo duro. </a:t>
            </a:r>
          </a:p>
        </p:txBody>
      </p:sp>
      <p:sp>
        <p:nvSpPr>
          <p:cNvPr id="5141" name="AutoShape 348"/>
          <p:cNvSpPr>
            <a:spLocks noChangeArrowheads="1"/>
          </p:cNvSpPr>
          <p:nvPr/>
        </p:nvSpPr>
        <p:spPr bwMode="auto">
          <a:xfrm>
            <a:off x="5953125" y="1101725"/>
            <a:ext cx="2216150" cy="714375"/>
          </a:xfrm>
          <a:prstGeom prst="cloudCallout">
            <a:avLst>
              <a:gd name="adj1" fmla="val 5532"/>
              <a:gd name="adj2" fmla="val 7686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>
              <a:latin typeface="+mj-lt"/>
              <a:cs typeface="+mn-cs"/>
            </a:endParaRPr>
          </a:p>
        </p:txBody>
      </p:sp>
      <p:sp>
        <p:nvSpPr>
          <p:cNvPr id="5142" name="AutoShape 349"/>
          <p:cNvSpPr>
            <a:spLocks noChangeArrowheads="1"/>
          </p:cNvSpPr>
          <p:nvPr/>
        </p:nvSpPr>
        <p:spPr bwMode="auto">
          <a:xfrm flipH="1">
            <a:off x="428625" y="1101725"/>
            <a:ext cx="2217738" cy="671513"/>
          </a:xfrm>
          <a:prstGeom prst="cloudCallout">
            <a:avLst>
              <a:gd name="adj1" fmla="val 324"/>
              <a:gd name="adj2" fmla="val 8041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>
              <a:latin typeface="+mj-lt"/>
              <a:cs typeface="+mn-cs"/>
            </a:endParaRPr>
          </a:p>
        </p:txBody>
      </p:sp>
      <p:sp>
        <p:nvSpPr>
          <p:cNvPr id="5143" name="Text Box 350"/>
          <p:cNvSpPr txBox="1">
            <a:spLocks noChangeArrowheads="1"/>
          </p:cNvSpPr>
          <p:nvPr/>
        </p:nvSpPr>
        <p:spPr bwMode="auto">
          <a:xfrm>
            <a:off x="6167438" y="1292225"/>
            <a:ext cx="19399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200" dirty="0">
                <a:latin typeface="+mj-lt"/>
                <a:cs typeface="+mn-cs"/>
              </a:rPr>
              <a:t>Lo que Mary está pensando …</a:t>
            </a:r>
          </a:p>
        </p:txBody>
      </p:sp>
      <p:sp>
        <p:nvSpPr>
          <p:cNvPr id="5144" name="Text Box 351"/>
          <p:cNvSpPr txBox="1">
            <a:spLocks noChangeArrowheads="1"/>
          </p:cNvSpPr>
          <p:nvPr/>
        </p:nvSpPr>
        <p:spPr bwMode="auto">
          <a:xfrm>
            <a:off x="685800" y="1228725"/>
            <a:ext cx="19399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200" dirty="0">
                <a:latin typeface="+mj-lt"/>
                <a:cs typeface="+mn-cs"/>
              </a:rPr>
              <a:t>Lo que Tom está pensando …</a:t>
            </a:r>
          </a:p>
        </p:txBody>
      </p:sp>
      <p:sp>
        <p:nvSpPr>
          <p:cNvPr id="10593" name="Text Box 353"/>
          <p:cNvSpPr txBox="1">
            <a:spLocks noChangeArrowheads="1"/>
          </p:cNvSpPr>
          <p:nvPr/>
        </p:nvSpPr>
        <p:spPr bwMode="gray">
          <a:xfrm>
            <a:off x="3305175" y="928688"/>
            <a:ext cx="2135188" cy="2682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j-lt"/>
                <a:cs typeface="+mn-cs"/>
              </a:rPr>
              <a:t>Lo que ellos dijeron …</a:t>
            </a:r>
          </a:p>
        </p:txBody>
      </p:sp>
      <p:sp>
        <p:nvSpPr>
          <p:cNvPr id="13338" name="Rectangle 3"/>
          <p:cNvSpPr>
            <a:spLocks noChangeArrowheads="1"/>
          </p:cNvSpPr>
          <p:nvPr/>
        </p:nvSpPr>
        <p:spPr bwMode="auto">
          <a:xfrm>
            <a:off x="3357555" y="-142900"/>
            <a:ext cx="5357821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1204" tIns="39889" rIns="81204" bIns="39889"/>
          <a:lstStyle/>
          <a:p>
            <a:pPr marL="307975" indent="-307975" algn="ctr" defTabSz="820738" eaLnBrk="0" fontAlgn="auto" hangingPunct="0">
              <a:spcBef>
                <a:spcPct val="20000"/>
              </a:spcBef>
              <a:spcAft>
                <a:spcPct val="3500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Conversación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3428992" y="2357430"/>
            <a:ext cx="510381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s-ES" sz="2000" b="1" dirty="0">
                <a:latin typeface="+mj-lt"/>
              </a:rPr>
              <a:t>Lo crítico de aprender a pensar en forma lean es entender que es el valor agregado.</a:t>
            </a:r>
          </a:p>
          <a:p>
            <a:pPr algn="just" eaLnBrk="0" hangingPunct="0"/>
            <a:r>
              <a:rPr lang="es-ES" sz="2000" b="1" dirty="0">
                <a:latin typeface="+mj-lt"/>
              </a:rPr>
              <a:t>Valor puede ser solamente definido por el cliente final.</a:t>
            </a:r>
          </a:p>
          <a:p>
            <a:pPr algn="just" eaLnBrk="0" hangingPunct="0"/>
            <a:endParaRPr lang="es-ES" sz="2000" b="1" dirty="0">
              <a:latin typeface="+mj-lt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5148876"/>
            <a:ext cx="9144000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ill Sans MT" pitchFamily="34" charset="0"/>
              </a:rPr>
              <a:t>En lean </a:t>
            </a:r>
            <a:r>
              <a:rPr lang="es-ES" dirty="0" err="1">
                <a:solidFill>
                  <a:schemeClr val="bg1"/>
                </a:solidFill>
                <a:latin typeface="Gill Sans MT" pitchFamily="34" charset="0"/>
              </a:rPr>
              <a:t>business</a:t>
            </a:r>
            <a:r>
              <a:rPr lang="es-ES" dirty="0">
                <a:solidFill>
                  <a:schemeClr val="bg1"/>
                </a:solidFill>
                <a:latin typeface="Gill Sans MT" pitchFamily="34" charset="0"/>
              </a:rPr>
              <a:t>:</a:t>
            </a:r>
          </a:p>
          <a:p>
            <a:r>
              <a:rPr lang="es-ES" dirty="0">
                <a:solidFill>
                  <a:schemeClr val="bg1"/>
                </a:solidFill>
                <a:latin typeface="Gill Sans MT" pitchFamily="34" charset="0"/>
              </a:rPr>
              <a:t>Valor es la acción más competitiva de transformar de un estado A </a:t>
            </a:r>
            <a:r>
              <a:rPr lang="es-ES" dirty="0" err="1">
                <a:solidFill>
                  <a:schemeClr val="bg1"/>
                </a:solidFill>
                <a:latin typeface="Gill Sans MT" pitchFamily="34" charset="0"/>
              </a:rPr>
              <a:t>a</a:t>
            </a:r>
            <a:r>
              <a:rPr lang="es-ES" dirty="0">
                <a:solidFill>
                  <a:schemeClr val="bg1"/>
                </a:solidFill>
                <a:latin typeface="Gill Sans MT" pitchFamily="34" charset="0"/>
              </a:rPr>
              <a:t> un estado B algún elemento por el cual el cliente estará satisfecho y dispuesto a pagar.</a:t>
            </a:r>
            <a:endParaRPr lang="es-MX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8596" y="2428868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Valor Agregado</a:t>
            </a:r>
            <a:endParaRPr lang="es-MX" sz="32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2464578" y="2964653"/>
            <a:ext cx="16430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500033" y="857232"/>
            <a:ext cx="8501123" cy="600076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graphicFrame>
        <p:nvGraphicFramePr>
          <p:cNvPr id="8" name="Group 86"/>
          <p:cNvGraphicFramePr>
            <a:graphicFrameLocks noGrp="1"/>
          </p:cNvGraphicFramePr>
          <p:nvPr/>
        </p:nvGraphicFramePr>
        <p:xfrm>
          <a:off x="1042988" y="990600"/>
          <a:ext cx="7600518" cy="5653110"/>
        </p:xfrm>
        <a:graphic>
          <a:graphicData uri="http://schemas.openxmlformats.org/drawingml/2006/table">
            <a:tbl>
              <a:tblPr/>
              <a:tblGrid>
                <a:gridCol w="4439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736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Ejercicio: “Hablarse francamente”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 continuación le mostraremos algunos pares de enunciados para que usted identifique cuál de ellos constituye el  mejor ejemplo de lo que es “Hablarse francamente” y explique el por qué.</a:t>
                      </a:r>
                    </a:p>
                  </a:txBody>
                  <a:tcPr marL="83127" marR="83127" marT="40341" marB="4034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8254"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MX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Algunos supervisores podrían sentirse nerviosos al tener que manejar equipos orientados a procesos específicos.</a:t>
                      </a:r>
                    </a:p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es-MX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MX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 siento nervioso por tener que dirigir equipos orientados a procesos de trabajo específico. Realmente no me considero un técnico especializado en cada uno de los pasos del proceso. ¿Cómo podríamos darle a la gente la ayuda técnica que necesite? </a:t>
                      </a:r>
                    </a:p>
                  </a:txBody>
                  <a:tcPr marL="83127" marR="83127" marT="40341" marB="4034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¿Por qué este enunciado constituye un buen ejemplo de lo que es “hablarse francamente”?  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909"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MX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 día de hoy no me apoyaste mucho, Tom. </a:t>
                      </a:r>
                    </a:p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es-MX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MX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Tom, noté que me interrumpiste varias veces durante la presentación. Sentí que no confiabas en mí. Me sentí desplazado frente al cliente.  </a:t>
                      </a:r>
                    </a:p>
                  </a:txBody>
                  <a:tcPr marL="83127" marR="83127" marT="40341" marB="4034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¿Por qué este enunciado constituye un buen ejemplo de lo que es “hablarse francamente”?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5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578">
                <a:tc>
                  <a:txBody>
                    <a:bodyPr/>
                    <a:lstStyle/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MX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Estoy dando por hecho que Terry y Gina estarán en Dallas para la conferencia del día 13 de septiembre, así que podrían quedarse otro día para ver a nuestro cliente.  </a:t>
                      </a:r>
                    </a:p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MX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es-MX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Creo que Terry y Gina deberían de encontrarse con nuestro cliente. </a:t>
                      </a:r>
                    </a:p>
                  </a:txBody>
                  <a:tcPr marL="83127" marR="83127" marT="40341" marB="4034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5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¿Por qué este enunciado constituye un buen ejemplo de lo que es “hablarse francamente”?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5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5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51" name="Rectangle 3"/>
          <p:cNvSpPr>
            <a:spLocks noChangeArrowheads="1"/>
          </p:cNvSpPr>
          <p:nvPr/>
        </p:nvSpPr>
        <p:spPr bwMode="auto">
          <a:xfrm>
            <a:off x="4886325" y="-23"/>
            <a:ext cx="3829051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1204" tIns="39889" rIns="81204" bIns="39889"/>
          <a:lstStyle/>
          <a:p>
            <a:pPr marL="307975" indent="-307975" algn="ctr" defTabSz="820738" eaLnBrk="0" fontAlgn="auto" hangingPunct="0">
              <a:spcBef>
                <a:spcPct val="20000"/>
              </a:spcBef>
              <a:spcAft>
                <a:spcPct val="3500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Enunciados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214281" y="857233"/>
            <a:ext cx="8501123" cy="54292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143000" y="1214438"/>
            <a:ext cx="728662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400" dirty="0">
                <a:latin typeface="+mj-lt"/>
                <a:cs typeface="+mn-cs"/>
              </a:rPr>
              <a:t>Evalúe las siguientes situaciones para determinar que tan “directas y francas”  son las conversaciones dentro de su equipo.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es-MX" sz="1400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+mj-lt"/>
                <a:cs typeface="+mn-cs"/>
              </a:rPr>
              <a:t>1= Casi nunca;  2= Muy rara vez;  3= A veces;  4= La mayor parte del tiempo; 5= Casi siempre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+mj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+mj-lt"/>
                <a:cs typeface="+mn-cs"/>
              </a:rPr>
              <a:t>Me siento lo suficientemente seguro dentro de mi equipo como para expresar mis verdaderos pensamientos, opiniones, sentimientos sin temor de que sean utilizados en mi contra después.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+mj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+mj-lt"/>
                <a:cs typeface="+mn-cs"/>
              </a:rPr>
              <a:t>Trato de defender mis sentimientos y opiniones sin llegar a generalizar o hablar por los demás.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+mj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+mj-lt"/>
                <a:cs typeface="+mn-cs"/>
              </a:rPr>
              <a:t>Trato de compartir la lógica subyacente de mis ideas y/o asunciones, es decir, lo que hay atrás de mi manera de pensar y/o actuar, para que así los demás puedan comprender “el por qué” de lo que yo expreso.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+mj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+mj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es-MX" sz="1400" dirty="0">
                <a:latin typeface="+mj-lt"/>
                <a:cs typeface="+mn-cs"/>
              </a:rPr>
              <a:t>TOTAL (no más de 15 puntos)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+mj-lt"/>
                <a:cs typeface="+mn-cs"/>
              </a:rPr>
              <a:t>¿Qué podríamos hacer para incrementar la calidad de nuestras conversaciones y así  mejorar la manera de comunicarnos dentro de nuestro equipo?  </a:t>
            </a:r>
          </a:p>
        </p:txBody>
      </p:sp>
      <p:sp>
        <p:nvSpPr>
          <p:cNvPr id="27" name="Rectangle 8"/>
          <p:cNvSpPr>
            <a:spLocks noChangeAspect="1" noChangeArrowheads="1"/>
          </p:cNvSpPr>
          <p:nvPr/>
        </p:nvSpPr>
        <p:spPr bwMode="auto">
          <a:xfrm>
            <a:off x="928688" y="2714625"/>
            <a:ext cx="582612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>
              <a:latin typeface="+mj-lt"/>
              <a:cs typeface="+mn-cs"/>
            </a:endParaRPr>
          </a:p>
        </p:txBody>
      </p:sp>
      <p:sp>
        <p:nvSpPr>
          <p:cNvPr id="28" name="Rectangle 9"/>
          <p:cNvSpPr>
            <a:spLocks noChangeAspect="1" noChangeArrowheads="1"/>
          </p:cNvSpPr>
          <p:nvPr/>
        </p:nvSpPr>
        <p:spPr bwMode="auto">
          <a:xfrm>
            <a:off x="928688" y="3454400"/>
            <a:ext cx="582612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>
              <a:latin typeface="+mj-lt"/>
              <a:cs typeface="+mn-cs"/>
            </a:endParaRPr>
          </a:p>
        </p:txBody>
      </p:sp>
      <p:sp>
        <p:nvSpPr>
          <p:cNvPr id="29" name="Rectangle 10"/>
          <p:cNvSpPr>
            <a:spLocks noChangeAspect="1" noChangeArrowheads="1"/>
          </p:cNvSpPr>
          <p:nvPr/>
        </p:nvSpPr>
        <p:spPr bwMode="auto">
          <a:xfrm>
            <a:off x="928688" y="4168775"/>
            <a:ext cx="582612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>
              <a:latin typeface="+mj-lt"/>
              <a:cs typeface="+mn-cs"/>
            </a:endParaRPr>
          </a:p>
        </p:txBody>
      </p:sp>
      <p:sp>
        <p:nvSpPr>
          <p:cNvPr id="31" name="Rectangle 11"/>
          <p:cNvSpPr>
            <a:spLocks noChangeAspect="1" noChangeArrowheads="1"/>
          </p:cNvSpPr>
          <p:nvPr/>
        </p:nvSpPr>
        <p:spPr bwMode="auto">
          <a:xfrm>
            <a:off x="928688" y="4954588"/>
            <a:ext cx="582612" cy="504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>
              <a:latin typeface="+mj-lt"/>
              <a:cs typeface="+mn-cs"/>
            </a:endParaRPr>
          </a:p>
        </p:txBody>
      </p:sp>
      <p:sp>
        <p:nvSpPr>
          <p:cNvPr id="15368" name="Rectangle 3"/>
          <p:cNvSpPr>
            <a:spLocks noChangeArrowheads="1"/>
          </p:cNvSpPr>
          <p:nvPr/>
        </p:nvSpPr>
        <p:spPr bwMode="auto">
          <a:xfrm>
            <a:off x="4886325" y="-71461"/>
            <a:ext cx="3829051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1204" tIns="39889" rIns="81204" bIns="39889"/>
          <a:lstStyle/>
          <a:p>
            <a:pPr marL="307975" indent="-307975" algn="ctr" defTabSz="820738" eaLnBrk="0" fontAlgn="auto" hangingPunct="0">
              <a:spcBef>
                <a:spcPct val="20000"/>
              </a:spcBef>
              <a:spcAft>
                <a:spcPct val="3500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Evaluación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1214415" y="1142985"/>
            <a:ext cx="5715040" cy="478634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714500" y="3709988"/>
            <a:ext cx="2255838" cy="186213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>
              <a:latin typeface="+mn-lt"/>
              <a:cs typeface="+mn-cs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598897" y="1"/>
            <a:ext cx="5545137" cy="19466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822" tIns="49526" rIns="100822" bIns="49526">
            <a:spAutoFit/>
          </a:bodyPr>
          <a:lstStyle/>
          <a:p>
            <a:pPr algn="r" defTabSz="10191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Comunicación Eficaz</a:t>
            </a:r>
          </a:p>
        </p:txBody>
      </p:sp>
      <p:sp>
        <p:nvSpPr>
          <p:cNvPr id="17414" name="Rectangle 36"/>
          <p:cNvSpPr>
            <a:spLocks noChangeArrowheads="1"/>
          </p:cNvSpPr>
          <p:nvPr/>
        </p:nvSpPr>
        <p:spPr bwMode="auto">
          <a:xfrm>
            <a:off x="4006850" y="1831975"/>
            <a:ext cx="2255838" cy="18621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600">
              <a:latin typeface="+mn-lt"/>
              <a:cs typeface="+mn-cs"/>
            </a:endParaRPr>
          </a:p>
        </p:txBody>
      </p:sp>
      <p:sp>
        <p:nvSpPr>
          <p:cNvPr id="143368" name="Rectangle 37"/>
          <p:cNvSpPr>
            <a:spLocks noChangeArrowheads="1"/>
          </p:cNvSpPr>
          <p:nvPr/>
        </p:nvSpPr>
        <p:spPr bwMode="auto">
          <a:xfrm>
            <a:off x="1687513" y="3287713"/>
            <a:ext cx="1828800" cy="7921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1200">
                <a:solidFill>
                  <a:srgbClr val="3B3B3B"/>
                </a:solidFill>
                <a:latin typeface="Tahoma" pitchFamily="34" charset="0"/>
              </a:rPr>
              <a:t>Capacidad para escuchar deficiente,</a:t>
            </a:r>
          </a:p>
          <a:p>
            <a:pPr algn="ctr"/>
            <a:r>
              <a:rPr lang="es-MX" sz="1200">
                <a:solidFill>
                  <a:srgbClr val="3B3B3B"/>
                </a:solidFill>
                <a:latin typeface="Tahoma" pitchFamily="34" charset="0"/>
              </a:rPr>
              <a:t>sin conexiones,</a:t>
            </a:r>
          </a:p>
          <a:p>
            <a:pPr algn="ctr"/>
            <a:r>
              <a:rPr lang="es-MX" sz="1200">
                <a:solidFill>
                  <a:srgbClr val="3B3B3B"/>
                </a:solidFill>
                <a:latin typeface="Tahoma" pitchFamily="34" charset="0"/>
              </a:rPr>
              <a:t>sin reconocimiento.</a:t>
            </a:r>
          </a:p>
        </p:txBody>
      </p:sp>
      <p:sp>
        <p:nvSpPr>
          <p:cNvPr id="143369" name="Rectangle 38"/>
          <p:cNvSpPr>
            <a:spLocks noChangeArrowheads="1"/>
          </p:cNvSpPr>
          <p:nvPr/>
        </p:nvSpPr>
        <p:spPr bwMode="auto">
          <a:xfrm>
            <a:off x="3055938" y="4851400"/>
            <a:ext cx="1873250" cy="644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1200">
                <a:solidFill>
                  <a:srgbClr val="3B3B3B"/>
                </a:solidFill>
                <a:latin typeface="Tahoma" pitchFamily="34" charset="0"/>
              </a:rPr>
              <a:t>Precavido e indirecto.</a:t>
            </a:r>
          </a:p>
          <a:p>
            <a:pPr algn="ctr"/>
            <a:r>
              <a:rPr lang="es-MX" sz="1200">
                <a:solidFill>
                  <a:srgbClr val="3B3B3B"/>
                </a:solidFill>
                <a:latin typeface="Tahoma" pitchFamily="34" charset="0"/>
              </a:rPr>
              <a:t>Generaliza y es superficial.</a:t>
            </a:r>
          </a:p>
        </p:txBody>
      </p:sp>
      <p:sp>
        <p:nvSpPr>
          <p:cNvPr id="143370" name="Rectangle 39"/>
          <p:cNvSpPr>
            <a:spLocks noChangeArrowheads="1"/>
          </p:cNvSpPr>
          <p:nvPr/>
        </p:nvSpPr>
        <p:spPr bwMode="auto">
          <a:xfrm>
            <a:off x="3344863" y="1487488"/>
            <a:ext cx="129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600" b="1">
                <a:solidFill>
                  <a:srgbClr val="3B3B3B"/>
                </a:solidFill>
                <a:latin typeface="Tahoma" pitchFamily="34" charset="0"/>
              </a:rPr>
              <a:t>“El emisor”</a:t>
            </a:r>
          </a:p>
        </p:txBody>
      </p:sp>
      <p:sp>
        <p:nvSpPr>
          <p:cNvPr id="143371" name="Rectangle 40"/>
          <p:cNvSpPr>
            <a:spLocks noChangeArrowheads="1"/>
          </p:cNvSpPr>
          <p:nvPr/>
        </p:nvSpPr>
        <p:spPr bwMode="auto">
          <a:xfrm>
            <a:off x="1687513" y="2928938"/>
            <a:ext cx="1368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MX" sz="1600" b="1">
                <a:solidFill>
                  <a:srgbClr val="3B3B3B"/>
                </a:solidFill>
                <a:latin typeface="Tahoma" pitchFamily="34" charset="0"/>
              </a:rPr>
              <a:t>“El receptor”</a:t>
            </a:r>
          </a:p>
        </p:txBody>
      </p:sp>
      <p:sp>
        <p:nvSpPr>
          <p:cNvPr id="143372" name="Rectangle 41"/>
          <p:cNvSpPr>
            <a:spLocks noChangeArrowheads="1"/>
          </p:cNvSpPr>
          <p:nvPr/>
        </p:nvSpPr>
        <p:spPr bwMode="auto">
          <a:xfrm rot="-1306074">
            <a:off x="4483100" y="2481263"/>
            <a:ext cx="1392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400" b="1" i="1">
                <a:solidFill>
                  <a:schemeClr val="bg1"/>
                </a:solidFill>
                <a:latin typeface="Tahoma" pitchFamily="34" charset="0"/>
              </a:rPr>
              <a:t>“Comunicación </a:t>
            </a:r>
            <a:br>
              <a:rPr lang="es-MX" sz="1400" b="1" i="1">
                <a:solidFill>
                  <a:schemeClr val="bg1"/>
                </a:solidFill>
                <a:latin typeface="Tahoma" pitchFamily="34" charset="0"/>
              </a:rPr>
            </a:br>
            <a:r>
              <a:rPr lang="es-MX" sz="1400" b="1" i="1">
                <a:solidFill>
                  <a:schemeClr val="bg1"/>
                </a:solidFill>
                <a:latin typeface="Tahoma" pitchFamily="34" charset="0"/>
              </a:rPr>
              <a:t>eficaz”</a:t>
            </a:r>
            <a:endParaRPr lang="es-MX" sz="3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43373" name="Rectangle 42"/>
          <p:cNvSpPr>
            <a:spLocks noChangeArrowheads="1"/>
          </p:cNvSpPr>
          <p:nvPr/>
        </p:nvSpPr>
        <p:spPr bwMode="auto">
          <a:xfrm>
            <a:off x="3135313" y="1831975"/>
            <a:ext cx="1743075" cy="644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1200">
                <a:solidFill>
                  <a:srgbClr val="3B3B3B"/>
                </a:solidFill>
                <a:latin typeface="Tahoma" pitchFamily="34" charset="0"/>
              </a:rPr>
              <a:t>Conversación directa,</a:t>
            </a:r>
          </a:p>
          <a:p>
            <a:pPr algn="ctr"/>
            <a:r>
              <a:rPr lang="es-MX" sz="1200">
                <a:solidFill>
                  <a:srgbClr val="3B3B3B"/>
                </a:solidFill>
                <a:latin typeface="Tahoma" pitchFamily="34" charset="0"/>
              </a:rPr>
              <a:t>abierta,</a:t>
            </a:r>
          </a:p>
          <a:p>
            <a:pPr algn="ctr"/>
            <a:r>
              <a:rPr lang="es-MX" sz="1200">
                <a:solidFill>
                  <a:srgbClr val="3B3B3B"/>
                </a:solidFill>
                <a:latin typeface="Tahoma" pitchFamily="34" charset="0"/>
              </a:rPr>
              <a:t>franca y sincera.</a:t>
            </a:r>
          </a:p>
        </p:txBody>
      </p:sp>
      <p:sp>
        <p:nvSpPr>
          <p:cNvPr id="143374" name="Rectangle 43"/>
          <p:cNvSpPr>
            <a:spLocks noChangeArrowheads="1"/>
          </p:cNvSpPr>
          <p:nvPr/>
        </p:nvSpPr>
        <p:spPr bwMode="auto">
          <a:xfrm>
            <a:off x="4430713" y="3287713"/>
            <a:ext cx="1828800" cy="7921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1200">
                <a:solidFill>
                  <a:srgbClr val="3B3B3B"/>
                </a:solidFill>
                <a:latin typeface="Tahoma" pitchFamily="34" charset="0"/>
              </a:rPr>
              <a:t>Activa capacidad para escuchar,</a:t>
            </a:r>
          </a:p>
          <a:p>
            <a:pPr algn="ctr"/>
            <a:r>
              <a:rPr lang="es-MX" sz="1200">
                <a:solidFill>
                  <a:srgbClr val="3B3B3B"/>
                </a:solidFill>
                <a:latin typeface="Tahoma" pitchFamily="34" charset="0"/>
              </a:rPr>
              <a:t>construcción de ideas,</a:t>
            </a:r>
          </a:p>
          <a:p>
            <a:pPr algn="ctr"/>
            <a:r>
              <a:rPr lang="es-MX" sz="1200">
                <a:solidFill>
                  <a:srgbClr val="3B3B3B"/>
                </a:solidFill>
                <a:latin typeface="Tahoma" pitchFamily="34" charset="0"/>
              </a:rPr>
              <a:t>Reconocimiento.</a:t>
            </a:r>
          </a:p>
          <a:p>
            <a:pPr algn="ctr"/>
            <a:endParaRPr lang="es-MX" sz="1200">
              <a:solidFill>
                <a:srgbClr val="3B3B3B"/>
              </a:solidFill>
              <a:latin typeface="Tahoma" pitchFamily="34" charset="0"/>
            </a:endParaRPr>
          </a:p>
        </p:txBody>
      </p:sp>
      <p:cxnSp>
        <p:nvCxnSpPr>
          <p:cNvPr id="116750" name="AutoShape 44"/>
          <p:cNvCxnSpPr>
            <a:cxnSpLocks noChangeShapeType="1"/>
            <a:stCxn id="143373" idx="2"/>
            <a:endCxn id="143369" idx="0"/>
          </p:cNvCxnSpPr>
          <p:nvPr/>
        </p:nvCxnSpPr>
        <p:spPr bwMode="auto">
          <a:xfrm flipH="1">
            <a:off x="3992563" y="2486025"/>
            <a:ext cx="14287" cy="2355850"/>
          </a:xfrm>
          <a:prstGeom prst="straightConnector1">
            <a:avLst/>
          </a:prstGeom>
          <a:ln w="5715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751" name="AutoShape 45"/>
          <p:cNvCxnSpPr>
            <a:cxnSpLocks noChangeShapeType="1"/>
            <a:stCxn id="143368" idx="3"/>
            <a:endCxn id="143374" idx="1"/>
          </p:cNvCxnSpPr>
          <p:nvPr/>
        </p:nvCxnSpPr>
        <p:spPr bwMode="auto">
          <a:xfrm>
            <a:off x="3525838" y="3684588"/>
            <a:ext cx="895350" cy="0"/>
          </a:xfrm>
          <a:prstGeom prst="straightConnector1">
            <a:avLst/>
          </a:prstGeom>
          <a:ln w="5715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377" name="Rectangle 47"/>
          <p:cNvSpPr>
            <a:spLocks noChangeArrowheads="1"/>
          </p:cNvSpPr>
          <p:nvPr/>
        </p:nvSpPr>
        <p:spPr bwMode="auto">
          <a:xfrm>
            <a:off x="142875" y="6143625"/>
            <a:ext cx="8072438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822" tIns="49526" rIns="100822" bIns="49526">
            <a:spAutoFit/>
          </a:bodyPr>
          <a:lstStyle/>
          <a:p>
            <a:pPr algn="ctr" defTabSz="1019175" eaLnBrk="0" hangingPunct="0"/>
            <a:r>
              <a:rPr lang="es-MX" i="1">
                <a:latin typeface="Tahoma" pitchFamily="34" charset="0"/>
              </a:rPr>
              <a:t>Describe la calidad de la comunicación entre el emisor y el receptor. </a:t>
            </a:r>
          </a:p>
        </p:txBody>
      </p:sp>
      <p:sp>
        <p:nvSpPr>
          <p:cNvPr id="143378" name="Rectangle 41"/>
          <p:cNvSpPr>
            <a:spLocks noChangeArrowheads="1"/>
          </p:cNvSpPr>
          <p:nvPr/>
        </p:nvSpPr>
        <p:spPr bwMode="auto">
          <a:xfrm rot="-1306074">
            <a:off x="1958975" y="4529138"/>
            <a:ext cx="1392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MX" sz="1400" b="1" i="1">
                <a:latin typeface="Tahoma" pitchFamily="34" charset="0"/>
              </a:rPr>
              <a:t>“Comunicación </a:t>
            </a:r>
            <a:br>
              <a:rPr lang="es-MX" sz="1400" b="1" i="1">
                <a:latin typeface="Tahoma" pitchFamily="34" charset="0"/>
              </a:rPr>
            </a:br>
            <a:r>
              <a:rPr lang="es-MX" sz="1400" b="1" i="1">
                <a:latin typeface="Tahoma" pitchFamily="34" charset="0"/>
              </a:rPr>
              <a:t>deficiente”</a:t>
            </a:r>
            <a:endParaRPr lang="es-MX" sz="32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7 Imagen" descr="toyota-emble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713" y="4641850"/>
            <a:ext cx="304641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" y="2571744"/>
            <a:ext cx="642938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Diseminar el </a:t>
            </a:r>
            <a:r>
              <a:rPr lang="es-MX" sz="2400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Know-How</a:t>
            </a:r>
            <a:r>
              <a:rPr lang="es-MX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Lateralmente.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MX" sz="2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Dar a las personas la libertad de expresar opiniones contrarias.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MX" sz="2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Sostener frecuentes interacciones cara a cara.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MX" sz="2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Hacer explicito el conocimiento tácito.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MX" sz="2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Crear mecanismos de apoyo.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28795" y="1"/>
            <a:ext cx="7215239" cy="19466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822" tIns="49526" rIns="100822" bIns="49526">
            <a:spAutoFit/>
          </a:bodyPr>
          <a:lstStyle/>
          <a:p>
            <a:pPr algn="r" defTabSz="10191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Comunicación abierta </a:t>
            </a:r>
            <a:r>
              <a:rPr lang="es-MX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Toyota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6 Imagen" descr="ist2_6184805-chat-community.jpg"/>
          <p:cNvPicPr>
            <a:picLocks noChangeAspect="1"/>
          </p:cNvPicPr>
          <p:nvPr/>
        </p:nvPicPr>
        <p:blipFill>
          <a:blip r:embed="rId3" cstate="print"/>
          <a:srcRect b="38806"/>
          <a:stretch>
            <a:fillRect/>
          </a:stretch>
        </p:blipFill>
        <p:spPr bwMode="auto">
          <a:xfrm>
            <a:off x="0" y="4214813"/>
            <a:ext cx="9144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014570" y="-71462"/>
            <a:ext cx="71294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Comunicándose Eficazmente</a:t>
            </a:r>
          </a:p>
        </p:txBody>
      </p:sp>
      <p:pic>
        <p:nvPicPr>
          <p:cNvPr id="145412" name="Picture 10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6215063"/>
            <a:ext cx="9715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25"/>
          <p:cNvSpPr>
            <a:spLocks noChangeArrowheads="1"/>
          </p:cNvSpPr>
          <p:nvPr/>
        </p:nvSpPr>
        <p:spPr bwMode="auto">
          <a:xfrm>
            <a:off x="0" y="1785938"/>
            <a:ext cx="9144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822" tIns="49526" rIns="100822" bIns="49526">
            <a:spAutoFit/>
          </a:bodyPr>
          <a:lstStyle/>
          <a:p>
            <a:pPr algn="ctr" defTabSz="10191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cs typeface="+mn-cs"/>
              </a:rPr>
              <a:t>“Hablar directamente” … Primer parte de una comunicación eficaz”</a:t>
            </a:r>
          </a:p>
        </p:txBody>
      </p:sp>
      <p:sp>
        <p:nvSpPr>
          <p:cNvPr id="18437" name="Rectangle 26"/>
          <p:cNvSpPr>
            <a:spLocks noChangeArrowheads="1"/>
          </p:cNvSpPr>
          <p:nvPr/>
        </p:nvSpPr>
        <p:spPr bwMode="auto">
          <a:xfrm>
            <a:off x="142875" y="2922588"/>
            <a:ext cx="3571875" cy="157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822" tIns="49526" rIns="100822" bIns="49526">
            <a:spAutoFit/>
          </a:bodyPr>
          <a:lstStyle/>
          <a:p>
            <a:pPr marL="465138" indent="-465138" algn="just" defTabSz="1019175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+mn-cs"/>
              </a:rPr>
              <a:t>Abiertamente</a:t>
            </a:r>
          </a:p>
          <a:p>
            <a:pPr marL="465138" indent="-465138" algn="just" defTabSz="1019175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+mn-cs"/>
            </a:endParaRPr>
          </a:p>
          <a:p>
            <a:pPr marL="465138" indent="-465138" algn="just" defTabSz="1019175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+mn-cs"/>
              </a:rPr>
              <a:t>Directamente</a:t>
            </a:r>
          </a:p>
          <a:p>
            <a:pPr marL="465138" indent="-465138" algn="just" defTabSz="1019175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86188" y="2922588"/>
            <a:ext cx="5357812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5138" indent="-465138" algn="just" defTabSz="1019175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+mn-cs"/>
              </a:rPr>
              <a:t>Francamente</a:t>
            </a:r>
          </a:p>
          <a:p>
            <a:pPr marL="465138" indent="-465138" algn="just" defTabSz="1019175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MX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+mn-cs"/>
            </a:endParaRPr>
          </a:p>
          <a:p>
            <a:pPr marL="465138" indent="-465138" algn="just" defTabSz="1019175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+mn-cs"/>
              </a:rPr>
              <a:t>De lo que sale “del corazón”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st2_1513140-can-you-hear-me-now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20930" b="6977"/>
          <a:stretch>
            <a:fillRect/>
          </a:stretch>
        </p:blipFill>
        <p:spPr>
          <a:xfrm>
            <a:off x="142845" y="3143248"/>
            <a:ext cx="892971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552905" y="-24"/>
            <a:ext cx="5591127" cy="193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8" tIns="44445" rIns="90478" bIns="44445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Conversación en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Equipo</a:t>
            </a:r>
          </a:p>
        </p:txBody>
      </p:sp>
      <p:sp>
        <p:nvSpPr>
          <p:cNvPr id="146436" name="Rectangle 49"/>
          <p:cNvSpPr>
            <a:spLocks noChangeArrowheads="1"/>
          </p:cNvSpPr>
          <p:nvPr/>
        </p:nvSpPr>
        <p:spPr bwMode="auto">
          <a:xfrm>
            <a:off x="428625" y="4903788"/>
            <a:ext cx="8143875" cy="145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822" tIns="49526" rIns="100822" bIns="49526">
            <a:spAutoFit/>
          </a:bodyPr>
          <a:lstStyle/>
          <a:p>
            <a:pPr marL="509588" lvl="1" algn="ctr" defTabSz="1019175"/>
            <a:endParaRPr lang="es-MX" sz="2200" i="1">
              <a:latin typeface="Century Gothic" pitchFamily="34" charset="0"/>
            </a:endParaRPr>
          </a:p>
          <a:p>
            <a:pPr marL="509588" lvl="1" algn="ctr" defTabSz="1019175"/>
            <a:endParaRPr lang="es-MX" sz="2200" i="1">
              <a:latin typeface="Century Gothic" pitchFamily="34" charset="0"/>
            </a:endParaRPr>
          </a:p>
          <a:p>
            <a:pPr algn="ctr" defTabSz="1019175" eaLnBrk="0" hangingPunct="0"/>
            <a:r>
              <a:rPr lang="es-MX" sz="2200" i="1">
                <a:latin typeface="Century Gothic" pitchFamily="34" charset="0"/>
              </a:rPr>
              <a:t>¿Por qué es importante manejar las “conversaciones directas” dentro de un equipo?</a:t>
            </a:r>
            <a:r>
              <a:rPr lang="es-MX" sz="2200" b="1" i="1">
                <a:latin typeface="Century Gothic" pitchFamily="34" charset="0"/>
              </a:rPr>
              <a:t> </a:t>
            </a:r>
            <a:endParaRPr lang="es-MX" sz="2200" i="1">
              <a:latin typeface="Century Gothic" pitchFamily="34" charset="0"/>
            </a:endParaRPr>
          </a:p>
        </p:txBody>
      </p:sp>
      <p:sp>
        <p:nvSpPr>
          <p:cNvPr id="146437" name="5 Rectángulo"/>
          <p:cNvSpPr>
            <a:spLocks noChangeArrowheads="1"/>
          </p:cNvSpPr>
          <p:nvPr/>
        </p:nvSpPr>
        <p:spPr bwMode="auto">
          <a:xfrm>
            <a:off x="357188" y="1854200"/>
            <a:ext cx="8358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19175"/>
            <a:r>
              <a:rPr lang="es-MX" sz="2200" i="1">
                <a:latin typeface="Century Gothic" pitchFamily="34" charset="0"/>
              </a:rPr>
              <a:t>¿Por qué dentro de un lugar de trabajo las personas no dicen las cosas directamente”?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5 Imagen" descr="ist2_6637754-sending-email.jpg"/>
          <p:cNvPicPr>
            <a:picLocks noChangeAspect="1"/>
          </p:cNvPicPr>
          <p:nvPr/>
        </p:nvPicPr>
        <p:blipFill>
          <a:blip r:embed="rId3" cstate="print"/>
          <a:srcRect b="53455"/>
          <a:stretch>
            <a:fillRect/>
          </a:stretch>
        </p:blipFill>
        <p:spPr bwMode="auto">
          <a:xfrm>
            <a:off x="0" y="3382963"/>
            <a:ext cx="347503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2"/>
          <p:cNvSpPr>
            <a:spLocks noChangeArrowheads="1"/>
          </p:cNvSpPr>
          <p:nvPr/>
        </p:nvSpPr>
        <p:spPr bwMode="auto">
          <a:xfrm>
            <a:off x="0" y="-24"/>
            <a:ext cx="9144000" cy="3485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822" tIns="49526" rIns="100822" bIns="49526">
            <a:spAutoFit/>
          </a:bodyPr>
          <a:lstStyle/>
          <a:p>
            <a:pPr defTabSz="10191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6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cs typeface="+mn-cs"/>
              </a:rPr>
              <a:t>Escuchar activamente </a:t>
            </a:r>
            <a:r>
              <a:rPr lang="es-MX" sz="4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cs typeface="+mn-cs"/>
              </a:rPr>
              <a:t>… </a:t>
            </a:r>
            <a:r>
              <a:rPr lang="es-MX" sz="4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cs typeface="+mn-cs"/>
              </a:rPr>
              <a:t>la otra mitad de una comunicación eficaz</a:t>
            </a:r>
            <a:endParaRPr lang="es-MX" sz="6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7 Imagen" descr="ist2_4891542-businessman-listening-2.jpg"/>
          <p:cNvPicPr>
            <a:picLocks noChangeAspect="1"/>
          </p:cNvPicPr>
          <p:nvPr/>
        </p:nvPicPr>
        <p:blipFill>
          <a:blip r:embed="rId3" cstate="print"/>
          <a:srcRect b="48828"/>
          <a:stretch>
            <a:fillRect/>
          </a:stretch>
        </p:blipFill>
        <p:spPr bwMode="auto">
          <a:xfrm>
            <a:off x="5072063" y="1785938"/>
            <a:ext cx="40719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-23"/>
            <a:ext cx="9144000" cy="194667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0822" tIns="49526" rIns="100822" bIns="49526">
            <a:spAutoFit/>
          </a:bodyPr>
          <a:lstStyle/>
          <a:p>
            <a:pPr algn="r" defTabSz="10191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Habilidades para escuchar </a:t>
            </a:r>
          </a:p>
          <a:p>
            <a:pPr algn="r" defTabSz="10191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activamente</a:t>
            </a:r>
          </a:p>
        </p:txBody>
      </p:sp>
      <p:sp>
        <p:nvSpPr>
          <p:cNvPr id="111620" name="Rectangle 7"/>
          <p:cNvSpPr>
            <a:spLocks noChangeArrowheads="1"/>
          </p:cNvSpPr>
          <p:nvPr/>
        </p:nvSpPr>
        <p:spPr bwMode="auto">
          <a:xfrm>
            <a:off x="71438" y="1878013"/>
            <a:ext cx="5957887" cy="440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822" tIns="49526" rIns="100822" bIns="49526">
            <a:spAutoFit/>
          </a:bodyPr>
          <a:lstStyle/>
          <a:p>
            <a:pPr marL="465138" indent="-465138" defTabSz="1019175" eaLnBrk="0" hangingPunct="0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2800">
                <a:latin typeface="Century Gothic" pitchFamily="34" charset="0"/>
              </a:rPr>
              <a:t>Siendo atento</a:t>
            </a:r>
          </a:p>
          <a:p>
            <a:pPr marL="465138" indent="-465138" defTabSz="1019175" eaLnBrk="0" hangingPunct="0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es-MX" sz="2800">
              <a:latin typeface="Century Gothic" pitchFamily="34" charset="0"/>
            </a:endParaRPr>
          </a:p>
          <a:p>
            <a:pPr marL="465138" indent="-465138" defTabSz="1019175" eaLnBrk="0" hangingPunct="0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2800">
                <a:latin typeface="Century Gothic" pitchFamily="34" charset="0"/>
              </a:rPr>
              <a:t>Haciendo preguntas </a:t>
            </a:r>
          </a:p>
          <a:p>
            <a:pPr marL="465138" indent="-465138" defTabSz="1019175" eaLnBrk="0" hangingPunct="0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es-MX" sz="2800">
              <a:latin typeface="Century Gothic" pitchFamily="34" charset="0"/>
            </a:endParaRPr>
          </a:p>
          <a:p>
            <a:pPr marL="465138" indent="-465138" defTabSz="1019175" eaLnBrk="0" hangingPunct="0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2800">
                <a:latin typeface="Century Gothic" pitchFamily="34" charset="0"/>
              </a:rPr>
              <a:t>Mostrando empatía e interés</a:t>
            </a:r>
          </a:p>
          <a:p>
            <a:pPr marL="465138" indent="-465138" defTabSz="1019175" eaLnBrk="0" hangingPunct="0">
              <a:spcBef>
                <a:spcPct val="50000"/>
              </a:spcBef>
              <a:buClr>
                <a:srgbClr val="C00000"/>
              </a:buClr>
            </a:pPr>
            <a:r>
              <a:rPr lang="es-MX" sz="2800">
                <a:latin typeface="Century Gothic" pitchFamily="34" charset="0"/>
              </a:rPr>
              <a:t> </a:t>
            </a:r>
          </a:p>
          <a:p>
            <a:pPr marL="465138" indent="-465138" defTabSz="1019175" eaLnBrk="0" hangingPunct="0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MX" sz="2800">
                <a:latin typeface="Century Gothic" pitchFamily="34" charset="0"/>
              </a:rPr>
              <a:t>Resumiendo o parafraseando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y\AppData\Local\Microsoft\Windows\Temporary Internet Files\Content.IE5\UCFZQXGF\MPj04286380000[1]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3210641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5602014"/>
            <a:ext cx="390525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AGENDA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411760" y="692696"/>
            <a:ext cx="3773584" cy="5112568"/>
          </a:xfrm>
          <a:prstGeom prst="round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4400" b="1" dirty="0"/>
              <a:t>Fase  I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529068" y="692697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Lean </a:t>
            </a:r>
            <a:r>
              <a:rPr lang="en-US" sz="2000" dirty="0"/>
              <a:t>Business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529068" y="1538791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Trabajo en Equipo y Sistemas de trabajo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529068" y="2384885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Liderazgo y Comunicación Efectiva</a:t>
            </a:r>
            <a:endParaRPr lang="es-MX" sz="2000" baseline="30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411760" y="27809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Capacitación Equipo Soporte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529068" y="3230979"/>
            <a:ext cx="3363412" cy="821126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DMAIC</a:t>
            </a:r>
            <a:endParaRPr lang="es-MX" sz="2000" baseline="300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529068" y="4077072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 err="1"/>
              <a:t>Hoshin</a:t>
            </a:r>
            <a:r>
              <a:rPr lang="es-MX" sz="2000" dirty="0"/>
              <a:t> </a:t>
            </a:r>
            <a:r>
              <a:rPr lang="es-MX" sz="2000" dirty="0" err="1"/>
              <a:t>Kanri</a:t>
            </a:r>
            <a:endParaRPr lang="es-MX" sz="2000" baseline="30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508104" y="4941168"/>
            <a:ext cx="3363412" cy="821126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2000" dirty="0"/>
              <a:t>Introducción a la Inteligencia Emocional</a:t>
            </a:r>
            <a:endParaRPr lang="es-MX" sz="2000" baseline="3000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st2_4878226-graphs-and-cha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795" y="1357299"/>
            <a:ext cx="5429256" cy="32972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115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DMAIC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6062</TotalTime>
  <Words>8543</Words>
  <Application>Microsoft Macintosh PowerPoint</Application>
  <PresentationFormat>On-screen Show (4:3)</PresentationFormat>
  <Paragraphs>1862</Paragraphs>
  <Slides>175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175</vt:i4>
      </vt:variant>
    </vt:vector>
  </HeadingPairs>
  <TitlesOfParts>
    <vt:vector size="197" baseType="lpstr">
      <vt:lpstr>Arial Unicode MS</vt:lpstr>
      <vt:lpstr>Batang</vt:lpstr>
      <vt:lpstr>Arial</vt:lpstr>
      <vt:lpstr>Arial Narrow</vt:lpstr>
      <vt:lpstr>Bodoni MT</vt:lpstr>
      <vt:lpstr>Calibri</vt:lpstr>
      <vt:lpstr>Century Gothic</vt:lpstr>
      <vt:lpstr>Comic Sans MS</vt:lpstr>
      <vt:lpstr>Gill Sans MT</vt:lpstr>
      <vt:lpstr>Goudy Old Style</vt:lpstr>
      <vt:lpstr>Monotype Sorts</vt:lpstr>
      <vt:lpstr>Stylus BT</vt:lpstr>
      <vt:lpstr>Symbol</vt:lpstr>
      <vt:lpstr>Tahoma</vt:lpstr>
      <vt:lpstr>Times</vt:lpstr>
      <vt:lpstr>Times New Roman</vt:lpstr>
      <vt:lpstr>Trebuchet MS</vt:lpstr>
      <vt:lpstr>Wingdings</vt:lpstr>
      <vt:lpstr>Wingdings 2</vt:lpstr>
      <vt:lpstr>Tema de Office</vt:lpstr>
      <vt:lpstr>Bitmap Image</vt:lpstr>
      <vt:lpstr>Worksheet</vt:lpstr>
      <vt:lpstr>www.ctccompany.com.mx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Tiempo de proceso y actividades de  valor agregado</vt:lpstr>
      <vt:lpstr>Just-in-Time  (not Just-in-Case)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Trabajo en equipo y Sistemas de Trabajo</vt:lpstr>
      <vt:lpstr>PowerPoint Presentation</vt:lpstr>
      <vt:lpstr>PowerPoint Presentation</vt:lpstr>
      <vt:lpstr>¿Que es un Equipo? </vt:lpstr>
      <vt:lpstr>PowerPoint Presentation</vt:lpstr>
      <vt:lpstr>PowerPoint Presentation</vt:lpstr>
      <vt:lpstr>¿Por qué Equipos? </vt:lpstr>
      <vt:lpstr>PowerPoint Presentation</vt:lpstr>
      <vt:lpstr>PowerPoint Presentation</vt:lpstr>
      <vt:lpstr>PowerPoint Presentation</vt:lpstr>
      <vt:lpstr>Diseño de Sistemas de Trabajo</vt:lpstr>
      <vt:lpstr>Diseño del Sistema / Proceso</vt:lpstr>
      <vt:lpstr>Diseño del Sistema / Proceso</vt:lpstr>
      <vt:lpstr>Diseño del Sistema / Proceso</vt:lpstr>
      <vt:lpstr>Diseño del Sistema / Proceso</vt:lpstr>
      <vt:lpstr>PowerPoint Presentation</vt:lpstr>
      <vt:lpstr>Sistemas</vt:lpstr>
      <vt:lpstr>Procesos</vt:lpstr>
      <vt:lpstr>PowerPoint Presentation</vt:lpstr>
      <vt:lpstr>Ciclos de reforzamiento y equilibrio</vt:lpstr>
      <vt:lpstr>Ciclos de reforzamiento</vt:lpstr>
      <vt:lpstr>Ciclos de reforzamiento</vt:lpstr>
      <vt:lpstr>Ciclos de reforzamiento</vt:lpstr>
      <vt:lpstr>PowerPoint Presentation</vt:lpstr>
      <vt:lpstr>Ciclos de reforzamiento</vt:lpstr>
      <vt:lpstr>Ciclos de reforzamiento</vt:lpstr>
      <vt:lpstr>Ciclos de  equilibrio</vt:lpstr>
      <vt:lpstr>PowerPoint Presentation</vt:lpstr>
      <vt:lpstr>Ciclos de  equilibrio</vt:lpstr>
      <vt:lpstr>Ciclos de  equilibrio</vt:lpstr>
      <vt:lpstr>PowerPoint Presentation</vt:lpstr>
      <vt:lpstr>PowerPoint Presentation</vt:lpstr>
      <vt:lpstr>Tipos de equipos</vt:lpstr>
      <vt:lpstr>Equipos para solucionar problemas</vt:lpstr>
      <vt:lpstr>Equipos de alto desempeño</vt:lpstr>
      <vt:lpstr>Equipos interfuncionales o de dirección </vt:lpstr>
      <vt:lpstr>PowerPoint Presentation</vt:lpstr>
      <vt:lpstr>PowerPoint Presentation</vt:lpstr>
      <vt:lpstr>PowerPoint Presentation</vt:lpstr>
      <vt:lpstr>Recomendaciones en las Reuniones</vt:lpstr>
      <vt:lpstr>PowerPoint Presentation</vt:lpstr>
      <vt:lpstr>Liderazgo y comunicación efectiva</vt:lpstr>
      <vt:lpstr>PowerPoint Presentation</vt:lpstr>
      <vt:lpstr>PowerPoint Presentation</vt:lpstr>
      <vt:lpstr>Liderazgo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Cualidades de un Líder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DMAIC</vt:lpstr>
      <vt:lpstr>PowerPoint Presentation</vt:lpstr>
      <vt:lpstr>PowerPoint Presentation</vt:lpstr>
      <vt:lpstr>PowerPoint Presentation</vt:lpstr>
      <vt:lpstr>PROCESO</vt:lpstr>
      <vt:lpstr>PowerPoint Presentation</vt:lpstr>
      <vt:lpstr>PowerPoint Presentation</vt:lpstr>
      <vt:lpstr>¿Que hace exitoso un proyecto?</vt:lpstr>
      <vt:lpstr>Información de Proyecto</vt:lpstr>
      <vt:lpstr>PowerPoint Presentation</vt:lpstr>
      <vt:lpstr>Administración de Proyecto</vt:lpstr>
      <vt:lpstr>Administración de Proyecto</vt:lpstr>
      <vt:lpstr>Grafica de GANTT</vt:lpstr>
      <vt:lpstr>PowerPoint Presentation</vt:lpstr>
      <vt:lpstr>PowerPoint Presentation</vt:lpstr>
      <vt:lpstr>¿Por qué necesitamos métricos?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ECUANIMIDAD</vt:lpstr>
      <vt:lpstr>INTELIGENCIA EMOCIONAL  LA INTELIGENCIA DEL SIGLO XXI</vt:lpstr>
      <vt:lpstr>PowerPoint Presentation</vt:lpstr>
      <vt:lpstr>PowerPoint Presentation</vt:lpstr>
      <vt:lpstr>PowerPoint Presentation</vt:lpstr>
      <vt:lpstr>INTELIGENCIA EMOCIONAL/INTELIGENCIA INTELECTUAL</vt:lpstr>
      <vt:lpstr>Los 5 Pilares  de la  Inteligencia Emocional</vt:lpstr>
      <vt:lpstr>PowerPoint Presentation</vt:lpstr>
      <vt:lpstr>PowerPoint Presentation</vt:lpstr>
      <vt:lpstr>PowerPoint Presentation</vt:lpstr>
      <vt:lpstr>AUTO REGULACIÓN</vt:lpstr>
      <vt:lpstr>PowerPoint Presentation</vt:lpstr>
      <vt:lpstr>AUTO MOTIVACIÓN</vt:lpstr>
      <vt:lpstr>PowerPoint Presentation</vt:lpstr>
      <vt:lpstr>EMPATÍA</vt:lpstr>
      <vt:lpstr>PowerPoint Presentation</vt:lpstr>
      <vt:lpstr>PowerPoint Presentation</vt:lpstr>
      <vt:lpstr>5 PASOS PARA CONTROLAR UN SECUESTRO POR AMÍGDALA</vt:lpstr>
      <vt:lpstr>IMPACTO DE LA IE EN LAS ORGANIZACIONES</vt:lpstr>
      <vt:lpstr>PowerPoint Presentation</vt:lpstr>
      <vt:lpstr>ALTOS EJECUTIVOS Y VARIABLES CRÍTICAS DE DESEMPEÑO</vt:lpstr>
      <vt:lpstr>PowerPoint Presentation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Rosendo Tamez</dc:creator>
  <cp:lastModifiedBy>Bianny J. Lara</cp:lastModifiedBy>
  <cp:revision>169</cp:revision>
  <dcterms:created xsi:type="dcterms:W3CDTF">2009-06-04T15:58:20Z</dcterms:created>
  <dcterms:modified xsi:type="dcterms:W3CDTF">2019-06-26T04:52:34Z</dcterms:modified>
</cp:coreProperties>
</file>