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2"/>
  </p:notesMasterIdLst>
  <p:handoutMasterIdLst>
    <p:handoutMasterId r:id="rId43"/>
  </p:handoutMasterIdLst>
  <p:sldIdLst>
    <p:sldId id="257" r:id="rId3"/>
    <p:sldId id="286" r:id="rId4"/>
    <p:sldId id="357" r:id="rId5"/>
    <p:sldId id="359" r:id="rId6"/>
    <p:sldId id="346" r:id="rId7"/>
    <p:sldId id="362" r:id="rId8"/>
    <p:sldId id="314" r:id="rId9"/>
    <p:sldId id="325" r:id="rId10"/>
    <p:sldId id="367" r:id="rId11"/>
    <p:sldId id="368" r:id="rId12"/>
    <p:sldId id="316" r:id="rId13"/>
    <p:sldId id="334" r:id="rId14"/>
    <p:sldId id="353" r:id="rId15"/>
    <p:sldId id="352" r:id="rId16"/>
    <p:sldId id="354" r:id="rId17"/>
    <p:sldId id="355" r:id="rId18"/>
    <p:sldId id="335" r:id="rId19"/>
    <p:sldId id="356" r:id="rId20"/>
    <p:sldId id="358" r:id="rId21"/>
    <p:sldId id="327" r:id="rId22"/>
    <p:sldId id="372" r:id="rId23"/>
    <p:sldId id="350" r:id="rId24"/>
    <p:sldId id="370" r:id="rId25"/>
    <p:sldId id="374" r:id="rId26"/>
    <p:sldId id="375" r:id="rId27"/>
    <p:sldId id="328" r:id="rId28"/>
    <p:sldId id="338" r:id="rId29"/>
    <p:sldId id="371" r:id="rId30"/>
    <p:sldId id="376" r:id="rId31"/>
    <p:sldId id="339" r:id="rId32"/>
    <p:sldId id="340" r:id="rId33"/>
    <p:sldId id="341" r:id="rId34"/>
    <p:sldId id="345" r:id="rId35"/>
    <p:sldId id="347" r:id="rId36"/>
    <p:sldId id="348" r:id="rId37"/>
    <p:sldId id="349" r:id="rId38"/>
    <p:sldId id="373" r:id="rId39"/>
    <p:sldId id="351" r:id="rId40"/>
    <p:sldId id="304" r:id="rId41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FF0000"/>
    <a:srgbClr val="3333CC"/>
    <a:srgbClr val="000000"/>
    <a:srgbClr val="FF7C80"/>
    <a:srgbClr val="80008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 autoAdjust="0"/>
    <p:restoredTop sz="94668"/>
  </p:normalViewPr>
  <p:slideViewPr>
    <p:cSldViewPr>
      <p:cViewPr varScale="1">
        <p:scale>
          <a:sx n="105" d="100"/>
          <a:sy n="105" d="100"/>
        </p:scale>
        <p:origin x="20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47C2D-961C-4283-9465-E99A211416B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5DD5EAA-EE93-41BC-87AF-D42470BA72C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7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Data-driven Strategic Planning</a:t>
          </a:r>
        </a:p>
      </dgm:t>
    </dgm:pt>
    <dgm:pt modelId="{5D93358A-08BF-4C0B-AD6F-CF400D564139}" type="parTrans" cxnId="{9D02CBAD-0411-4DC2-BEA4-E25429844F6C}">
      <dgm:prSet/>
      <dgm:spPr/>
      <dgm:t>
        <a:bodyPr/>
        <a:lstStyle/>
        <a:p>
          <a:endParaRPr lang="en-US"/>
        </a:p>
      </dgm:t>
    </dgm:pt>
    <dgm:pt modelId="{408EDFCC-B2F8-439D-B79C-A310FB74D3B3}" type="sibTrans" cxnId="{9D02CBAD-0411-4DC2-BEA4-E25429844F6C}">
      <dgm:prSet/>
      <dgm:spPr/>
      <dgm:t>
        <a:bodyPr/>
        <a:lstStyle/>
        <a:p>
          <a:endParaRPr lang="en-US"/>
        </a:p>
      </dgm:t>
    </dgm:pt>
    <dgm:pt modelId="{910364AE-96E6-473F-8357-937CB55C4B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Church</a:t>
          </a: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Capabilities: Leaders, Pastors, Elders</a:t>
          </a:r>
        </a:p>
      </dgm:t>
    </dgm:pt>
    <dgm:pt modelId="{4D16C6F3-E666-4A96-9585-3F174F32818D}" type="parTrans" cxnId="{8A40CE44-E7BC-414C-A4D1-7E7BFAD1D12E}">
      <dgm:prSet/>
      <dgm:spPr/>
      <dgm:t>
        <a:bodyPr/>
        <a:lstStyle/>
        <a:p>
          <a:endParaRPr lang="en-US"/>
        </a:p>
      </dgm:t>
    </dgm:pt>
    <dgm:pt modelId="{DBEC2126-9728-4AB4-B937-AB04EF5FA4BF}" type="sibTrans" cxnId="{8A40CE44-E7BC-414C-A4D1-7E7BFAD1D12E}">
      <dgm:prSet/>
      <dgm:spPr/>
      <dgm:t>
        <a:bodyPr/>
        <a:lstStyle/>
        <a:p>
          <a:endParaRPr lang="en-US"/>
        </a:p>
      </dgm:t>
    </dgm:pt>
    <dgm:pt modelId="{FAD13640-C5D8-4C6F-BB53-369712692BC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Members/ </a:t>
          </a:r>
          <a:r>
            <a:rPr kumimoji="0" lang="en-US" sz="1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Customers</a:t>
          </a: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/ prospective clients from the community</a:t>
          </a:r>
        </a:p>
      </dgm:t>
    </dgm:pt>
    <dgm:pt modelId="{E3D0C2C3-6C93-436A-BB2C-6963C2A57AE7}" type="parTrans" cxnId="{1625AB4D-5FBA-4B6C-BDA0-2002E952E3D2}">
      <dgm:prSet/>
      <dgm:spPr/>
      <dgm:t>
        <a:bodyPr/>
        <a:lstStyle/>
        <a:p>
          <a:endParaRPr lang="en-US"/>
        </a:p>
      </dgm:t>
    </dgm:pt>
    <dgm:pt modelId="{00AEEBC0-C05C-4B51-B340-CDA23FCDA9AA}" type="sibTrans" cxnId="{1625AB4D-5FBA-4B6C-BDA0-2002E952E3D2}">
      <dgm:prSet/>
      <dgm:spPr/>
      <dgm:t>
        <a:bodyPr/>
        <a:lstStyle/>
        <a:p>
          <a:endParaRPr lang="en-US"/>
        </a:p>
      </dgm:t>
    </dgm:pt>
    <dgm:pt modelId="{F81CA725-1D76-4649-8096-5DE7292FA8C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Other </a:t>
          </a:r>
          <a:r>
            <a:rPr kumimoji="0" lang="en-US" sz="1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competing</a:t>
          </a: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services / organizations</a:t>
          </a:r>
        </a:p>
      </dgm:t>
    </dgm:pt>
    <dgm:pt modelId="{F5BA52EE-408E-4022-A8FB-418A0C844367}" type="parTrans" cxnId="{37B16AAF-A79E-4FB8-8C8E-398441977614}">
      <dgm:prSet/>
      <dgm:spPr/>
      <dgm:t>
        <a:bodyPr/>
        <a:lstStyle/>
        <a:p>
          <a:endParaRPr lang="en-US"/>
        </a:p>
      </dgm:t>
    </dgm:pt>
    <dgm:pt modelId="{4DAA976A-7FFE-4674-BE23-9075D290353F}" type="sibTrans" cxnId="{37B16AAF-A79E-4FB8-8C8E-398441977614}">
      <dgm:prSet/>
      <dgm:spPr/>
      <dgm:t>
        <a:bodyPr/>
        <a:lstStyle/>
        <a:p>
          <a:endParaRPr lang="en-US"/>
        </a:p>
      </dgm:t>
    </dgm:pt>
    <dgm:pt modelId="{685E36DA-13F6-4F2D-B3F2-A7DC31B826B6}" type="pres">
      <dgm:prSet presAssocID="{7A547C2D-961C-4283-9465-E99A211416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927261-70D3-4575-81D8-F9EB29E6AC90}" type="pres">
      <dgm:prSet presAssocID="{D5DD5EAA-EE93-41BC-87AF-D42470BA72CA}" presName="centerShape" presStyleLbl="node0" presStyleIdx="0" presStyleCnt="1" custScaleX="140151" custLinFactNeighborX="289" custLinFactNeighborY="-8343"/>
      <dgm:spPr/>
    </dgm:pt>
    <dgm:pt modelId="{507E4A00-4CE0-4238-A529-E29C7F0FA746}" type="pres">
      <dgm:prSet presAssocID="{4D16C6F3-E666-4A96-9585-3F174F32818D}" presName="Name9" presStyleLbl="parChTrans1D2" presStyleIdx="0" presStyleCnt="3"/>
      <dgm:spPr/>
    </dgm:pt>
    <dgm:pt modelId="{3CF73061-831A-48C5-83F2-E789AAC498ED}" type="pres">
      <dgm:prSet presAssocID="{4D16C6F3-E666-4A96-9585-3F174F32818D}" presName="connTx" presStyleLbl="parChTrans1D2" presStyleIdx="0" presStyleCnt="3"/>
      <dgm:spPr/>
    </dgm:pt>
    <dgm:pt modelId="{938A1F38-0244-4FC9-BADD-9E08EDB86EB6}" type="pres">
      <dgm:prSet presAssocID="{910364AE-96E6-473F-8357-937CB55C4BF1}" presName="node" presStyleLbl="node1" presStyleIdx="0" presStyleCnt="3" custScaleX="212099">
        <dgm:presLayoutVars>
          <dgm:bulletEnabled val="1"/>
        </dgm:presLayoutVars>
      </dgm:prSet>
      <dgm:spPr/>
    </dgm:pt>
    <dgm:pt modelId="{B905B867-7A45-4A1B-AAE7-16CA2952B1DF}" type="pres">
      <dgm:prSet presAssocID="{E3D0C2C3-6C93-436A-BB2C-6963C2A57AE7}" presName="Name9" presStyleLbl="parChTrans1D2" presStyleIdx="1" presStyleCnt="3"/>
      <dgm:spPr/>
    </dgm:pt>
    <dgm:pt modelId="{BBD8AFAB-F847-4947-ACE0-F02544152C1C}" type="pres">
      <dgm:prSet presAssocID="{E3D0C2C3-6C93-436A-BB2C-6963C2A57AE7}" presName="connTx" presStyleLbl="parChTrans1D2" presStyleIdx="1" presStyleCnt="3"/>
      <dgm:spPr/>
    </dgm:pt>
    <dgm:pt modelId="{E4E5B988-7AC4-4F85-9890-A67B8A081825}" type="pres">
      <dgm:prSet presAssocID="{FAD13640-C5D8-4C6F-BB53-369712692BC4}" presName="node" presStyleLbl="node1" presStyleIdx="1" presStyleCnt="3" custScaleX="186080" custRadScaleRad="109533" custRadScaleInc="4597">
        <dgm:presLayoutVars>
          <dgm:bulletEnabled val="1"/>
        </dgm:presLayoutVars>
      </dgm:prSet>
      <dgm:spPr/>
    </dgm:pt>
    <dgm:pt modelId="{FD43D738-BD7E-4BD1-BBCC-A294427AE4CA}" type="pres">
      <dgm:prSet presAssocID="{F5BA52EE-408E-4022-A8FB-418A0C844367}" presName="Name9" presStyleLbl="parChTrans1D2" presStyleIdx="2" presStyleCnt="3"/>
      <dgm:spPr/>
    </dgm:pt>
    <dgm:pt modelId="{A6CAB4BB-EAC8-4B1F-B5BB-F58C27E7D78A}" type="pres">
      <dgm:prSet presAssocID="{F5BA52EE-408E-4022-A8FB-418A0C844367}" presName="connTx" presStyleLbl="parChTrans1D2" presStyleIdx="2" presStyleCnt="3"/>
      <dgm:spPr/>
    </dgm:pt>
    <dgm:pt modelId="{86DAAF98-459C-48C4-8925-6D54D778E3CC}" type="pres">
      <dgm:prSet presAssocID="{F81CA725-1D76-4649-8096-5DE7292FA8C3}" presName="node" presStyleLbl="node1" presStyleIdx="2" presStyleCnt="3" custScaleX="184781" custRadScaleRad="144660" custRadScaleInc="14631">
        <dgm:presLayoutVars>
          <dgm:bulletEnabled val="1"/>
        </dgm:presLayoutVars>
      </dgm:prSet>
      <dgm:spPr/>
    </dgm:pt>
  </dgm:ptLst>
  <dgm:cxnLst>
    <dgm:cxn modelId="{702EC310-0C31-432A-9149-5838580CF4C7}" type="presOf" srcId="{4D16C6F3-E666-4A96-9585-3F174F32818D}" destId="{3CF73061-831A-48C5-83F2-E789AAC498ED}" srcOrd="1" destOrd="0" presId="urn:microsoft.com/office/officeart/2005/8/layout/radial1"/>
    <dgm:cxn modelId="{790A531D-59BB-48E4-B156-F2197BFD489F}" type="presOf" srcId="{4D16C6F3-E666-4A96-9585-3F174F32818D}" destId="{507E4A00-4CE0-4238-A529-E29C7F0FA746}" srcOrd="0" destOrd="0" presId="urn:microsoft.com/office/officeart/2005/8/layout/radial1"/>
    <dgm:cxn modelId="{8D7C482E-3B06-440D-A749-3A3F531A8A9B}" type="presOf" srcId="{E3D0C2C3-6C93-436A-BB2C-6963C2A57AE7}" destId="{BBD8AFAB-F847-4947-ACE0-F02544152C1C}" srcOrd="1" destOrd="0" presId="urn:microsoft.com/office/officeart/2005/8/layout/radial1"/>
    <dgm:cxn modelId="{8E24CC35-5262-4F59-BFE7-428E5B8B6E7B}" type="presOf" srcId="{910364AE-96E6-473F-8357-937CB55C4BF1}" destId="{938A1F38-0244-4FC9-BADD-9E08EDB86EB6}" srcOrd="0" destOrd="0" presId="urn:microsoft.com/office/officeart/2005/8/layout/radial1"/>
    <dgm:cxn modelId="{DAAB0E37-B0EE-4C7F-94A0-1B0E179303A3}" type="presOf" srcId="{F81CA725-1D76-4649-8096-5DE7292FA8C3}" destId="{86DAAF98-459C-48C4-8925-6D54D778E3CC}" srcOrd="0" destOrd="0" presId="urn:microsoft.com/office/officeart/2005/8/layout/radial1"/>
    <dgm:cxn modelId="{C662DF3F-FDF9-46BC-A522-2BAAAFCB3875}" type="presOf" srcId="{D5DD5EAA-EE93-41BC-87AF-D42470BA72CA}" destId="{8E927261-70D3-4575-81D8-F9EB29E6AC90}" srcOrd="0" destOrd="0" presId="urn:microsoft.com/office/officeart/2005/8/layout/radial1"/>
    <dgm:cxn modelId="{8A40CE44-E7BC-414C-A4D1-7E7BFAD1D12E}" srcId="{D5DD5EAA-EE93-41BC-87AF-D42470BA72CA}" destId="{910364AE-96E6-473F-8357-937CB55C4BF1}" srcOrd="0" destOrd="0" parTransId="{4D16C6F3-E666-4A96-9585-3F174F32818D}" sibTransId="{DBEC2126-9728-4AB4-B937-AB04EF5FA4BF}"/>
    <dgm:cxn modelId="{52CC2E4B-06D7-499C-83F5-0D7DA8EC1000}" type="presOf" srcId="{7A547C2D-961C-4283-9465-E99A211416B3}" destId="{685E36DA-13F6-4F2D-B3F2-A7DC31B826B6}" srcOrd="0" destOrd="0" presId="urn:microsoft.com/office/officeart/2005/8/layout/radial1"/>
    <dgm:cxn modelId="{1625AB4D-5FBA-4B6C-BDA0-2002E952E3D2}" srcId="{D5DD5EAA-EE93-41BC-87AF-D42470BA72CA}" destId="{FAD13640-C5D8-4C6F-BB53-369712692BC4}" srcOrd="1" destOrd="0" parTransId="{E3D0C2C3-6C93-436A-BB2C-6963C2A57AE7}" sibTransId="{00AEEBC0-C05C-4B51-B340-CDA23FCDA9AA}"/>
    <dgm:cxn modelId="{9F721B98-8B3C-4D5A-B641-B4A16B6CA22F}" type="presOf" srcId="{FAD13640-C5D8-4C6F-BB53-369712692BC4}" destId="{E4E5B988-7AC4-4F85-9890-A67B8A081825}" srcOrd="0" destOrd="0" presId="urn:microsoft.com/office/officeart/2005/8/layout/radial1"/>
    <dgm:cxn modelId="{C7D696AA-97B0-46BA-9B5F-AA8E43130D44}" type="presOf" srcId="{F5BA52EE-408E-4022-A8FB-418A0C844367}" destId="{A6CAB4BB-EAC8-4B1F-B5BB-F58C27E7D78A}" srcOrd="1" destOrd="0" presId="urn:microsoft.com/office/officeart/2005/8/layout/radial1"/>
    <dgm:cxn modelId="{9D02CBAD-0411-4DC2-BEA4-E25429844F6C}" srcId="{7A547C2D-961C-4283-9465-E99A211416B3}" destId="{D5DD5EAA-EE93-41BC-87AF-D42470BA72CA}" srcOrd="0" destOrd="0" parTransId="{5D93358A-08BF-4C0B-AD6F-CF400D564139}" sibTransId="{408EDFCC-B2F8-439D-B79C-A310FB74D3B3}"/>
    <dgm:cxn modelId="{37B16AAF-A79E-4FB8-8C8E-398441977614}" srcId="{D5DD5EAA-EE93-41BC-87AF-D42470BA72CA}" destId="{F81CA725-1D76-4649-8096-5DE7292FA8C3}" srcOrd="2" destOrd="0" parTransId="{F5BA52EE-408E-4022-A8FB-418A0C844367}" sibTransId="{4DAA976A-7FFE-4674-BE23-9075D290353F}"/>
    <dgm:cxn modelId="{8A6421D4-5996-4CB3-AC22-572FBECF838E}" type="presOf" srcId="{E3D0C2C3-6C93-436A-BB2C-6963C2A57AE7}" destId="{B905B867-7A45-4A1B-AAE7-16CA2952B1DF}" srcOrd="0" destOrd="0" presId="urn:microsoft.com/office/officeart/2005/8/layout/radial1"/>
    <dgm:cxn modelId="{6A0336D9-5F70-405B-BEE2-113062C69FD2}" type="presOf" srcId="{F5BA52EE-408E-4022-A8FB-418A0C844367}" destId="{FD43D738-BD7E-4BD1-BBCC-A294427AE4CA}" srcOrd="0" destOrd="0" presId="urn:microsoft.com/office/officeart/2005/8/layout/radial1"/>
    <dgm:cxn modelId="{49442CF3-7BC3-42EC-BADA-C5A4B0C97957}" type="presParOf" srcId="{685E36DA-13F6-4F2D-B3F2-A7DC31B826B6}" destId="{8E927261-70D3-4575-81D8-F9EB29E6AC90}" srcOrd="0" destOrd="0" presId="urn:microsoft.com/office/officeart/2005/8/layout/radial1"/>
    <dgm:cxn modelId="{3F92BB6D-527F-424D-A13A-D788A25B01E0}" type="presParOf" srcId="{685E36DA-13F6-4F2D-B3F2-A7DC31B826B6}" destId="{507E4A00-4CE0-4238-A529-E29C7F0FA746}" srcOrd="1" destOrd="0" presId="urn:microsoft.com/office/officeart/2005/8/layout/radial1"/>
    <dgm:cxn modelId="{DFF6178E-2D37-4DEF-A2E3-7CB17BC6FB79}" type="presParOf" srcId="{507E4A00-4CE0-4238-A529-E29C7F0FA746}" destId="{3CF73061-831A-48C5-83F2-E789AAC498ED}" srcOrd="0" destOrd="0" presId="urn:microsoft.com/office/officeart/2005/8/layout/radial1"/>
    <dgm:cxn modelId="{BFA6247E-F289-4D4C-9F03-174F966EAEFD}" type="presParOf" srcId="{685E36DA-13F6-4F2D-B3F2-A7DC31B826B6}" destId="{938A1F38-0244-4FC9-BADD-9E08EDB86EB6}" srcOrd="2" destOrd="0" presId="urn:microsoft.com/office/officeart/2005/8/layout/radial1"/>
    <dgm:cxn modelId="{779635AF-A896-4C4B-A7B6-15A94923D7E3}" type="presParOf" srcId="{685E36DA-13F6-4F2D-B3F2-A7DC31B826B6}" destId="{B905B867-7A45-4A1B-AAE7-16CA2952B1DF}" srcOrd="3" destOrd="0" presId="urn:microsoft.com/office/officeart/2005/8/layout/radial1"/>
    <dgm:cxn modelId="{A9435D4A-4897-417B-85C4-B532B928B616}" type="presParOf" srcId="{B905B867-7A45-4A1B-AAE7-16CA2952B1DF}" destId="{BBD8AFAB-F847-4947-ACE0-F02544152C1C}" srcOrd="0" destOrd="0" presId="urn:microsoft.com/office/officeart/2005/8/layout/radial1"/>
    <dgm:cxn modelId="{6CFA53CB-1ED6-4E19-9AF4-194097C9B5C4}" type="presParOf" srcId="{685E36DA-13F6-4F2D-B3F2-A7DC31B826B6}" destId="{E4E5B988-7AC4-4F85-9890-A67B8A081825}" srcOrd="4" destOrd="0" presId="urn:microsoft.com/office/officeart/2005/8/layout/radial1"/>
    <dgm:cxn modelId="{188394FD-C349-45A9-A37B-8C37CD71910D}" type="presParOf" srcId="{685E36DA-13F6-4F2D-B3F2-A7DC31B826B6}" destId="{FD43D738-BD7E-4BD1-BBCC-A294427AE4CA}" srcOrd="5" destOrd="0" presId="urn:microsoft.com/office/officeart/2005/8/layout/radial1"/>
    <dgm:cxn modelId="{79FA4F13-1799-4BD1-97BC-8A4556F7CF9C}" type="presParOf" srcId="{FD43D738-BD7E-4BD1-BBCC-A294427AE4CA}" destId="{A6CAB4BB-EAC8-4B1F-B5BB-F58C27E7D78A}" srcOrd="0" destOrd="0" presId="urn:microsoft.com/office/officeart/2005/8/layout/radial1"/>
    <dgm:cxn modelId="{2D95CDC8-F968-4E1E-8F74-68F030E775F1}" type="presParOf" srcId="{685E36DA-13F6-4F2D-B3F2-A7DC31B826B6}" destId="{86DAAF98-459C-48C4-8925-6D54D778E3C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47C2D-961C-4283-9465-E99A211416B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5DD5EAA-EE93-41BC-87AF-D42470BA72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Community member/ customer</a:t>
          </a:r>
        </a:p>
      </dgm:t>
    </dgm:pt>
    <dgm:pt modelId="{5D93358A-08BF-4C0B-AD6F-CF400D564139}" type="parTrans" cxnId="{9D02CBAD-0411-4DC2-BEA4-E25429844F6C}">
      <dgm:prSet/>
      <dgm:spPr/>
      <dgm:t>
        <a:bodyPr/>
        <a:lstStyle/>
        <a:p>
          <a:endParaRPr lang="en-US"/>
        </a:p>
      </dgm:t>
    </dgm:pt>
    <dgm:pt modelId="{408EDFCC-B2F8-439D-B79C-A310FB74D3B3}" type="sibTrans" cxnId="{9D02CBAD-0411-4DC2-BEA4-E25429844F6C}">
      <dgm:prSet/>
      <dgm:spPr/>
      <dgm:t>
        <a:bodyPr/>
        <a:lstStyle/>
        <a:p>
          <a:endParaRPr lang="en-US"/>
        </a:p>
      </dgm:t>
    </dgm:pt>
    <dgm:pt modelId="{910364AE-96E6-473F-8357-937CB55C4B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Church Leaders, Pastors, Elders</a:t>
          </a:r>
        </a:p>
      </dgm:t>
    </dgm:pt>
    <dgm:pt modelId="{4D16C6F3-E666-4A96-9585-3F174F32818D}" type="parTrans" cxnId="{8A40CE44-E7BC-414C-A4D1-7E7BFAD1D12E}">
      <dgm:prSet/>
      <dgm:spPr/>
      <dgm:t>
        <a:bodyPr/>
        <a:lstStyle/>
        <a:p>
          <a:endParaRPr lang="en-US"/>
        </a:p>
      </dgm:t>
    </dgm:pt>
    <dgm:pt modelId="{DBEC2126-9728-4AB4-B937-AB04EF5FA4BF}" type="sibTrans" cxnId="{8A40CE44-E7BC-414C-A4D1-7E7BFAD1D12E}">
      <dgm:prSet/>
      <dgm:spPr/>
      <dgm:t>
        <a:bodyPr/>
        <a:lstStyle/>
        <a:p>
          <a:endParaRPr lang="en-US"/>
        </a:p>
      </dgm:t>
    </dgm:pt>
    <dgm:pt modelId="{FAD13640-C5D8-4C6F-BB53-369712692B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Other customers / prospective clients from the community</a:t>
          </a:r>
        </a:p>
      </dgm:t>
    </dgm:pt>
    <dgm:pt modelId="{E3D0C2C3-6C93-436A-BB2C-6963C2A57AE7}" type="parTrans" cxnId="{1625AB4D-5FBA-4B6C-BDA0-2002E952E3D2}">
      <dgm:prSet/>
      <dgm:spPr/>
      <dgm:t>
        <a:bodyPr/>
        <a:lstStyle/>
        <a:p>
          <a:endParaRPr lang="en-US"/>
        </a:p>
      </dgm:t>
    </dgm:pt>
    <dgm:pt modelId="{00AEEBC0-C05C-4B51-B340-CDA23FCDA9AA}" type="sibTrans" cxnId="{1625AB4D-5FBA-4B6C-BDA0-2002E952E3D2}">
      <dgm:prSet/>
      <dgm:spPr/>
      <dgm:t>
        <a:bodyPr/>
        <a:lstStyle/>
        <a:p>
          <a:endParaRPr lang="en-US"/>
        </a:p>
      </dgm:t>
    </dgm:pt>
    <dgm:pt modelId="{F81CA725-1D76-4649-8096-5DE7292FA8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Frontline greeters; church members, ushers</a:t>
          </a:r>
        </a:p>
      </dgm:t>
    </dgm:pt>
    <dgm:pt modelId="{F5BA52EE-408E-4022-A8FB-418A0C844367}" type="parTrans" cxnId="{37B16AAF-A79E-4FB8-8C8E-398441977614}">
      <dgm:prSet/>
      <dgm:spPr/>
      <dgm:t>
        <a:bodyPr/>
        <a:lstStyle/>
        <a:p>
          <a:endParaRPr lang="en-US"/>
        </a:p>
      </dgm:t>
    </dgm:pt>
    <dgm:pt modelId="{4DAA976A-7FFE-4674-BE23-9075D290353F}" type="sibTrans" cxnId="{37B16AAF-A79E-4FB8-8C8E-398441977614}">
      <dgm:prSet/>
      <dgm:spPr/>
      <dgm:t>
        <a:bodyPr/>
        <a:lstStyle/>
        <a:p>
          <a:endParaRPr lang="en-US"/>
        </a:p>
      </dgm:t>
    </dgm:pt>
    <dgm:pt modelId="{685E36DA-13F6-4F2D-B3F2-A7DC31B826B6}" type="pres">
      <dgm:prSet presAssocID="{7A547C2D-961C-4283-9465-E99A211416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927261-70D3-4575-81D8-F9EB29E6AC90}" type="pres">
      <dgm:prSet presAssocID="{D5DD5EAA-EE93-41BC-87AF-D42470BA72CA}" presName="centerShape" presStyleLbl="node0" presStyleIdx="0" presStyleCnt="1"/>
      <dgm:spPr/>
    </dgm:pt>
    <dgm:pt modelId="{507E4A00-4CE0-4238-A529-E29C7F0FA746}" type="pres">
      <dgm:prSet presAssocID="{4D16C6F3-E666-4A96-9585-3F174F32818D}" presName="Name9" presStyleLbl="parChTrans1D2" presStyleIdx="0" presStyleCnt="3"/>
      <dgm:spPr/>
    </dgm:pt>
    <dgm:pt modelId="{3CF73061-831A-48C5-83F2-E789AAC498ED}" type="pres">
      <dgm:prSet presAssocID="{4D16C6F3-E666-4A96-9585-3F174F32818D}" presName="connTx" presStyleLbl="parChTrans1D2" presStyleIdx="0" presStyleCnt="3"/>
      <dgm:spPr/>
    </dgm:pt>
    <dgm:pt modelId="{938A1F38-0244-4FC9-BADD-9E08EDB86EB6}" type="pres">
      <dgm:prSet presAssocID="{910364AE-96E6-473F-8357-937CB55C4BF1}" presName="node" presStyleLbl="node1" presStyleIdx="0" presStyleCnt="3">
        <dgm:presLayoutVars>
          <dgm:bulletEnabled val="1"/>
        </dgm:presLayoutVars>
      </dgm:prSet>
      <dgm:spPr/>
    </dgm:pt>
    <dgm:pt modelId="{B905B867-7A45-4A1B-AAE7-16CA2952B1DF}" type="pres">
      <dgm:prSet presAssocID="{E3D0C2C3-6C93-436A-BB2C-6963C2A57AE7}" presName="Name9" presStyleLbl="parChTrans1D2" presStyleIdx="1" presStyleCnt="3"/>
      <dgm:spPr/>
    </dgm:pt>
    <dgm:pt modelId="{BBD8AFAB-F847-4947-ACE0-F02544152C1C}" type="pres">
      <dgm:prSet presAssocID="{E3D0C2C3-6C93-436A-BB2C-6963C2A57AE7}" presName="connTx" presStyleLbl="parChTrans1D2" presStyleIdx="1" presStyleCnt="3"/>
      <dgm:spPr/>
    </dgm:pt>
    <dgm:pt modelId="{E4E5B988-7AC4-4F85-9890-A67B8A081825}" type="pres">
      <dgm:prSet presAssocID="{FAD13640-C5D8-4C6F-BB53-369712692BC4}" presName="node" presStyleLbl="node1" presStyleIdx="1" presStyleCnt="3">
        <dgm:presLayoutVars>
          <dgm:bulletEnabled val="1"/>
        </dgm:presLayoutVars>
      </dgm:prSet>
      <dgm:spPr/>
    </dgm:pt>
    <dgm:pt modelId="{FD43D738-BD7E-4BD1-BBCC-A294427AE4CA}" type="pres">
      <dgm:prSet presAssocID="{F5BA52EE-408E-4022-A8FB-418A0C844367}" presName="Name9" presStyleLbl="parChTrans1D2" presStyleIdx="2" presStyleCnt="3"/>
      <dgm:spPr/>
    </dgm:pt>
    <dgm:pt modelId="{A6CAB4BB-EAC8-4B1F-B5BB-F58C27E7D78A}" type="pres">
      <dgm:prSet presAssocID="{F5BA52EE-408E-4022-A8FB-418A0C844367}" presName="connTx" presStyleLbl="parChTrans1D2" presStyleIdx="2" presStyleCnt="3"/>
      <dgm:spPr/>
    </dgm:pt>
    <dgm:pt modelId="{86DAAF98-459C-48C4-8925-6D54D778E3CC}" type="pres">
      <dgm:prSet presAssocID="{F81CA725-1D76-4649-8096-5DE7292FA8C3}" presName="node" presStyleLbl="node1" presStyleIdx="2" presStyleCnt="3">
        <dgm:presLayoutVars>
          <dgm:bulletEnabled val="1"/>
        </dgm:presLayoutVars>
      </dgm:prSet>
      <dgm:spPr/>
    </dgm:pt>
  </dgm:ptLst>
  <dgm:cxnLst>
    <dgm:cxn modelId="{DA142A00-49A8-4B20-A89F-0CB22ABB8645}" type="presOf" srcId="{4D16C6F3-E666-4A96-9585-3F174F32818D}" destId="{507E4A00-4CE0-4238-A529-E29C7F0FA746}" srcOrd="0" destOrd="0" presId="urn:microsoft.com/office/officeart/2005/8/layout/radial1"/>
    <dgm:cxn modelId="{0F09700E-9FC9-48BA-801F-077551BB8352}" type="presOf" srcId="{D5DD5EAA-EE93-41BC-87AF-D42470BA72CA}" destId="{8E927261-70D3-4575-81D8-F9EB29E6AC90}" srcOrd="0" destOrd="0" presId="urn:microsoft.com/office/officeart/2005/8/layout/radial1"/>
    <dgm:cxn modelId="{6FD66E15-9504-4D25-AE44-88B8E5A66323}" type="presOf" srcId="{4D16C6F3-E666-4A96-9585-3F174F32818D}" destId="{3CF73061-831A-48C5-83F2-E789AAC498ED}" srcOrd="1" destOrd="0" presId="urn:microsoft.com/office/officeart/2005/8/layout/radial1"/>
    <dgm:cxn modelId="{59D6A934-6298-43AB-A106-D75735B05D9B}" type="presOf" srcId="{F81CA725-1D76-4649-8096-5DE7292FA8C3}" destId="{86DAAF98-459C-48C4-8925-6D54D778E3CC}" srcOrd="0" destOrd="0" presId="urn:microsoft.com/office/officeart/2005/8/layout/radial1"/>
    <dgm:cxn modelId="{8A40CE44-E7BC-414C-A4D1-7E7BFAD1D12E}" srcId="{D5DD5EAA-EE93-41BC-87AF-D42470BA72CA}" destId="{910364AE-96E6-473F-8357-937CB55C4BF1}" srcOrd="0" destOrd="0" parTransId="{4D16C6F3-E666-4A96-9585-3F174F32818D}" sibTransId="{DBEC2126-9728-4AB4-B937-AB04EF5FA4BF}"/>
    <dgm:cxn modelId="{74281C49-8EDE-45DA-9AB8-A9309197AA4E}" type="presOf" srcId="{E3D0C2C3-6C93-436A-BB2C-6963C2A57AE7}" destId="{BBD8AFAB-F847-4947-ACE0-F02544152C1C}" srcOrd="1" destOrd="0" presId="urn:microsoft.com/office/officeart/2005/8/layout/radial1"/>
    <dgm:cxn modelId="{A206A049-5500-4030-8C19-65B1D3A9D9D6}" type="presOf" srcId="{F5BA52EE-408E-4022-A8FB-418A0C844367}" destId="{FD43D738-BD7E-4BD1-BBCC-A294427AE4CA}" srcOrd="0" destOrd="0" presId="urn:microsoft.com/office/officeart/2005/8/layout/radial1"/>
    <dgm:cxn modelId="{1625AB4D-5FBA-4B6C-BDA0-2002E952E3D2}" srcId="{D5DD5EAA-EE93-41BC-87AF-D42470BA72CA}" destId="{FAD13640-C5D8-4C6F-BB53-369712692BC4}" srcOrd="1" destOrd="0" parTransId="{E3D0C2C3-6C93-436A-BB2C-6963C2A57AE7}" sibTransId="{00AEEBC0-C05C-4B51-B340-CDA23FCDA9AA}"/>
    <dgm:cxn modelId="{1112C65B-1095-43C5-9927-2D164D537C68}" type="presOf" srcId="{FAD13640-C5D8-4C6F-BB53-369712692BC4}" destId="{E4E5B988-7AC4-4F85-9890-A67B8A081825}" srcOrd="0" destOrd="0" presId="urn:microsoft.com/office/officeart/2005/8/layout/radial1"/>
    <dgm:cxn modelId="{2D42AF8B-807F-49E6-AE4D-F015DC3A646F}" type="presOf" srcId="{7A547C2D-961C-4283-9465-E99A211416B3}" destId="{685E36DA-13F6-4F2D-B3F2-A7DC31B826B6}" srcOrd="0" destOrd="0" presId="urn:microsoft.com/office/officeart/2005/8/layout/radial1"/>
    <dgm:cxn modelId="{9D02CBAD-0411-4DC2-BEA4-E25429844F6C}" srcId="{7A547C2D-961C-4283-9465-E99A211416B3}" destId="{D5DD5EAA-EE93-41BC-87AF-D42470BA72CA}" srcOrd="0" destOrd="0" parTransId="{5D93358A-08BF-4C0B-AD6F-CF400D564139}" sibTransId="{408EDFCC-B2F8-439D-B79C-A310FB74D3B3}"/>
    <dgm:cxn modelId="{37B16AAF-A79E-4FB8-8C8E-398441977614}" srcId="{D5DD5EAA-EE93-41BC-87AF-D42470BA72CA}" destId="{F81CA725-1D76-4649-8096-5DE7292FA8C3}" srcOrd="2" destOrd="0" parTransId="{F5BA52EE-408E-4022-A8FB-418A0C844367}" sibTransId="{4DAA976A-7FFE-4674-BE23-9075D290353F}"/>
    <dgm:cxn modelId="{806D14E5-85AF-4CCE-B7EA-0EA52E3F2D46}" type="presOf" srcId="{910364AE-96E6-473F-8357-937CB55C4BF1}" destId="{938A1F38-0244-4FC9-BADD-9E08EDB86EB6}" srcOrd="0" destOrd="0" presId="urn:microsoft.com/office/officeart/2005/8/layout/radial1"/>
    <dgm:cxn modelId="{011592F5-AF8D-4610-AA63-1FD1043DB091}" type="presOf" srcId="{F5BA52EE-408E-4022-A8FB-418A0C844367}" destId="{A6CAB4BB-EAC8-4B1F-B5BB-F58C27E7D78A}" srcOrd="1" destOrd="0" presId="urn:microsoft.com/office/officeart/2005/8/layout/radial1"/>
    <dgm:cxn modelId="{3587BBFA-98D9-41E7-89D2-FEE949F73D4A}" type="presOf" srcId="{E3D0C2C3-6C93-436A-BB2C-6963C2A57AE7}" destId="{B905B867-7A45-4A1B-AAE7-16CA2952B1DF}" srcOrd="0" destOrd="0" presId="urn:microsoft.com/office/officeart/2005/8/layout/radial1"/>
    <dgm:cxn modelId="{56A4E228-A246-4932-99F3-CF5B62F43089}" type="presParOf" srcId="{685E36DA-13F6-4F2D-B3F2-A7DC31B826B6}" destId="{8E927261-70D3-4575-81D8-F9EB29E6AC90}" srcOrd="0" destOrd="0" presId="urn:microsoft.com/office/officeart/2005/8/layout/radial1"/>
    <dgm:cxn modelId="{2137E517-69F8-4469-8095-A9EA0E2DA2D8}" type="presParOf" srcId="{685E36DA-13F6-4F2D-B3F2-A7DC31B826B6}" destId="{507E4A00-4CE0-4238-A529-E29C7F0FA746}" srcOrd="1" destOrd="0" presId="urn:microsoft.com/office/officeart/2005/8/layout/radial1"/>
    <dgm:cxn modelId="{1C0C7D64-8F15-4C81-816B-024651D24C17}" type="presParOf" srcId="{507E4A00-4CE0-4238-A529-E29C7F0FA746}" destId="{3CF73061-831A-48C5-83F2-E789AAC498ED}" srcOrd="0" destOrd="0" presId="urn:microsoft.com/office/officeart/2005/8/layout/radial1"/>
    <dgm:cxn modelId="{ADCC7C7E-B4CA-4A68-A0AF-A9A68D9CB1ED}" type="presParOf" srcId="{685E36DA-13F6-4F2D-B3F2-A7DC31B826B6}" destId="{938A1F38-0244-4FC9-BADD-9E08EDB86EB6}" srcOrd="2" destOrd="0" presId="urn:microsoft.com/office/officeart/2005/8/layout/radial1"/>
    <dgm:cxn modelId="{43373B42-5D7C-4C4D-A7E8-33E29AAEE39F}" type="presParOf" srcId="{685E36DA-13F6-4F2D-B3F2-A7DC31B826B6}" destId="{B905B867-7A45-4A1B-AAE7-16CA2952B1DF}" srcOrd="3" destOrd="0" presId="urn:microsoft.com/office/officeart/2005/8/layout/radial1"/>
    <dgm:cxn modelId="{F107D707-6CED-4313-AEA9-0E51CA4E25DF}" type="presParOf" srcId="{B905B867-7A45-4A1B-AAE7-16CA2952B1DF}" destId="{BBD8AFAB-F847-4947-ACE0-F02544152C1C}" srcOrd="0" destOrd="0" presId="urn:microsoft.com/office/officeart/2005/8/layout/radial1"/>
    <dgm:cxn modelId="{62794CF4-E9FC-413C-B662-3D13B3831E01}" type="presParOf" srcId="{685E36DA-13F6-4F2D-B3F2-A7DC31B826B6}" destId="{E4E5B988-7AC4-4F85-9890-A67B8A081825}" srcOrd="4" destOrd="0" presId="urn:microsoft.com/office/officeart/2005/8/layout/radial1"/>
    <dgm:cxn modelId="{513A8B0E-ED99-4D2D-AD3A-AF99EE77113F}" type="presParOf" srcId="{685E36DA-13F6-4F2D-B3F2-A7DC31B826B6}" destId="{FD43D738-BD7E-4BD1-BBCC-A294427AE4CA}" srcOrd="5" destOrd="0" presId="urn:microsoft.com/office/officeart/2005/8/layout/radial1"/>
    <dgm:cxn modelId="{A587E45B-4DD8-48AA-B298-70B7345F8DF0}" type="presParOf" srcId="{FD43D738-BD7E-4BD1-BBCC-A294427AE4CA}" destId="{A6CAB4BB-EAC8-4B1F-B5BB-F58C27E7D78A}" srcOrd="0" destOrd="0" presId="urn:microsoft.com/office/officeart/2005/8/layout/radial1"/>
    <dgm:cxn modelId="{A947B4F3-C197-49B4-ADF1-D931FFA84850}" type="presParOf" srcId="{685E36DA-13F6-4F2D-B3F2-A7DC31B826B6}" destId="{86DAAF98-459C-48C4-8925-6D54D778E3C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27261-70D3-4575-81D8-F9EB29E6AC90}">
      <dsp:nvSpPr>
        <dsp:cNvPr id="0" name=""/>
        <dsp:cNvSpPr/>
      </dsp:nvSpPr>
      <dsp:spPr>
        <a:xfrm>
          <a:off x="1500213" y="2000254"/>
          <a:ext cx="2226524" cy="1588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Data-driven Strategic Planning</a:t>
          </a:r>
        </a:p>
      </dsp:txBody>
      <dsp:txXfrm>
        <a:off x="1826280" y="2232908"/>
        <a:ext cx="1574390" cy="1123353"/>
      </dsp:txXfrm>
    </dsp:sp>
    <dsp:sp modelId="{507E4A00-4CE0-4238-A529-E29C7F0FA746}">
      <dsp:nvSpPr>
        <dsp:cNvPr id="0" name=""/>
        <dsp:cNvSpPr/>
      </dsp:nvSpPr>
      <dsp:spPr>
        <a:xfrm rot="16176151">
          <a:off x="2539842" y="1905186"/>
          <a:ext cx="135307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135307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04113" y="1929229"/>
        <a:ext cx="6765" cy="6765"/>
      </dsp:txXfrm>
    </dsp:sp>
    <dsp:sp modelId="{938A1F38-0244-4FC9-BADD-9E08EDB86EB6}">
      <dsp:nvSpPr>
        <dsp:cNvPr id="0" name=""/>
        <dsp:cNvSpPr/>
      </dsp:nvSpPr>
      <dsp:spPr>
        <a:xfrm>
          <a:off x="916748" y="276303"/>
          <a:ext cx="3369534" cy="1588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Church</a:t>
          </a: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Capabilities: Leaders, Pastors, Elders</a:t>
          </a:r>
        </a:p>
      </dsp:txBody>
      <dsp:txXfrm>
        <a:off x="1410205" y="508957"/>
        <a:ext cx="2382620" cy="1123353"/>
      </dsp:txXfrm>
    </dsp:sp>
    <dsp:sp modelId="{B905B867-7A45-4A1B-AAE7-16CA2952B1DF}">
      <dsp:nvSpPr>
        <dsp:cNvPr id="0" name=""/>
        <dsp:cNvSpPr/>
      </dsp:nvSpPr>
      <dsp:spPr>
        <a:xfrm rot="2486537">
          <a:off x="3261131" y="3522627"/>
          <a:ext cx="41596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1596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58713" y="3539654"/>
        <a:ext cx="20798" cy="20798"/>
      </dsp:txXfrm>
    </dsp:sp>
    <dsp:sp modelId="{E4E5B988-7AC4-4F85-9890-A67B8A081825}">
      <dsp:nvSpPr>
        <dsp:cNvPr id="0" name=""/>
        <dsp:cNvSpPr/>
      </dsp:nvSpPr>
      <dsp:spPr>
        <a:xfrm>
          <a:off x="2915423" y="3571905"/>
          <a:ext cx="2956181" cy="1588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Members/ </a:t>
          </a:r>
          <a:r>
            <a:rPr kumimoji="0" lang="en-US" sz="1600" b="1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Customers</a:t>
          </a: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/ prospective clients from the community</a:t>
          </a:r>
        </a:p>
      </dsp:txBody>
      <dsp:txXfrm>
        <a:off x="3348346" y="3804559"/>
        <a:ext cx="2090335" cy="1123353"/>
      </dsp:txXfrm>
    </dsp:sp>
    <dsp:sp modelId="{FD43D738-BD7E-4BD1-BBCC-A294427AE4CA}">
      <dsp:nvSpPr>
        <dsp:cNvPr id="0" name=""/>
        <dsp:cNvSpPr/>
      </dsp:nvSpPr>
      <dsp:spPr>
        <a:xfrm rot="8497198">
          <a:off x="1605779" y="3448705"/>
          <a:ext cx="29436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94366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745603" y="3468771"/>
        <a:ext cx="14718" cy="14718"/>
      </dsp:txXfrm>
    </dsp:sp>
    <dsp:sp modelId="{86DAAF98-459C-48C4-8925-6D54D778E3CC}">
      <dsp:nvSpPr>
        <dsp:cNvPr id="0" name=""/>
        <dsp:cNvSpPr/>
      </dsp:nvSpPr>
      <dsp:spPr>
        <a:xfrm>
          <a:off x="-658254" y="3429030"/>
          <a:ext cx="2935544" cy="1588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Other </a:t>
          </a:r>
          <a:r>
            <a:rPr kumimoji="0" lang="en-US" sz="1600" b="1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competing</a:t>
          </a: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 services / organizations</a:t>
          </a:r>
        </a:p>
      </dsp:txBody>
      <dsp:txXfrm>
        <a:off x="-228354" y="3661684"/>
        <a:ext cx="2075744" cy="1123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27261-70D3-4575-81D8-F9EB29E6AC90}">
      <dsp:nvSpPr>
        <dsp:cNvPr id="0" name=""/>
        <dsp:cNvSpPr/>
      </dsp:nvSpPr>
      <dsp:spPr>
        <a:xfrm>
          <a:off x="1713017" y="2253562"/>
          <a:ext cx="1501594" cy="150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sng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Community member/ customer</a:t>
          </a:r>
        </a:p>
      </dsp:txBody>
      <dsp:txXfrm>
        <a:off x="1932920" y="2473465"/>
        <a:ext cx="1061788" cy="1061788"/>
      </dsp:txXfrm>
    </dsp:sp>
    <dsp:sp modelId="{507E4A00-4CE0-4238-A529-E29C7F0FA746}">
      <dsp:nvSpPr>
        <dsp:cNvPr id="0" name=""/>
        <dsp:cNvSpPr/>
      </dsp:nvSpPr>
      <dsp:spPr>
        <a:xfrm rot="16200000">
          <a:off x="2236703" y="1999025"/>
          <a:ext cx="45422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5422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2459" y="2015095"/>
        <a:ext cx="22711" cy="22711"/>
      </dsp:txXfrm>
    </dsp:sp>
    <dsp:sp modelId="{938A1F38-0244-4FC9-BADD-9E08EDB86EB6}">
      <dsp:nvSpPr>
        <dsp:cNvPr id="0" name=""/>
        <dsp:cNvSpPr/>
      </dsp:nvSpPr>
      <dsp:spPr>
        <a:xfrm>
          <a:off x="1713017" y="297745"/>
          <a:ext cx="1501594" cy="150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Church Leaders, Pastors, Elders</a:t>
          </a:r>
        </a:p>
      </dsp:txBody>
      <dsp:txXfrm>
        <a:off x="1932920" y="517648"/>
        <a:ext cx="1061788" cy="1061788"/>
      </dsp:txXfrm>
    </dsp:sp>
    <dsp:sp modelId="{B905B867-7A45-4A1B-AAE7-16CA2952B1DF}">
      <dsp:nvSpPr>
        <dsp:cNvPr id="0" name=""/>
        <dsp:cNvSpPr/>
      </dsp:nvSpPr>
      <dsp:spPr>
        <a:xfrm rot="1800000">
          <a:off x="3083597" y="3465887"/>
          <a:ext cx="45422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5422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9353" y="3481957"/>
        <a:ext cx="22711" cy="22711"/>
      </dsp:txXfrm>
    </dsp:sp>
    <dsp:sp modelId="{E4E5B988-7AC4-4F85-9890-A67B8A081825}">
      <dsp:nvSpPr>
        <dsp:cNvPr id="0" name=""/>
        <dsp:cNvSpPr/>
      </dsp:nvSpPr>
      <dsp:spPr>
        <a:xfrm>
          <a:off x="3406805" y="3231470"/>
          <a:ext cx="1501594" cy="150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Other customers / prospective clients from the community</a:t>
          </a:r>
        </a:p>
      </dsp:txBody>
      <dsp:txXfrm>
        <a:off x="3626708" y="3451373"/>
        <a:ext cx="1061788" cy="1061788"/>
      </dsp:txXfrm>
    </dsp:sp>
    <dsp:sp modelId="{FD43D738-BD7E-4BD1-BBCC-A294427AE4CA}">
      <dsp:nvSpPr>
        <dsp:cNvPr id="0" name=""/>
        <dsp:cNvSpPr/>
      </dsp:nvSpPr>
      <dsp:spPr>
        <a:xfrm rot="9000000">
          <a:off x="1389809" y="3465887"/>
          <a:ext cx="45422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54222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605565" y="3481957"/>
        <a:ext cx="22711" cy="22711"/>
      </dsp:txXfrm>
    </dsp:sp>
    <dsp:sp modelId="{86DAAF98-459C-48C4-8925-6D54D778E3CC}">
      <dsp:nvSpPr>
        <dsp:cNvPr id="0" name=""/>
        <dsp:cNvSpPr/>
      </dsp:nvSpPr>
      <dsp:spPr>
        <a:xfrm>
          <a:off x="19230" y="3231470"/>
          <a:ext cx="1501594" cy="150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1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rPr>
            <a:t>Frontline greeters; church members, ushers</a:t>
          </a:r>
        </a:p>
      </dsp:txBody>
      <dsp:txXfrm>
        <a:off x="239133" y="3451373"/>
        <a:ext cx="1061788" cy="1061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4B2E17-5C94-40D4-83FF-1DAD63B382C2}" type="datetimeFigureOut">
              <a:rPr lang="en-US"/>
              <a:pPr>
                <a:defRPr/>
              </a:pPr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CE1ED7-DC59-4D4B-B4AF-3210F8BE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1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443D71-9912-4CBC-AAD4-5F4E2768F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8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75087-4BA1-46D9-8CDE-606DB8F38B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3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41103-D9BD-4F20-B51A-7D075031A9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A9916-3B8D-487D-9CF7-6A47EB214A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41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895C9-6477-4436-B01C-E471B4CEF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40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C9C99-DF20-4FC7-A39E-876A32772B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E4BE7-27C3-4371-9791-E49B6CAAEA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2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86A82-8399-47AD-9310-4196E96EAB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31AFD-2F3A-41AA-A325-9C5B19913D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6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C4E70-263C-470B-9657-B5A463D2F0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27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A87C6-2784-4EAB-9FDB-39452C1AFB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66056-875F-4723-8A4F-DE0BA1165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6F7F6-8506-4FC6-BEA2-91861604E0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6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88E2C-3212-47B1-8AEB-FB1946DA73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68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88E2C-3212-47B1-8AEB-FB1946DA73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6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CDAE1-C71B-4367-B123-05965B87B3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3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8548A-2586-41E3-9F0B-37AE3FB87C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61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8548A-2586-41E3-9F0B-37AE3FB87C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95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05239-5071-4B89-8E9A-959C167D13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3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05239-5071-4B89-8E9A-959C167D13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30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0B6F4-722C-4432-BD6B-20539D986F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8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23C67-3DF1-419E-B62F-25BC103A12D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4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23C67-3DF1-419E-B62F-25BC103A12D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3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9AA3C-C037-4EFF-8487-F569B0FC2B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22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01D4E-8E72-42B1-99F9-908423B54F4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76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42B89-9332-413B-A265-6499455792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83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6753C-0A22-4321-B50B-EB2923F6F2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56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C98A2-5CA1-41A5-ABE5-574A9CBA92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8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70A6E-43E5-401E-A3FA-C524E6745E9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2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7DB92-FBD8-4E88-B59B-38684F859BE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1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BF899-E5FA-4B4C-A359-01FA8A498A4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1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CDAE1-C71B-4367-B123-05965B87B3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90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BE93B-8382-4802-AFAB-5AF7264D6D1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3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C4C08-1A72-4B88-A892-A5FFE78C4E9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A1F68-575F-43DF-8338-390B5E4AD6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1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3B557-76D4-4703-88F1-FD2D045A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6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704F9-40B9-48D0-A0F9-C6FEA7A9BC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6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5FF58-DEC9-4935-AC98-0004DBCF1A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E8394-F3EF-4C44-848D-47056F2BAE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1C894-7A55-4008-B83F-EB9050A602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1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GB"/>
              <a:t>‘Reaching the Next Generation’ : A Marketing perspective ...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1446-D570-4581-B4AE-2C37ECE9A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9C80-23AB-4E82-96D7-5B0B9A171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CF71-5F61-4F7A-B384-83E8D02F9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259A-19EF-4B35-AF4A-996C490E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C666-1CE4-4EEF-BCED-ABF4A4117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EB72-1A93-4411-81E6-276C9772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D01D-62A4-48C1-BE80-930CB0A43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6A44-03EC-4BD1-ADB4-09F8F2CC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294A-3B2B-4EB7-9B00-EB12429F5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203F-DC0F-4C4C-A05C-BA03801AC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6809-5FA0-48CB-B407-4FBBFFF3C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5834-67BA-4987-8394-46394BF81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6EA6-FE04-4947-AB1E-DE511BD5C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63D8-BD48-4FAA-94C0-E8999B7E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EFADE-C8EF-48CA-B61D-78454F84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C0A8A-C313-48AA-8C01-63FF0A9C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6C9A-1813-4C56-A156-1FF78C76B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1FE1-1FB0-456F-AF86-6B4D4EE8E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981D-D6A0-4BBE-8BCC-91A23DE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08F4-B898-4ACE-AB72-EEE7C1992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FA21-2703-42D9-893A-0FE7EE381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5239-28CB-40B8-B4C7-979BF1F70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1406E8-1CB2-4886-A4D5-F74B37F5E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‘Reaching the Next Generation’ : A Marketing perspective ... 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FB391D-5E76-46F6-AC86-5E59432A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4633" y="2683900"/>
            <a:ext cx="6324600" cy="1214446"/>
          </a:xfrm>
        </p:spPr>
        <p:txBody>
          <a:bodyPr/>
          <a:lstStyle/>
          <a:p>
            <a:pPr eaLnBrk="1" hangingPunct="1"/>
            <a:r>
              <a:rPr lang="en-US" sz="2000" dirty="0"/>
              <a:t>  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GB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‘BUSINESS / MARKETING </a:t>
            </a:r>
            <a:r>
              <a:rPr lang="en-GB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Strategy and Implementation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4643446"/>
            <a:ext cx="568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2400" dirty="0">
              <a:cs typeface="+mn-cs"/>
            </a:endParaRPr>
          </a:p>
          <a:p>
            <a:pPr algn="ctr">
              <a:defRPr/>
            </a:pPr>
            <a:endParaRPr lang="en-GB" sz="2400" dirty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endParaRPr lang="en-GB" sz="1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43608" y="4591159"/>
            <a:ext cx="6984776" cy="476250"/>
          </a:xfrm>
        </p:spPr>
        <p:txBody>
          <a:bodyPr/>
          <a:lstStyle/>
          <a:p>
            <a:pPr algn="just"/>
            <a:r>
              <a:rPr lang="en-US" sz="1800" b="1" i="1" dirty="0"/>
              <a:t>Dr. Stephen W. Pilgrim, Ph. D (Econ)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i="1" dirty="0" err="1"/>
              <a:t>Profesor</a:t>
            </a:r>
            <a:r>
              <a:rPr lang="en-US" sz="1800" i="1" dirty="0"/>
              <a:t> </a:t>
            </a:r>
            <a:r>
              <a:rPr lang="en-US" sz="1800" i="1" dirty="0" err="1"/>
              <a:t>área</a:t>
            </a:r>
            <a:r>
              <a:rPr lang="en-US" sz="1800" i="1" dirty="0"/>
              <a:t> de </a:t>
            </a:r>
            <a:r>
              <a:rPr lang="en-US" sz="1800" i="1" dirty="0" err="1"/>
              <a:t>Negocios</a:t>
            </a:r>
            <a:r>
              <a:rPr lang="en-US" sz="1800" i="1" dirty="0"/>
              <a:t> </a:t>
            </a:r>
            <a:r>
              <a:rPr lang="en-US" sz="1800" i="1" dirty="0" err="1"/>
              <a:t>Estrategias</a:t>
            </a:r>
            <a:r>
              <a:rPr lang="en-US" sz="1800" i="1" dirty="0"/>
              <a:t>, </a:t>
            </a:r>
            <a:endParaRPr lang="en-US" sz="1800" dirty="0"/>
          </a:p>
          <a:p>
            <a:pPr algn="just"/>
            <a:endParaRPr lang="en-US" sz="1800" i="1" dirty="0"/>
          </a:p>
          <a:p>
            <a:pPr algn="just"/>
            <a:r>
              <a:rPr lang="en-US" sz="1800" i="1" dirty="0" err="1"/>
              <a:t>Asistente</a:t>
            </a:r>
            <a:r>
              <a:rPr lang="en-US" sz="1800" i="1" dirty="0"/>
              <a:t> </a:t>
            </a:r>
            <a:r>
              <a:rPr lang="en-US" sz="1800" i="1" dirty="0" err="1"/>
              <a:t>Coordinador</a:t>
            </a:r>
            <a:r>
              <a:rPr lang="en-US" sz="1800" i="1" dirty="0"/>
              <a:t> </a:t>
            </a:r>
            <a:r>
              <a:rPr lang="en-US" sz="1800" i="1" dirty="0" err="1"/>
              <a:t>Posgrado</a:t>
            </a:r>
            <a:r>
              <a:rPr lang="en-US" sz="1800" i="1" dirty="0"/>
              <a:t>, </a:t>
            </a:r>
            <a:r>
              <a:rPr lang="en-US" sz="1800" i="1" dirty="0" err="1"/>
              <a:t>Facultad</a:t>
            </a:r>
            <a:r>
              <a:rPr lang="en-US" sz="1800" i="1" dirty="0"/>
              <a:t> de </a:t>
            </a:r>
            <a:r>
              <a:rPr lang="en-US" sz="1800" i="1" dirty="0" err="1"/>
              <a:t>Administración</a:t>
            </a:r>
            <a:r>
              <a:rPr lang="en-US" sz="1800" i="1" dirty="0"/>
              <a:t>  </a:t>
            </a:r>
          </a:p>
          <a:p>
            <a:pPr algn="just"/>
            <a:endParaRPr lang="en-US" sz="1800" i="1" dirty="0"/>
          </a:p>
          <a:p>
            <a:pPr algn="just"/>
            <a:r>
              <a:rPr lang="en-US" sz="1800" i="1" dirty="0"/>
              <a:t>Universidad de </a:t>
            </a:r>
            <a:r>
              <a:rPr lang="en-US" sz="1800" i="1" dirty="0" err="1"/>
              <a:t>Montemorelos</a:t>
            </a:r>
            <a:r>
              <a:rPr lang="en-US" sz="1800" i="1" dirty="0"/>
              <a:t>, MEXICO</a:t>
            </a:r>
          </a:p>
          <a:p>
            <a:pPr algn="just"/>
            <a:endParaRPr lang="en-US" dirty="0"/>
          </a:p>
          <a:p>
            <a:pPr algn="l"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2" y="263352"/>
            <a:ext cx="8261339" cy="1941512"/>
            <a:chOff x="0" y="348"/>
            <a:chExt cx="12240" cy="137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493" y="353"/>
              <a:ext cx="2747" cy="1367"/>
              <a:chOff x="9493" y="353"/>
              <a:chExt cx="2747" cy="136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9493" y="353"/>
                <a:ext cx="2747" cy="1367"/>
              </a:xfrm>
              <a:custGeom>
                <a:avLst/>
                <a:gdLst>
                  <a:gd name="T0" fmla="+- 0 9493 9493"/>
                  <a:gd name="T1" fmla="*/ T0 w 2747"/>
                  <a:gd name="T2" fmla="+- 0 1720 353"/>
                  <a:gd name="T3" fmla="*/ 1720 h 1367"/>
                  <a:gd name="T4" fmla="+- 0 12240 9493"/>
                  <a:gd name="T5" fmla="*/ T4 w 2747"/>
                  <a:gd name="T6" fmla="+- 0 1720 353"/>
                  <a:gd name="T7" fmla="*/ 1720 h 1367"/>
                  <a:gd name="T8" fmla="+- 0 12240 9493"/>
                  <a:gd name="T9" fmla="*/ T8 w 2747"/>
                  <a:gd name="T10" fmla="+- 0 353 353"/>
                  <a:gd name="T11" fmla="*/ 353 h 1367"/>
                  <a:gd name="T12" fmla="+- 0 9493 9493"/>
                  <a:gd name="T13" fmla="*/ T12 w 2747"/>
                  <a:gd name="T14" fmla="+- 0 353 353"/>
                  <a:gd name="T15" fmla="*/ 353 h 1367"/>
                  <a:gd name="T16" fmla="+- 0 9493 9493"/>
                  <a:gd name="T17" fmla="*/ T16 w 2747"/>
                  <a:gd name="T18" fmla="+- 0 1720 353"/>
                  <a:gd name="T19" fmla="*/ 1720 h 13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47" h="1367">
                    <a:moveTo>
                      <a:pt x="0" y="1367"/>
                    </a:moveTo>
                    <a:lnTo>
                      <a:pt x="2747" y="1367"/>
                    </a:lnTo>
                    <a:lnTo>
                      <a:pt x="2747" y="0"/>
                    </a:lnTo>
                    <a:lnTo>
                      <a:pt x="0" y="0"/>
                    </a:lnTo>
                    <a:lnTo>
                      <a:pt x="0" y="1367"/>
                    </a:lnTo>
                    <a:close/>
                  </a:path>
                </a:pathLst>
              </a:custGeom>
              <a:solidFill>
                <a:srgbClr val="673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0" y="353"/>
                <a:ext cx="5372" cy="1367"/>
                <a:chOff x="0" y="353"/>
                <a:chExt cx="5372" cy="1367"/>
              </a:xfrm>
            </p:grpSpPr>
            <p:sp>
              <p:nvSpPr>
                <p:cNvPr id="6" name="Freeform 6"/>
                <p:cNvSpPr>
                  <a:spLocks/>
                </p:cNvSpPr>
                <p:nvPr/>
              </p:nvSpPr>
              <p:spPr bwMode="auto">
                <a:xfrm>
                  <a:off x="0" y="353"/>
                  <a:ext cx="5372" cy="1367"/>
                </a:xfrm>
                <a:custGeom>
                  <a:avLst/>
                  <a:gdLst>
                    <a:gd name="T0" fmla="*/ 0 w 5372"/>
                    <a:gd name="T1" fmla="+- 0 1720 353"/>
                    <a:gd name="T2" fmla="*/ 1720 h 1367"/>
                    <a:gd name="T3" fmla="*/ 5372 w 5372"/>
                    <a:gd name="T4" fmla="+- 0 1720 353"/>
                    <a:gd name="T5" fmla="*/ 1720 h 1367"/>
                    <a:gd name="T6" fmla="*/ 5372 w 5372"/>
                    <a:gd name="T7" fmla="+- 0 353 353"/>
                    <a:gd name="T8" fmla="*/ 353 h 1367"/>
                    <a:gd name="T9" fmla="*/ 0 w 5372"/>
                    <a:gd name="T10" fmla="+- 0 353 353"/>
                    <a:gd name="T11" fmla="*/ 353 h 1367"/>
                    <a:gd name="T12" fmla="*/ 0 w 5372"/>
                    <a:gd name="T13" fmla="+- 0 1720 353"/>
                    <a:gd name="T14" fmla="*/ 1720 h 1367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</a:cxnLst>
                  <a:rect l="0" t="0" r="r" b="b"/>
                  <a:pathLst>
                    <a:path w="5372" h="1367">
                      <a:moveTo>
                        <a:pt x="0" y="1367"/>
                      </a:moveTo>
                      <a:lnTo>
                        <a:pt x="5372" y="1367"/>
                      </a:lnTo>
                      <a:lnTo>
                        <a:pt x="5372" y="0"/>
                      </a:lnTo>
                      <a:lnTo>
                        <a:pt x="0" y="0"/>
                      </a:lnTo>
                      <a:lnTo>
                        <a:pt x="0" y="1367"/>
                      </a:lnTo>
                      <a:close/>
                    </a:path>
                  </a:pathLst>
                </a:custGeom>
                <a:solidFill>
                  <a:srgbClr val="5033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3079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5" y="353"/>
                  <a:ext cx="8818" cy="14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156710" y="-7767371"/>
            <a:ext cx="6586562" cy="0"/>
            <a:chOff x="709" y="13846"/>
            <a:chExt cx="10967" cy="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09" y="13846"/>
              <a:ext cx="10967" cy="0"/>
            </a:xfrm>
            <a:custGeom>
              <a:avLst/>
              <a:gdLst>
                <a:gd name="T0" fmla="+- 0 709 709"/>
                <a:gd name="T1" fmla="*/ T0 w 10967"/>
                <a:gd name="T2" fmla="+- 0 11676 709"/>
                <a:gd name="T3" fmla="*/ T2 w 1096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0967">
                  <a:moveTo>
                    <a:pt x="0" y="0"/>
                  </a:moveTo>
                  <a:lnTo>
                    <a:pt x="10967" y="0"/>
                  </a:lnTo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7848600" cy="2736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/>
              <a:t>  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en-GB" sz="3600" dirty="0">
              <a:latin typeface="Garamond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of the Business Orientations outlined before, list at least one (1) example of how this is possible in your church context. 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800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latin typeface="Garamond" pitchFamily="18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55650" y="908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u="sng">
                <a:solidFill>
                  <a:srgbClr val="6600CC"/>
                </a:solidFill>
              </a:rPr>
              <a:t>Reflective Exercise- 2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95288" y="2205038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7891488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b="1" dirty="0"/>
              <a:t> </a:t>
            </a:r>
            <a:r>
              <a:rPr lang="en-US" sz="2800" b="1" u="sng" dirty="0">
                <a:solidFill>
                  <a:srgbClr val="6600CC"/>
                </a:solidFill>
              </a:rPr>
              <a:t>Definition</a:t>
            </a:r>
          </a:p>
          <a:p>
            <a:pPr algn="l" eaLnBrk="1" hangingPunct="1">
              <a:lnSpc>
                <a:spcPct val="80000"/>
              </a:lnSpc>
            </a:pPr>
            <a:endParaRPr lang="en-US" sz="2000" u="sng" dirty="0"/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…the right program, product or service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6600CC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…to the right people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6600CC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…in the right place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6600CC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…at the right price </a:t>
            </a:r>
            <a:r>
              <a:rPr lang="en-US" sz="2000" b="1" i="1" dirty="0">
                <a:solidFill>
                  <a:srgbClr val="6600CC"/>
                </a:solidFill>
              </a:rPr>
              <a:t>(whether real or perceived)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6600CC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6600CC"/>
                </a:solidFill>
              </a:rPr>
              <a:t>…with the right promotion </a:t>
            </a:r>
            <a:r>
              <a:rPr lang="en-US" sz="2000" b="1" i="1" dirty="0">
                <a:solidFill>
                  <a:srgbClr val="6600CC"/>
                </a:solidFill>
              </a:rPr>
              <a:t>(information /communication strategy)</a:t>
            </a:r>
          </a:p>
          <a:p>
            <a:pPr algn="l" eaLnBrk="1" hangingPunct="1">
              <a:lnSpc>
                <a:spcPct val="80000"/>
              </a:lnSpc>
            </a:pPr>
            <a:endParaRPr lang="en-GB" sz="2000" dirty="0">
              <a:solidFill>
                <a:srgbClr val="FF0000"/>
              </a:solidFill>
              <a:latin typeface="Garamond" pitchFamily="18" charset="0"/>
            </a:endParaRPr>
          </a:p>
          <a:p>
            <a:pPr lvl="3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</a:pPr>
            <a:endParaRPr lang="en-US" sz="1000" dirty="0">
              <a:latin typeface="Comic Sans MS" pitchFamily="66" charset="0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339850" y="1277938"/>
            <a:ext cx="684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>
                <a:solidFill>
                  <a:srgbClr val="6600CC"/>
                </a:solidFill>
              </a:rPr>
              <a:t>What is Marketing?</a:t>
            </a:r>
            <a:endParaRPr lang="en-GB" sz="4000">
              <a:solidFill>
                <a:srgbClr val="66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Rectangle 7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143125"/>
            <a:ext cx="2103438" cy="41656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  <a:defRPr/>
            </a:pPr>
            <a:r>
              <a:rPr lang="en-GB" sz="2400" dirty="0">
                <a:solidFill>
                  <a:srgbClr val="FF0000"/>
                </a:solidFill>
              </a:rPr>
              <a:t>Program/  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GB" sz="2400" dirty="0">
                <a:solidFill>
                  <a:srgbClr val="FF0000"/>
                </a:solidFill>
              </a:rPr>
              <a:t>Product/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GB" sz="2400" dirty="0">
                <a:solidFill>
                  <a:srgbClr val="FF0000"/>
                </a:solidFill>
              </a:rPr>
              <a:t>      Service</a:t>
            </a:r>
          </a:p>
          <a:p>
            <a:pPr marL="457200" indent="-457200" eaLnBrk="1" hangingPunct="1"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defRPr/>
            </a:pPr>
            <a:endParaRPr lang="en-GB" dirty="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/>
          </a:p>
        </p:txBody>
      </p:sp>
      <p:sp>
        <p:nvSpPr>
          <p:cNvPr id="13722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2060575"/>
            <a:ext cx="5761038" cy="3446463"/>
          </a:xfrm>
        </p:spPr>
        <p:txBody>
          <a:bodyPr/>
          <a:lstStyle/>
          <a:p>
            <a:pPr marL="533400" indent="-533400" eaLnBrk="1" hangingPunct="1">
              <a:buFontTx/>
              <a:buAutoNum type="arabicParenBoth"/>
              <a:defRPr/>
            </a:pP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gospel services being offered to the market of clients (community), by your church</a:t>
            </a:r>
          </a:p>
          <a:p>
            <a:pPr marL="533400" indent="-533400" eaLnBrk="1" hangingPunct="1">
              <a:buFontTx/>
              <a:buNone/>
              <a:defRPr/>
            </a:pP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 	</a:t>
            </a:r>
            <a:r>
              <a:rPr lang="en-GB" sz="2000" u="sng" dirty="0">
                <a:solidFill>
                  <a:srgbClr val="0000FF"/>
                </a:solidFill>
              </a:rPr>
              <a:t>Key factors include:</a:t>
            </a:r>
            <a:r>
              <a:rPr lang="en-GB" sz="2000" dirty="0">
                <a:solidFill>
                  <a:srgbClr val="0000FF"/>
                </a:solidFill>
              </a:rPr>
              <a:t> appropriateness, quality, professionalism, courtesy, presentation,  reputation, tailoring for different client groups, extra value-added service</a:t>
            </a:r>
          </a:p>
          <a:p>
            <a:pPr marL="533400" indent="-533400" eaLnBrk="1" hangingPunct="1"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marL="533400" indent="-533400"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714375" y="50006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TOOLS OF MARKETING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The Marketing Mix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827088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7415" name="Picture 13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500438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3708400" cy="4319587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endParaRPr lang="en-GB">
              <a:solidFill>
                <a:srgbClr val="FF0000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GB">
                <a:solidFill>
                  <a:srgbClr val="6600CC"/>
                </a:solidFill>
              </a:rPr>
              <a:t>2) Price</a:t>
            </a:r>
          </a:p>
          <a:p>
            <a:pPr marL="457200" indent="-457200" eaLnBrk="1" hangingPunct="1"/>
            <a:endParaRPr lang="en-GB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GB" sz="2400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2060575"/>
            <a:ext cx="5761038" cy="34464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6600CC"/>
                </a:solidFill>
              </a:rPr>
              <a:t>(2)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resources needed by the community (your customers) to obtain the services on offer at your church</a:t>
            </a:r>
          </a:p>
          <a:p>
            <a:pPr eaLnBrk="1" hangingPunct="1">
              <a:buFontTx/>
              <a:buNone/>
              <a:defRPr/>
            </a:pPr>
            <a:endParaRPr lang="en-GB" sz="20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6600CC"/>
                </a:solidFill>
              </a:rPr>
              <a:t>	</a:t>
            </a:r>
            <a:r>
              <a:rPr lang="en-GB" sz="2400" b="1" u="sng" dirty="0">
                <a:solidFill>
                  <a:srgbClr val="FF0000"/>
                </a:solidFill>
              </a:rPr>
              <a:t>Key factors include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b="1" i="1" dirty="0">
                <a:solidFill>
                  <a:srgbClr val="FF0000"/>
                </a:solidFill>
              </a:rPr>
              <a:t>eligibility criteria (sinner), registration and other costs (free)</a:t>
            </a:r>
            <a:endParaRPr lang="en-GB" sz="24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684213" y="40481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827088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638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13100"/>
            <a:ext cx="1871663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3708400" cy="4319587"/>
          </a:xfrm>
        </p:spPr>
        <p:txBody>
          <a:bodyPr/>
          <a:lstStyle/>
          <a:p>
            <a:pPr marL="457200" indent="-457200" eaLnBrk="1" hangingPunct="1"/>
            <a:endParaRPr lang="en-GB">
              <a:solidFill>
                <a:srgbClr val="6600CC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GB">
                <a:solidFill>
                  <a:srgbClr val="FF0000"/>
                </a:solidFill>
              </a:rPr>
              <a:t>3) Promotion</a:t>
            </a:r>
          </a:p>
          <a:p>
            <a:pPr marL="457200" indent="-457200" eaLnBrk="1" hangingPunct="1"/>
            <a:endParaRPr lang="en-GB">
              <a:solidFill>
                <a:srgbClr val="6600CC"/>
              </a:solidFill>
            </a:endParaRP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1628775"/>
            <a:ext cx="5843588" cy="34464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(3) 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activities which communicate the benefits of the services offered to potential customers</a:t>
            </a: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</a:rPr>
              <a:t>	</a:t>
            </a:r>
            <a:r>
              <a:rPr lang="en-GB" sz="2400" b="1" u="sng" dirty="0">
                <a:solidFill>
                  <a:srgbClr val="0000FF"/>
                </a:solidFill>
              </a:rPr>
              <a:t>Key factors include</a:t>
            </a:r>
            <a:r>
              <a:rPr lang="en-GB" sz="2400" b="1" dirty="0">
                <a:solidFill>
                  <a:srgbClr val="0000FF"/>
                </a:solidFill>
              </a:rPr>
              <a:t>: Lifestyle, word-of-mouth, advertising: print, TV, radio, internet / www;  personal selling, PR, signage, online brochures, community programs, uniform, logo, etc.</a:t>
            </a: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684213" y="40481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827088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9463" name="Picture 13" descr="logo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86125"/>
            <a:ext cx="20732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build="p"/>
      <p:bldP spid="1628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538413"/>
            <a:ext cx="3708400" cy="4319587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GB">
                <a:solidFill>
                  <a:srgbClr val="6600CC"/>
                </a:solidFill>
              </a:rPr>
              <a:t>4) Place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GB" sz="2400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2636838"/>
            <a:ext cx="5843587" cy="34464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(4)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location and accessibility of the services offered</a:t>
            </a:r>
          </a:p>
          <a:p>
            <a:pPr eaLnBrk="1" hangingPunct="1"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GB" sz="2000" dirty="0">
                <a:solidFill>
                  <a:srgbClr val="6600CC"/>
                </a:solidFill>
              </a:rPr>
              <a:t>	</a:t>
            </a:r>
            <a:r>
              <a:rPr lang="en-GB" sz="2400" b="1" u="sng" dirty="0">
                <a:solidFill>
                  <a:srgbClr val="FF0000"/>
                </a:solidFill>
              </a:rPr>
              <a:t>Key factors include</a:t>
            </a:r>
            <a:r>
              <a:rPr lang="en-GB" sz="2400" b="1" dirty="0">
                <a:solidFill>
                  <a:srgbClr val="FF0000"/>
                </a:solidFill>
              </a:rPr>
              <a:t>: Church buildings </a:t>
            </a:r>
            <a:r>
              <a:rPr lang="en-GB" sz="2400" b="1" dirty="0" err="1">
                <a:solidFill>
                  <a:srgbClr val="FF0000"/>
                </a:solidFill>
              </a:rPr>
              <a:t>vs</a:t>
            </a:r>
            <a:r>
              <a:rPr lang="en-GB" sz="2400" b="1" dirty="0">
                <a:solidFill>
                  <a:srgbClr val="FF0000"/>
                </a:solidFill>
              </a:rPr>
              <a:t> Community centres; town </a:t>
            </a:r>
            <a:r>
              <a:rPr lang="en-GB" sz="2400" b="1" dirty="0" err="1">
                <a:solidFill>
                  <a:srgbClr val="FF0000"/>
                </a:solidFill>
              </a:rPr>
              <a:t>vs</a:t>
            </a:r>
            <a:r>
              <a:rPr lang="en-GB" sz="2400" b="1" dirty="0">
                <a:solidFill>
                  <a:srgbClr val="FF0000"/>
                </a:solidFill>
              </a:rPr>
              <a:t> rural sites; convenience of location; church shuttle services; discounted travel arrangements for members; etc</a:t>
            </a:r>
            <a:r>
              <a:rPr lang="en-GB" sz="2400" b="1" dirty="0">
                <a:solidFill>
                  <a:srgbClr val="6600C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684213" y="40481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827088" y="6583363"/>
            <a:ext cx="6767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0487" name="Picture 11" descr="j0183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141663"/>
            <a:ext cx="18065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3708400" cy="431958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endParaRPr lang="en-GB" sz="140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140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(5) People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200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140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GB" sz="1200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692275" y="1773238"/>
            <a:ext cx="6923088" cy="3446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66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66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5) Those involved in meeting the public to perform or promote the service, as well as those who interact with the customers who receive the service.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	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u="sng" dirty="0">
                <a:solidFill>
                  <a:srgbClr val="0000FF"/>
                </a:solidFill>
              </a:rPr>
              <a:t>Key factors include</a:t>
            </a:r>
            <a:r>
              <a:rPr lang="en-GB" dirty="0">
                <a:solidFill>
                  <a:srgbClr val="0000FF"/>
                </a:solidFill>
              </a:rPr>
              <a:t>: Door greeters; Hospitality committee; Church /community surveys; Relationship training workshops...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000" dirty="0">
              <a:solidFill>
                <a:srgbClr val="6600CC"/>
              </a:solidFill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684213" y="404813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827088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1658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13100"/>
            <a:ext cx="2160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844675"/>
            <a:ext cx="3205162" cy="431958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6600CC"/>
                </a:solidFill>
              </a:rPr>
              <a:t>(6) Physical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6600CC"/>
                </a:solidFill>
              </a:rPr>
              <a:t>Evidence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>
              <a:solidFill>
                <a:srgbClr val="6600CC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857488" y="1071546"/>
            <a:ext cx="6286512" cy="34464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6) The environment in which the service is delivered (church buildings): comfortable, well resourced, ‘green’, disabled-friendly...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GB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>
                <a:solidFill>
                  <a:srgbClr val="6600CC"/>
                </a:solidFill>
              </a:rPr>
              <a:t>	</a:t>
            </a:r>
            <a:r>
              <a:rPr lang="en-GB" u="sng" dirty="0">
                <a:solidFill>
                  <a:srgbClr val="FF0000"/>
                </a:solidFill>
              </a:rPr>
              <a:t>Key factors include</a:t>
            </a:r>
            <a:r>
              <a:rPr lang="en-GB" dirty="0">
                <a:solidFill>
                  <a:srgbClr val="FF0000"/>
                </a:solidFill>
              </a:rPr>
              <a:t>: Church sanctuary, Sabbath School classrooms, good working equipment, attractive surroundings, décor, comfortable seating, image, clean toilets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dirty="0">
              <a:solidFill>
                <a:srgbClr val="6600CC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714348" y="0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 </a:t>
            </a:r>
            <a:b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cont’d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056" name="Picture 15" descr="front left fin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059113"/>
            <a:ext cx="30353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00438" y="5072074"/>
          <a:ext cx="5000625" cy="143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5" imgW="5792008" imgH="3600000" progId="">
                  <p:embed/>
                </p:oleObj>
              </mc:Choice>
              <mc:Fallback>
                <p:oleObj name="Photo Editor Photo" r:id="rId5" imgW="5792008" imgH="36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5072074"/>
                        <a:ext cx="5000625" cy="143667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" name="Picture 10" descr="http://campus.um.edu.mx/Calistenia/img/127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ChangeArrowheads="1"/>
          </p:cNvSpPr>
          <p:nvPr/>
        </p:nvSpPr>
        <p:spPr bwMode="auto">
          <a:xfrm rot="10800000" flipV="1">
            <a:off x="684213" y="6584950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844675"/>
            <a:ext cx="3205162" cy="431958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endParaRPr lang="en-US" sz="20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z="20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(7) Process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714612" y="1000108"/>
            <a:ext cx="6429388" cy="34464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sz="20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(7) The operational system by which church services and other programs for the community are organised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GB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u="sng" dirty="0">
                <a:solidFill>
                  <a:srgbClr val="0000FF"/>
                </a:solidFill>
              </a:rPr>
              <a:t>Key factors include</a:t>
            </a:r>
            <a:r>
              <a:rPr lang="en-GB" dirty="0">
                <a:solidFill>
                  <a:srgbClr val="0000FF"/>
                </a:solidFill>
              </a:rPr>
              <a:t>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FF"/>
                </a:solidFill>
              </a:rPr>
              <a:t>Preaching and teaching (delivery quality &amp; assessment),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FF"/>
                </a:solidFill>
              </a:rPr>
              <a:t>Decision making: timeliness (in responding to community  enquiries),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FF"/>
                </a:solidFill>
              </a:rPr>
              <a:t>perception (awareness, recognition, patronage)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00FF"/>
                </a:solidFill>
              </a:rPr>
              <a:t>Community feedback mechanisms...</a:t>
            </a:r>
            <a:endParaRPr 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642910" y="0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The Marketing Mix </a:t>
            </a: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(7 Ps) </a:t>
            </a:r>
            <a:b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cont’d</a:t>
            </a: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2535" name="Picture 10" descr="j0090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141663"/>
            <a:ext cx="20145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algn="r"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6324600" cy="2209800"/>
          </a:xfrm>
        </p:spPr>
        <p:txBody>
          <a:bodyPr/>
          <a:lstStyle/>
          <a:p>
            <a:pPr algn="l" eaLnBrk="1" hangingPunct="1"/>
            <a:r>
              <a:rPr lang="en-US" sz="2800"/>
              <a:t>  </a:t>
            </a:r>
            <a:r>
              <a:rPr lang="en-US">
                <a:latin typeface="Comic Sans MS" pitchFamily="66" charset="0"/>
              </a:rPr>
              <a:t> </a:t>
            </a:r>
            <a:endParaRPr lang="en-GB" sz="4400">
              <a:latin typeface="Garamond" pitchFamily="18" charset="0"/>
            </a:endParaRPr>
          </a:p>
          <a:p>
            <a:pPr lvl="2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36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857224" y="2142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u="sng" dirty="0">
                <a:solidFill>
                  <a:srgbClr val="6600CC"/>
                </a:solidFill>
              </a:rPr>
              <a:t>Aims of Marketing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28596" y="1714488"/>
            <a:ext cx="74882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To understand and anticipate members/customers needs (spiritual, social, mental/emotional, physical/financial)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0000FF"/>
                </a:solidFill>
              </a:rPr>
              <a:t>To provide benefits and satisfaction to meet those needs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To ensure consistent quality and member/customer satisfaction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0000FF"/>
                </a:solidFill>
              </a:rPr>
              <a:t>To retain existing members/customers and attract new ones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1" i="1" dirty="0">
                <a:solidFill>
                  <a:srgbClr val="FF0000"/>
                </a:solidFill>
              </a:rPr>
              <a:t>To keep a clear focus on organizational objectives</a:t>
            </a: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5038"/>
            <a:ext cx="8143875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  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GB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Workshop Outline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en-GB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TOPIC – ‘MARKETING’ – A FOCUS ON GOSPEL</a:t>
            </a: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Professional Practice – </a:t>
            </a:r>
            <a:r>
              <a:rPr lang="en-GB" sz="18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Mission/ PHILOSOPHY</a:t>
            </a: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800" b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Professional Practice –</a:t>
            </a:r>
            <a:r>
              <a:rPr lang="en-GB" sz="18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Marketing /AIMS</a:t>
            </a: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Professional Practice – </a:t>
            </a:r>
            <a:r>
              <a:rPr lang="en-GB" sz="18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Management / PLANS</a:t>
            </a:r>
          </a:p>
          <a:p>
            <a:pPr lvl="3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US" sz="1800" u="sng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58168" y="-13006179"/>
            <a:ext cx="8229809" cy="0"/>
            <a:chOff x="709" y="13846"/>
            <a:chExt cx="10967" cy="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09" y="13846"/>
              <a:ext cx="10967" cy="0"/>
            </a:xfrm>
            <a:custGeom>
              <a:avLst/>
              <a:gdLst>
                <a:gd name="T0" fmla="+- 0 709 709"/>
                <a:gd name="T1" fmla="*/ T0 w 10967"/>
                <a:gd name="T2" fmla="+- 0 11676 709"/>
                <a:gd name="T3" fmla="*/ T2 w 1096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0967">
                  <a:moveTo>
                    <a:pt x="0" y="0"/>
                  </a:moveTo>
                  <a:lnTo>
                    <a:pt x="10967" y="0"/>
                  </a:lnTo>
                </a:path>
              </a:pathLst>
            </a:custGeom>
            <a:noFill/>
            <a:ln w="6350">
              <a:solidFill>
                <a:srgbClr val="36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7848600" cy="2736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/>
              <a:t>  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en-GB" sz="3600" dirty="0">
              <a:latin typeface="Garamond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For each of the aims outlined before, list at least one (1) idea which you may implement in order to achieve that aim in your particular Church.</a:t>
            </a:r>
          </a:p>
          <a:p>
            <a:pPr algn="just" eaLnBrk="1" hangingPunct="1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You may use the tools of the Marketing Mix just described. 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800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latin typeface="Garamond" pitchFamily="18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755650" y="908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u="sng">
                <a:solidFill>
                  <a:srgbClr val="6600CC"/>
                </a:solidFill>
              </a:rPr>
              <a:t>Reflective Exercise - 3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00034" y="2285992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 dirty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7848600" cy="2736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/>
              <a:t>  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en-GB" sz="3600" dirty="0">
              <a:latin typeface="Garamond" pitchFamily="18" charset="0"/>
            </a:endParaRPr>
          </a:p>
          <a:p>
            <a:pPr marL="514350" indent="-514350" algn="just" eaLnBrk="1" hangingPunct="1">
              <a:lnSpc>
                <a:spcPct val="90000"/>
              </a:lnSpc>
            </a:pPr>
            <a:r>
              <a:rPr lang="en-US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Information System (MKIS)</a:t>
            </a:r>
          </a:p>
          <a:p>
            <a:pPr marL="514350" indent="-514350" algn="just" eaLnBrk="1" hangingPunct="1">
              <a:lnSpc>
                <a:spcPct val="90000"/>
              </a:lnSpc>
            </a:pPr>
            <a:endParaRPr lang="en-US" b="1" u="sng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algn="just" eaLnBrk="1" hangingPunct="1">
              <a:lnSpc>
                <a:spcPct val="90000"/>
              </a:lnSpc>
              <a:buAutoNum type="romanLcPeriod"/>
            </a:pPr>
            <a:r>
              <a:rPr lang="en-US" sz="3200" b="1" dirty="0">
                <a:solidFill>
                  <a:srgbClr val="FF0000"/>
                </a:solidFill>
              </a:rPr>
              <a:t>Marketing Audit</a:t>
            </a:r>
          </a:p>
          <a:p>
            <a:pPr marL="1428750" lvl="2" indent="-514350" algn="just" eaLnBrk="1" hangingPunct="1">
              <a:lnSpc>
                <a:spcPct val="90000"/>
              </a:lnSpc>
              <a:buAutoNum type="romanLcPeriod"/>
            </a:pPr>
            <a:r>
              <a:rPr lang="en-US" b="1" dirty="0">
                <a:solidFill>
                  <a:srgbClr val="FF0000"/>
                </a:solidFill>
              </a:rPr>
              <a:t>Customer activities</a:t>
            </a:r>
          </a:p>
          <a:p>
            <a:pPr marL="1428750" lvl="2" indent="-514350" algn="just" eaLnBrk="1" hangingPunct="1">
              <a:lnSpc>
                <a:spcPct val="90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 marL="971550" lvl="1" indent="-514350" algn="just" eaLnBrk="1" hangingPunct="1">
              <a:lnSpc>
                <a:spcPct val="90000"/>
              </a:lnSpc>
              <a:buAutoNum type="romanLcPeriod"/>
            </a:pPr>
            <a:r>
              <a:rPr lang="en-US" sz="3200" b="1" dirty="0">
                <a:solidFill>
                  <a:srgbClr val="FF0000"/>
                </a:solidFill>
              </a:rPr>
              <a:t>Organizational Audit</a:t>
            </a:r>
          </a:p>
          <a:p>
            <a:pPr marL="1428750" lvl="2" indent="-514350" algn="just" eaLnBrk="1" hangingPunct="1">
              <a:lnSpc>
                <a:spcPct val="90000"/>
              </a:lnSpc>
              <a:buAutoNum type="romanLcPeriod"/>
            </a:pPr>
            <a:r>
              <a:rPr lang="en-US" b="1" dirty="0">
                <a:solidFill>
                  <a:srgbClr val="FF0000"/>
                </a:solidFill>
              </a:rPr>
              <a:t>Situational analysis (internal)</a:t>
            </a:r>
          </a:p>
          <a:p>
            <a:pPr marL="1428750" lvl="2" indent="-514350" algn="just" eaLnBrk="1" hangingPunct="1">
              <a:lnSpc>
                <a:spcPct val="90000"/>
              </a:lnSpc>
              <a:buAutoNum type="romanLcPeriod"/>
            </a:pPr>
            <a:r>
              <a:rPr lang="en-US" b="1" dirty="0">
                <a:solidFill>
                  <a:srgbClr val="FF0000"/>
                </a:solidFill>
              </a:rPr>
              <a:t>Environmental audit (external)</a:t>
            </a:r>
          </a:p>
          <a:p>
            <a:pPr lvl="2" algn="just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800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lvl="4" algn="just" eaLnBrk="1" hangingPunct="1">
              <a:lnSpc>
                <a:spcPct val="9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dirty="0">
              <a:latin typeface="Garamond" pitchFamily="18" charset="0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2699792" y="857232"/>
            <a:ext cx="50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u="sng" dirty="0">
                <a:solidFill>
                  <a:srgbClr val="6600CC"/>
                </a:solidFill>
              </a:rPr>
              <a:t>HOW TO ASSESS THE COMMUNITY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95288" y="2205038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AutoNum type="arabicParenR"/>
            </a:pPr>
            <a:r>
              <a:rPr lang="en-US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Capabilities</a:t>
            </a:r>
          </a:p>
          <a:p>
            <a:pPr marL="342900" indent="-342900" algn="l" eaLnBrk="1" hangingPunct="1">
              <a:lnSpc>
                <a:spcPct val="80000"/>
              </a:lnSpc>
              <a:buAutoNum type="arabicParenR"/>
            </a:pPr>
            <a:r>
              <a:rPr lang="en-US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Customers</a:t>
            </a:r>
          </a:p>
          <a:p>
            <a:pPr marL="342900" indent="-342900" algn="l" eaLnBrk="1" hangingPunct="1">
              <a:lnSpc>
                <a:spcPct val="80000"/>
              </a:lnSpc>
              <a:buAutoNum type="arabicParenR"/>
            </a:pPr>
            <a:r>
              <a:rPr lang="en-US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Competitors </a:t>
            </a:r>
          </a:p>
          <a:p>
            <a:pPr algn="l" eaLnBrk="1" hangingPunct="1">
              <a:lnSpc>
                <a:spcPct val="80000"/>
              </a:lnSpc>
            </a:pPr>
            <a:endParaRPr lang="en-US" sz="1800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GB" sz="2000" dirty="0">
              <a:latin typeface="Garamond" pitchFamily="18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Information Needs of your </a:t>
            </a:r>
            <a:r>
              <a:rPr lang="en-GB" sz="3200" b="1" u="sng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Org’n</a:t>
            </a:r>
            <a:br>
              <a:rPr lang="en-GB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endParaRPr lang="en-US" sz="32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pSp>
        <p:nvGrpSpPr>
          <p:cNvPr id="37896" name="Diagram 18"/>
          <p:cNvGrpSpPr>
            <a:grpSpLocks noChangeAspect="1"/>
          </p:cNvGrpSpPr>
          <p:nvPr/>
        </p:nvGrpSpPr>
        <p:grpSpPr bwMode="auto">
          <a:xfrm>
            <a:off x="3143240" y="1285860"/>
            <a:ext cx="5213350" cy="5245100"/>
            <a:chOff x="1997" y="-1537"/>
            <a:chExt cx="8210" cy="8260"/>
          </a:xfrm>
        </p:grpSpPr>
        <p:graphicFrame>
          <p:nvGraphicFramePr>
            <p:cNvPr id="15" name="Diagram 14"/>
            <p:cNvGraphicFramePr/>
            <p:nvPr/>
          </p:nvGraphicFramePr>
          <p:xfrm>
            <a:off x="1997" y="-1537"/>
            <a:ext cx="8210" cy="82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7899" name="Line 27"/>
            <p:cNvSpPr>
              <a:spLocks noChangeShapeType="1"/>
            </p:cNvSpPr>
            <p:nvPr/>
          </p:nvSpPr>
          <p:spPr bwMode="auto">
            <a:xfrm flipV="1">
              <a:off x="3572" y="1276"/>
              <a:ext cx="1463" cy="25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28"/>
            <p:cNvSpPr>
              <a:spLocks noChangeShapeType="1"/>
            </p:cNvSpPr>
            <p:nvPr/>
          </p:nvSpPr>
          <p:spPr bwMode="auto">
            <a:xfrm>
              <a:off x="7662" y="417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29"/>
            <p:cNvSpPr>
              <a:spLocks noChangeShapeType="1"/>
            </p:cNvSpPr>
            <p:nvPr/>
          </p:nvSpPr>
          <p:spPr bwMode="auto">
            <a:xfrm>
              <a:off x="7285" y="1276"/>
              <a:ext cx="180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30"/>
            <p:cNvSpPr>
              <a:spLocks noChangeShapeType="1"/>
            </p:cNvSpPr>
            <p:nvPr/>
          </p:nvSpPr>
          <p:spPr bwMode="auto">
            <a:xfrm>
              <a:off x="5485" y="5326"/>
              <a:ext cx="1238" cy="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6" name="Picture 15" descr="http://campus.um.edu.mx/Calistenia/img/127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8048" y="240829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6324600" cy="2209800"/>
          </a:xfrm>
        </p:spPr>
        <p:txBody>
          <a:bodyPr/>
          <a:lstStyle/>
          <a:p>
            <a:pPr algn="l" eaLnBrk="1" hangingPunct="1"/>
            <a:r>
              <a:rPr lang="en-US" sz="2800"/>
              <a:t>  </a:t>
            </a:r>
            <a:r>
              <a:rPr lang="en-US">
                <a:latin typeface="Comic Sans MS" pitchFamily="66" charset="0"/>
              </a:rPr>
              <a:t> </a:t>
            </a:r>
            <a:endParaRPr lang="en-GB" sz="4400">
              <a:latin typeface="Garamond" pitchFamily="18" charset="0"/>
            </a:endParaRPr>
          </a:p>
          <a:p>
            <a:pPr lvl="2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36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836613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Understanding your members + customers’ </a:t>
            </a:r>
            <a:br>
              <a:rPr lang="en-US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32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needs + wants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395288" y="1844674"/>
            <a:ext cx="8280400" cy="408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GB" sz="1600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Who is your market?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(SDA or non-SDA; local or non-local, children or adults; students or workers)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What are their general needs and wants?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(basic, social, spiritual, financial,…)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What are their service needs?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(Bible lessons, counselling, educational support, care support, </a:t>
            </a:r>
            <a:r>
              <a:rPr lang="en-GB" sz="2400" b="1" i="1" dirty="0" err="1">
                <a:solidFill>
                  <a:srgbClr val="002060"/>
                </a:solidFill>
              </a:rPr>
              <a:t>creche</a:t>
            </a:r>
            <a:r>
              <a:rPr lang="en-GB" sz="2400" b="1" i="1" dirty="0">
                <a:solidFill>
                  <a:srgbClr val="002060"/>
                </a:solidFill>
              </a:rPr>
              <a:t> services...)</a:t>
            </a:r>
          </a:p>
          <a:p>
            <a:pPr marL="609600" indent="-609600"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062" y="297980"/>
            <a:ext cx="1227435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 dirty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05038"/>
            <a:ext cx="6324600" cy="2209800"/>
          </a:xfrm>
        </p:spPr>
        <p:txBody>
          <a:bodyPr/>
          <a:lstStyle/>
          <a:p>
            <a:pPr algn="l" eaLnBrk="1" hangingPunct="1"/>
            <a:r>
              <a:rPr lang="en-US" sz="2800"/>
              <a:t>  </a:t>
            </a:r>
            <a:r>
              <a:rPr lang="en-US">
                <a:latin typeface="Comic Sans MS" pitchFamily="66" charset="0"/>
              </a:rPr>
              <a:t> </a:t>
            </a:r>
            <a:endParaRPr lang="en-GB" sz="4400">
              <a:latin typeface="Garamond" pitchFamily="18" charset="0"/>
            </a:endParaRPr>
          </a:p>
          <a:p>
            <a:pPr lvl="2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36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  <a:p>
            <a:pPr lvl="4" algn="l" eaLnBrk="1" hangingPunct="1">
              <a:buClr>
                <a:schemeClr val="tx1"/>
              </a:buClr>
              <a:buFont typeface="Symbol" pitchFamily="18" charset="2"/>
              <a:buNone/>
            </a:pPr>
            <a:endParaRPr lang="en-GB" sz="2800">
              <a:latin typeface="Garamond" pitchFamily="18" charset="0"/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836613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Understanding needs/wants </a:t>
            </a:r>
          </a:p>
          <a:p>
            <a:pPr algn="ctr">
              <a:defRPr/>
            </a:pPr>
            <a:r>
              <a:rPr lang="en-US" sz="24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cont’d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GB" sz="1600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4. 	Why do they use your service?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(convenience, exclusivity, price, reputation...)</a:t>
            </a:r>
          </a:p>
          <a:p>
            <a:pPr marL="609600" indent="-609600"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5. 	When do they use it?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(weekly, annually, funerals, weddings, baby-dedications,  on special occasions – Easter/Christmas…)</a:t>
            </a:r>
          </a:p>
          <a:p>
            <a:pPr marL="609600" indent="-609600"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</a:rPr>
              <a:t>6. 	How do they use it?		</a:t>
            </a:r>
          </a:p>
          <a:p>
            <a:pPr marL="1752600" lvl="3" indent="-381000">
              <a:spcBef>
                <a:spcPct val="20000"/>
              </a:spcBef>
              <a:buFontTx/>
              <a:buChar char="–"/>
            </a:pPr>
            <a:r>
              <a:rPr lang="en-GB" sz="2400" b="1" i="1" dirty="0">
                <a:solidFill>
                  <a:srgbClr val="002060"/>
                </a:solidFill>
              </a:rPr>
              <a:t>(by personal attendance; with family members; by internet services…)</a:t>
            </a:r>
          </a:p>
          <a:p>
            <a:pPr marL="609600" indent="-609600">
              <a:spcBef>
                <a:spcPct val="20000"/>
              </a:spcBef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393" y="396640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3429000"/>
            <a:ext cx="6715140" cy="1739900"/>
          </a:xfrm>
        </p:spPr>
        <p:txBody>
          <a:bodyPr/>
          <a:lstStyle/>
          <a:p>
            <a:pPr marL="152400" indent="-152400" algn="l" eaLnBrk="1" hangingPunct="1">
              <a:lnSpc>
                <a:spcPct val="80000"/>
              </a:lnSpc>
              <a:defRPr/>
            </a:pPr>
            <a:endParaRPr lang="en-GB" sz="1000" dirty="0"/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sz="3200" dirty="0">
                <a:solidFill>
                  <a:srgbClr val="6600CC"/>
                </a:solidFill>
              </a:rPr>
              <a:t>    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SWOT ANALYSIS</a:t>
            </a: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PESTEL ANALYSIS</a:t>
            </a:r>
            <a:endParaRPr lang="en-GB" sz="3200" dirty="0">
              <a:solidFill>
                <a:srgbClr val="FF0000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sz="2000" dirty="0">
              <a:solidFill>
                <a:srgbClr val="FF0000"/>
              </a:solidFill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1400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000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000" dirty="0">
              <a:latin typeface="Garamond" pitchFamily="18" charset="0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 rot="10800000" flipV="1">
            <a:off x="1071538" y="2214554"/>
            <a:ext cx="70564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dirty="0">
                <a:solidFill>
                  <a:srgbClr val="6600CC"/>
                </a:solidFill>
              </a:rPr>
              <a:t>ASSESSMENT TOOLS</a:t>
            </a:r>
          </a:p>
          <a:p>
            <a:pPr algn="ctr"/>
            <a:endParaRPr lang="en-US" sz="2400" i="1" u="sng" dirty="0">
              <a:solidFill>
                <a:srgbClr val="6600CC"/>
              </a:solidFill>
            </a:endParaRPr>
          </a:p>
          <a:p>
            <a:pPr algn="ctr"/>
            <a:r>
              <a:rPr lang="en-US" sz="2400" i="1" u="sng" dirty="0">
                <a:solidFill>
                  <a:srgbClr val="6600CC"/>
                </a:solidFill>
              </a:rPr>
              <a:t>“WHERE ARE WE NOW?”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6271" y="399815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28813"/>
            <a:ext cx="9144000" cy="3240087"/>
          </a:xfrm>
        </p:spPr>
        <p:txBody>
          <a:bodyPr/>
          <a:lstStyle/>
          <a:p>
            <a:pPr marL="152400" indent="-152400" algn="l" eaLnBrk="1" hangingPunct="1">
              <a:lnSpc>
                <a:spcPct val="80000"/>
              </a:lnSpc>
              <a:defRPr/>
            </a:pPr>
            <a:endParaRPr lang="en-GB" sz="1000" dirty="0"/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sz="2000" dirty="0">
                <a:solidFill>
                  <a:srgbClr val="6600CC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Orientation 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(Internal + External Community-focussed + Market Research)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 your own USP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we good at? Why should people come to your church?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Planning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0000FF"/>
                </a:solidFill>
              </a:rPr>
              <a:t>How could we satisfy their needs? 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Integrated Relationship Marketing: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pPr marL="1543050" lvl="3" indent="-17145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0000FF"/>
                </a:solidFill>
              </a:rPr>
              <a:t>Steps 1-5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sz="2000" dirty="0">
              <a:solidFill>
                <a:srgbClr val="FF0000"/>
              </a:solidFill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1400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000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1000" dirty="0">
              <a:latin typeface="Garamond" pitchFamily="18" charset="0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 rot="10800000" flipV="1">
            <a:off x="1042988" y="1268413"/>
            <a:ext cx="70564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1" u="sng" dirty="0">
                <a:solidFill>
                  <a:srgbClr val="6600CC"/>
                </a:solidFill>
              </a:rPr>
              <a:t>IMPACTING THE COMMUNITY</a:t>
            </a:r>
          </a:p>
          <a:p>
            <a:pPr algn="ctr"/>
            <a:r>
              <a:rPr lang="en-US" sz="3200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400" b="1">
                <a:latin typeface="Comic Sans MS" pitchFamily="66" charset="0"/>
              </a:rPr>
            </a:br>
            <a:endParaRPr lang="en-US" sz="2400" b="1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214422"/>
            <a:ext cx="8786842" cy="3240088"/>
          </a:xfrm>
        </p:spPr>
        <p:txBody>
          <a:bodyPr/>
          <a:lstStyle/>
          <a:p>
            <a:pPr marL="152400" indent="-152400" algn="l" eaLnBrk="1" hangingPunct="1">
              <a:lnSpc>
                <a:spcPct val="80000"/>
              </a:lnSpc>
              <a:defRPr/>
            </a:pPr>
            <a:endParaRPr lang="en-GB" sz="2400" b="1" dirty="0"/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endParaRPr lang="en-GB" b="1" dirty="0">
              <a:solidFill>
                <a:srgbClr val="6600CC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r>
              <a:rPr lang="en-GB" b="1" dirty="0">
                <a:solidFill>
                  <a:srgbClr val="6600CC"/>
                </a:solidFill>
              </a:rPr>
              <a:t> </a:t>
            </a:r>
            <a:r>
              <a:rPr lang="en-GB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Orientation</a:t>
            </a:r>
            <a:r>
              <a:rPr lang="en-GB" b="1" dirty="0">
                <a:solidFill>
                  <a:srgbClr val="6600CC"/>
                </a:solidFill>
              </a:rPr>
              <a:t> </a:t>
            </a: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eriod"/>
              <a:defRPr/>
            </a:pPr>
            <a:endParaRPr lang="en-GB" b="1" dirty="0">
              <a:solidFill>
                <a:srgbClr val="6600CC"/>
              </a:solidFill>
            </a:endParaRPr>
          </a:p>
          <a:p>
            <a:pPr marL="1066800" lvl="2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 Based on customer satisfaction, not merely selling</a:t>
            </a:r>
          </a:p>
          <a:p>
            <a:pPr marL="1066800" lvl="2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0000FF"/>
                </a:solidFill>
              </a:rPr>
              <a:t>Use the </a:t>
            </a:r>
            <a:r>
              <a:rPr lang="en-GB" sz="2800" b="1" u="sng" dirty="0">
                <a:solidFill>
                  <a:srgbClr val="0000FF"/>
                </a:solidFill>
              </a:rPr>
              <a:t>Jesus way</a:t>
            </a:r>
            <a:r>
              <a:rPr lang="en-GB" sz="2800" b="1" dirty="0">
                <a:solidFill>
                  <a:srgbClr val="0000FF"/>
                </a:solidFill>
              </a:rPr>
              <a:t>: </a:t>
            </a:r>
          </a:p>
          <a:p>
            <a:pPr marL="1524000" lvl="3" indent="-1524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00FF"/>
                </a:solidFill>
              </a:rPr>
              <a:t>Romans 12:10 (look after the needs of the other)</a:t>
            </a:r>
          </a:p>
          <a:p>
            <a:pPr marL="1524000" lvl="3" indent="-1524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00FF"/>
                </a:solidFill>
              </a:rPr>
              <a:t>Matthew 23:11,12 (the concept of servant hood)</a:t>
            </a:r>
          </a:p>
          <a:p>
            <a:pPr marL="1524000" lvl="3" indent="-1524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00FF"/>
                </a:solidFill>
              </a:rPr>
              <a:t>Philippians 4:19 (the concept of needs)</a:t>
            </a:r>
          </a:p>
          <a:p>
            <a:pPr marL="1524000" lvl="3" indent="-1524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00FF"/>
                </a:solidFill>
              </a:rPr>
              <a:t> The ‘customer is boss</a:t>
            </a:r>
            <a:r>
              <a:rPr lang="en-GB" sz="2400" b="1" dirty="0">
                <a:solidFill>
                  <a:srgbClr val="FF0000"/>
                </a:solidFill>
              </a:rPr>
              <a:t>’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b="1" dirty="0">
                <a:solidFill>
                  <a:srgbClr val="6600CC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b="1" dirty="0"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b="1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400" b="1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400" b="1" dirty="0">
              <a:latin typeface="Garamond" pitchFamily="18" charset="0"/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 rot="10800000" flipV="1">
            <a:off x="642910" y="571480"/>
            <a:ext cx="70564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br>
              <a:rPr lang="en-US" sz="2400" b="1" dirty="0">
                <a:solidFill>
                  <a:srgbClr val="6600CC"/>
                </a:solidFill>
              </a:rPr>
            </a:br>
            <a:br>
              <a:rPr lang="en-US" sz="2400" b="1" dirty="0">
                <a:solidFill>
                  <a:srgbClr val="6600CC"/>
                </a:solidFill>
              </a:rPr>
            </a:br>
            <a:br>
              <a:rPr lang="en-US" sz="2400" b="1" dirty="0">
                <a:solidFill>
                  <a:srgbClr val="6600CC"/>
                </a:solidFill>
              </a:rPr>
            </a:br>
            <a:r>
              <a:rPr lang="en-US" sz="2400" b="1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400" b="1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z="2400" b="1" smtClean="0"/>
              <a:pPr>
                <a:defRPr/>
              </a:pPr>
              <a:t>27</a:t>
            </a:fld>
            <a:endParaRPr lang="en-US" sz="2400" b="1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9593" y="41408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 b="1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428736"/>
            <a:ext cx="6324600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MEMBER IS …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…</a:t>
            </a:r>
            <a:r>
              <a:rPr lang="en-US" sz="2600" b="1" dirty="0">
                <a:solidFill>
                  <a:srgbClr val="FF0000"/>
                </a:solidFill>
              </a:rPr>
              <a:t>the most important person in church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6600CC"/>
                </a:solidFill>
              </a:rPr>
              <a:t>…not dependent on us, we are dependent on her or him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</a:rPr>
              <a:t>…not the interruption of our work, but the purpose of it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6600CC"/>
                </a:solidFill>
              </a:rPr>
              <a:t>…doing us a favor when she or he comes to 	church; not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6600CC"/>
                </a:solidFill>
              </a:rPr>
              <a:t>vice versa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</a:rPr>
              <a:t>…an important part of our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FF0000"/>
                </a:solidFill>
              </a:rPr>
              <a:t>function and business,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FF0000"/>
                </a:solidFill>
              </a:rPr>
              <a:t>not an outsider</a:t>
            </a:r>
          </a:p>
          <a:p>
            <a:pPr lvl="2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Char char="·"/>
              <a:defRPr/>
            </a:pPr>
            <a:endParaRPr lang="en-GB" sz="1800" b="1" dirty="0">
              <a:solidFill>
                <a:srgbClr val="6600CC"/>
              </a:solidFill>
              <a:latin typeface="Garamond" pitchFamily="18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14282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dirty="0">
                <a:solidFill>
                  <a:srgbClr val="6600CC"/>
                </a:solidFill>
              </a:rPr>
              <a:t>The MEMBER is Boss</a:t>
            </a:r>
            <a:br>
              <a:rPr lang="en-US" sz="3600" b="1" dirty="0">
                <a:solidFill>
                  <a:srgbClr val="6600CC"/>
                </a:solidFill>
              </a:rPr>
            </a:br>
            <a:r>
              <a:rPr lang="en-GB" sz="2000" b="1" dirty="0">
                <a:solidFill>
                  <a:srgbClr val="6600CC"/>
                </a:solidFill>
              </a:rPr>
              <a:t>(A Marketing Perspective)</a:t>
            </a:r>
            <a:endParaRPr lang="en-US" sz="3600" b="1" dirty="0">
              <a:solidFill>
                <a:srgbClr val="6600CC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428596" y="1571612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 b="1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786313"/>
            <a:ext cx="40703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b="1" smtClean="0"/>
              <a:pPr>
                <a:defRPr/>
              </a:pPr>
              <a:t>28</a:t>
            </a:fld>
            <a:endParaRPr lang="en-US" b="1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9597" y="318603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 b="1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357298"/>
            <a:ext cx="6324600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MEMBER IS …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</a:rPr>
              <a:t>…</a:t>
            </a:r>
            <a:r>
              <a:rPr lang="en-US" sz="2600" b="1" dirty="0">
                <a:solidFill>
                  <a:srgbClr val="6600CC"/>
                </a:solidFill>
              </a:rPr>
              <a:t>...not a nobody; she or he is flesh and blood, with feelings and emotions like our own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>
                <a:solidFill>
                  <a:srgbClr val="FF0000"/>
                </a:solidFill>
              </a:rPr>
              <a:t>…not someone to argue or match Bible wits with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/>
              <a:t>…</a:t>
            </a:r>
            <a:r>
              <a:rPr lang="en-US" sz="2600" b="1" dirty="0">
                <a:solidFill>
                  <a:srgbClr val="6600CC"/>
                </a:solidFill>
              </a:rPr>
              <a:t>brings us his wants; we must then fill it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/>
              <a:t>...</a:t>
            </a:r>
            <a:r>
              <a:rPr lang="en-US" sz="2600" b="1" dirty="0">
                <a:solidFill>
                  <a:srgbClr val="FF0000"/>
                </a:solidFill>
              </a:rPr>
              <a:t>deserves the most courteous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FF0000"/>
                </a:solidFill>
              </a:rPr>
              <a:t>And attentive treatment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FF0000"/>
                </a:solidFill>
              </a:rPr>
              <a:t>we can give at ALL times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600" b="1" dirty="0"/>
              <a:t>…</a:t>
            </a:r>
            <a:r>
              <a:rPr lang="en-US" sz="2600" b="1" dirty="0">
                <a:solidFill>
                  <a:srgbClr val="6600CC"/>
                </a:solidFill>
              </a:rPr>
              <a:t>the lifeblood of and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600" b="1" dirty="0">
                <a:solidFill>
                  <a:srgbClr val="6600CC"/>
                </a:solidFill>
              </a:rPr>
              <a:t>reason for our church</a:t>
            </a:r>
          </a:p>
          <a:p>
            <a:pPr lvl="2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Char char="·"/>
              <a:defRPr/>
            </a:pPr>
            <a:endParaRPr lang="en-GB" b="1" dirty="0">
              <a:solidFill>
                <a:srgbClr val="6600CC"/>
              </a:solidFill>
              <a:latin typeface="Garamond" pitchFamily="18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500034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dirty="0">
                <a:solidFill>
                  <a:srgbClr val="6600CC"/>
                </a:solidFill>
              </a:rPr>
              <a:t>The MEMBER is Boss</a:t>
            </a:r>
            <a:br>
              <a:rPr lang="en-US" sz="3600" b="1" dirty="0">
                <a:solidFill>
                  <a:srgbClr val="6600CC"/>
                </a:solidFill>
              </a:rPr>
            </a:br>
            <a:r>
              <a:rPr lang="en-GB" sz="2000" b="1" dirty="0">
                <a:solidFill>
                  <a:srgbClr val="6600CC"/>
                </a:solidFill>
              </a:rPr>
              <a:t>(A Marketing Perspective)</a:t>
            </a:r>
            <a:endParaRPr lang="en-US" sz="3600" b="1" dirty="0">
              <a:solidFill>
                <a:srgbClr val="6600CC"/>
              </a:solidFill>
            </a:endParaRP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85720" y="164305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 b="1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786313"/>
            <a:ext cx="321309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b="1" smtClean="0"/>
              <a:pPr>
                <a:defRPr/>
              </a:pPr>
              <a:t>29</a:t>
            </a:fld>
            <a:endParaRPr lang="en-US" b="1" dirty="0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4139" y="282892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" name="Rectangle 20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2" name="Rectangle 23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3" name="Rectangle 26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5" name="Rectangle 45"/>
          <p:cNvSpPr>
            <a:spLocks noChangeArrowheads="1"/>
          </p:cNvSpPr>
          <p:nvPr/>
        </p:nvSpPr>
        <p:spPr bwMode="auto">
          <a:xfrm>
            <a:off x="390525" y="1239838"/>
            <a:ext cx="9144000" cy="0"/>
          </a:xfrm>
          <a:prstGeom prst="rect">
            <a:avLst/>
          </a:prstGeom>
          <a:solidFill>
            <a:srgbClr val="66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1428728" y="3214686"/>
            <a:ext cx="47148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The Mission =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The Advent Message to All the world in this Generation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To make disciples of all peoples for Jesus, proclaiming the everlasting Gospel through the Three Angels Messages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The love of Christ constrains me</a:t>
            </a:r>
          </a:p>
        </p:txBody>
      </p:sp>
      <p:pic>
        <p:nvPicPr>
          <p:cNvPr id="7178" name="Picture 14" descr="http://www.adventist.org/world_church/logo/logo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32861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508F4-B898-4ACE-AB72-EEE7C1992C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2" name="Picture 11" descr="http://campus.um.edu.mx/Calistenia/img/127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00098" y="1142984"/>
            <a:ext cx="9644098" cy="3240088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b="1" dirty="0">
                <a:solidFill>
                  <a:srgbClr val="6600CC"/>
                </a:solidFill>
              </a:rPr>
              <a:t>2. </a:t>
            </a:r>
            <a:r>
              <a:rPr lang="en-GB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 your own USP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FF0000"/>
                </a:solidFill>
              </a:rPr>
              <a:t>Unique Selling Proposition /Point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Friendly Pastor; caring officers; solid teachings; warm and loving environment…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FF0000"/>
                </a:solidFill>
              </a:rPr>
              <a:t> Distinctive philosophy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Christian, Holistic, Caring…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FF0000"/>
                </a:solidFill>
              </a:rPr>
              <a:t> Competitive advantage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Great testimonies of God’s presence and power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Qualified leadership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Sensitive caring service</a:t>
            </a:r>
          </a:p>
          <a:p>
            <a:pPr marL="1981200" lvl="4" indent="-152400" algn="l" eaLnBrk="1" hangingPunct="1"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00FF"/>
                </a:solidFill>
              </a:rPr>
              <a:t>Always open...and available...</a:t>
            </a:r>
          </a:p>
          <a:p>
            <a:pPr marL="1524000" lvl="3" indent="-152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400" b="1" dirty="0">
              <a:solidFill>
                <a:srgbClr val="6600CC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b="1" dirty="0">
                <a:solidFill>
                  <a:srgbClr val="6600CC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b="1" dirty="0"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b="1" dirty="0">
              <a:latin typeface="Garamond" pitchFamily="18" charset="0"/>
            </a:endParaRPr>
          </a:p>
          <a:p>
            <a:pPr marL="1981200" lvl="4" indent="-1524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400" b="1" dirty="0">
              <a:latin typeface="Garamond" pitchFamily="18" charset="0"/>
            </a:endParaRPr>
          </a:p>
          <a:p>
            <a:pPr marL="1981200" lvl="4" indent="-1524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400" b="1" dirty="0">
              <a:latin typeface="Garamond" pitchFamily="18" charset="0"/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 rot="10800000" flipV="1">
            <a:off x="714348" y="785794"/>
            <a:ext cx="70564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017" y="394801"/>
            <a:ext cx="1157783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57232"/>
            <a:ext cx="8353425" cy="2214578"/>
          </a:xfrm>
        </p:spPr>
        <p:txBody>
          <a:bodyPr/>
          <a:lstStyle/>
          <a:p>
            <a:pPr marL="152400" indent="-152400" algn="l" eaLnBrk="1" hangingPunct="1">
              <a:lnSpc>
                <a:spcPct val="80000"/>
              </a:lnSpc>
              <a:defRPr/>
            </a:pPr>
            <a:endParaRPr lang="en-GB" sz="2800" b="1" dirty="0"/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6600CC"/>
                </a:solidFill>
              </a:rPr>
              <a:t> </a:t>
            </a:r>
            <a:endParaRPr lang="en-GB" sz="2800" b="1" dirty="0">
              <a:solidFill>
                <a:srgbClr val="FF0000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800" b="1" dirty="0">
              <a:solidFill>
                <a:srgbClr val="6600CC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6600CC"/>
                </a:solidFill>
              </a:rPr>
              <a:t> 3. </a:t>
            </a:r>
            <a:r>
              <a:rPr lang="en-GB" sz="28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Planning</a:t>
            </a:r>
            <a:r>
              <a:rPr lang="en-GB" sz="2800" b="1" dirty="0">
                <a:solidFill>
                  <a:srgbClr val="6600CC"/>
                </a:solidFill>
              </a:rPr>
              <a:t>  </a:t>
            </a:r>
            <a:r>
              <a:rPr lang="en-GB" sz="2800" b="1" i="1" dirty="0">
                <a:solidFill>
                  <a:srgbClr val="6600CC"/>
                </a:solidFill>
              </a:rPr>
              <a:t>(see: pg 4-6 </a:t>
            </a:r>
            <a:r>
              <a:rPr lang="en-GB" sz="2800" b="1" i="1" dirty="0" err="1">
                <a:solidFill>
                  <a:srgbClr val="6600CC"/>
                </a:solidFill>
              </a:rPr>
              <a:t>wkbk</a:t>
            </a:r>
            <a:r>
              <a:rPr lang="en-GB" sz="2800" b="1" i="1" dirty="0">
                <a:solidFill>
                  <a:srgbClr val="6600CC"/>
                </a:solidFill>
              </a:rPr>
              <a:t>)</a:t>
            </a:r>
            <a:endParaRPr lang="en-GB" sz="2800" b="1" dirty="0">
              <a:solidFill>
                <a:srgbClr val="6600CC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800" b="1" dirty="0">
              <a:solidFill>
                <a:srgbClr val="FF0000"/>
              </a:solidFill>
            </a:endParaRP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 Short, medium and long-term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Prepare an appropriate Marketing Mix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 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FF0000"/>
                </a:solidFill>
              </a:rPr>
              <a:t>Involve internal + external clients</a:t>
            </a:r>
          </a:p>
          <a:p>
            <a:pPr marL="1524000" lvl="3" indent="-1524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800" b="1" dirty="0">
              <a:solidFill>
                <a:srgbClr val="FF0000"/>
              </a:solidFill>
            </a:endParaRPr>
          </a:p>
          <a:p>
            <a:pPr marL="1085850" lvl="2" indent="-17145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rgbClr val="6600CC"/>
                </a:solidFill>
              </a:rPr>
              <a:t> </a:t>
            </a:r>
            <a:endParaRPr lang="en-GB" sz="2800" b="1" dirty="0">
              <a:solidFill>
                <a:srgbClr val="FF0000"/>
              </a:solidFill>
            </a:endParaRPr>
          </a:p>
          <a:p>
            <a:pPr marL="1085850" lvl="2" indent="-171450" eaLnBrk="1" hangingPunct="1">
              <a:lnSpc>
                <a:spcPct val="80000"/>
              </a:lnSpc>
              <a:defRPr/>
            </a:pPr>
            <a:endParaRPr lang="en-GB" sz="2800" b="1" dirty="0">
              <a:latin typeface="Garamond" pitchFamily="18" charset="0"/>
            </a:endParaRPr>
          </a:p>
          <a:p>
            <a:pPr marL="1085850" lvl="2" indent="-17145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2800" b="1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800" b="1" dirty="0">
              <a:latin typeface="Garamond" pitchFamily="18" charset="0"/>
            </a:endParaRPr>
          </a:p>
          <a:p>
            <a:pPr marL="1981200" lvl="4" indent="-1524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800" b="1" dirty="0">
              <a:latin typeface="Garamond" pitchFamily="18" charset="0"/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 rot="10800000" flipV="1">
            <a:off x="428596" y="428604"/>
            <a:ext cx="70564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395288" y="213360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00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468313" y="6583363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28603"/>
            <a:ext cx="1269033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400" b="1">
                <a:latin typeface="Comic Sans MS" pitchFamily="66" charset="0"/>
              </a:rPr>
            </a:br>
            <a:endParaRPr lang="en-US" sz="2400" b="1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71546"/>
            <a:ext cx="8353425" cy="4071966"/>
          </a:xfrm>
        </p:spPr>
        <p:txBody>
          <a:bodyPr/>
          <a:lstStyle/>
          <a:p>
            <a:pPr marL="381000" indent="-381000" algn="l" eaLnBrk="1" hangingPunct="1">
              <a:lnSpc>
                <a:spcPct val="80000"/>
              </a:lnSpc>
              <a:defRPr/>
            </a:pPr>
            <a:endParaRPr lang="en-GB" sz="2600" b="1" dirty="0"/>
          </a:p>
          <a:p>
            <a:pPr marL="1219200" lvl="2" indent="-3048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6600CC"/>
                </a:solidFill>
              </a:rPr>
              <a:t> </a:t>
            </a:r>
            <a:endParaRPr lang="en-GB" sz="2600" b="1" dirty="0">
              <a:solidFill>
                <a:srgbClr val="FF0000"/>
              </a:solidFill>
            </a:endParaRPr>
          </a:p>
          <a:p>
            <a:pPr marL="1219200" lvl="2" indent="-3048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6600CC"/>
                </a:solidFill>
              </a:rPr>
              <a:t>4.</a:t>
            </a:r>
            <a:r>
              <a:rPr lang="en-GB" sz="2600" b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Integrated Relationship Marketing (IRM):</a:t>
            </a:r>
            <a:r>
              <a:rPr lang="en-GB" sz="2600" b="1" dirty="0">
                <a:solidFill>
                  <a:srgbClr val="6600CC"/>
                </a:solidFill>
              </a:rPr>
              <a:t> </a:t>
            </a:r>
          </a:p>
          <a:p>
            <a:pPr marL="1638300" lvl="3" indent="-266700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FF0000"/>
                </a:solidFill>
              </a:rPr>
              <a:t> </a:t>
            </a: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</a:rPr>
              <a:t>Subsistence </a:t>
            </a: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GB" sz="3600" b="1" dirty="0">
              <a:solidFill>
                <a:srgbClr val="FF0000"/>
              </a:solidFill>
            </a:endParaRP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   segmentation </a:t>
            </a: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   customised </a:t>
            </a: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   loyalty </a:t>
            </a:r>
          </a:p>
          <a:p>
            <a:pPr marL="1638300" lvl="3" indent="-266700" algn="l" eaLnBrk="1" hangingPunct="1">
              <a:lnSpc>
                <a:spcPct val="80000"/>
              </a:lnSpc>
              <a:defRPr/>
            </a:pPr>
            <a:r>
              <a:rPr lang="en-GB" sz="3600" b="1" dirty="0">
                <a:solidFill>
                  <a:srgbClr val="FF0000"/>
                </a:solidFill>
                <a:sym typeface="Wingdings" pitchFamily="2" charset="2"/>
              </a:rPr>
              <a:t>   IRM</a:t>
            </a:r>
            <a:endParaRPr lang="en-GB" sz="3600" b="1" dirty="0">
              <a:solidFill>
                <a:srgbClr val="FF0000"/>
              </a:solidFill>
            </a:endParaRPr>
          </a:p>
          <a:p>
            <a:pPr marL="1638300" lvl="3" indent="-2667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600" b="1" dirty="0">
              <a:solidFill>
                <a:srgbClr val="6600CC"/>
              </a:solidFill>
            </a:endParaRPr>
          </a:p>
          <a:p>
            <a:pPr marL="1219200" lvl="2" indent="-3048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6600CC"/>
                </a:solidFill>
              </a:rPr>
              <a:t> </a:t>
            </a:r>
            <a:endParaRPr lang="en-GB" sz="2600" b="1" dirty="0">
              <a:solidFill>
                <a:srgbClr val="FF0000"/>
              </a:solidFill>
            </a:endParaRPr>
          </a:p>
          <a:p>
            <a:pPr marL="1638300" lvl="3" indent="-266700" algn="l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2600" b="1" dirty="0">
              <a:solidFill>
                <a:srgbClr val="FF0000"/>
              </a:solidFill>
            </a:endParaRPr>
          </a:p>
          <a:p>
            <a:pPr marL="1219200" lvl="2" indent="-304800" algn="l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600" b="1" dirty="0">
                <a:solidFill>
                  <a:srgbClr val="6600CC"/>
                </a:solidFill>
              </a:rPr>
              <a:t> </a:t>
            </a:r>
            <a:endParaRPr lang="en-GB" sz="2600" b="1" dirty="0">
              <a:solidFill>
                <a:srgbClr val="FF0000"/>
              </a:solidFill>
            </a:endParaRPr>
          </a:p>
          <a:p>
            <a:pPr marL="1219200" lvl="2" indent="-304800" eaLnBrk="1" hangingPunct="1">
              <a:lnSpc>
                <a:spcPct val="80000"/>
              </a:lnSpc>
              <a:defRPr/>
            </a:pPr>
            <a:endParaRPr lang="en-GB" sz="2600" b="1" dirty="0"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2600" b="1" dirty="0">
              <a:latin typeface="Garamond" pitchFamily="18" charset="0"/>
            </a:endParaRPr>
          </a:p>
          <a:p>
            <a:pPr marL="2095500" lvl="4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600" b="1" dirty="0">
              <a:latin typeface="Garamond" pitchFamily="18" charset="0"/>
            </a:endParaRPr>
          </a:p>
          <a:p>
            <a:pPr marL="2095500" lvl="4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GB" sz="2600" b="1" dirty="0">
              <a:latin typeface="Garamond" pitchFamily="18" charset="0"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684213" y="6583363"/>
            <a:ext cx="6767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 rot="10800000" flipV="1">
            <a:off x="428595" y="357166"/>
            <a:ext cx="705643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 b="1" dirty="0">
                <a:solidFill>
                  <a:srgbClr val="6600CC"/>
                </a:solidFill>
              </a:rPr>
              <a:t>The Keys to Effective Marketing</a:t>
            </a: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428596" y="1285860"/>
            <a:ext cx="74882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GB" sz="2400" b="1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z="2400" b="1" smtClean="0"/>
              <a:pPr>
                <a:defRPr/>
              </a:pPr>
              <a:t>32</a:t>
            </a:fld>
            <a:endParaRPr lang="en-US" sz="2400" b="1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393" y="323615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4643438" y="1989138"/>
            <a:ext cx="0" cy="41767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4932363" y="3933825"/>
            <a:ext cx="24479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3708400" y="2781300"/>
            <a:ext cx="1871663" cy="2305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708400" y="2852738"/>
            <a:ext cx="1800225" cy="2159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2124075" y="3860800"/>
            <a:ext cx="28082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3200" b="1" i="1" u="sng" dirty="0">
                <a:solidFill>
                  <a:srgbClr val="FF0000"/>
                </a:solidFill>
              </a:rPr>
              <a:t>Some Key Review Questions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36525" y="1965325"/>
            <a:ext cx="392896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</a:rPr>
              <a:t>What are customer needs</a:t>
            </a:r>
          </a:p>
          <a:p>
            <a:pPr eaLnBrk="0" hangingPunct="0"/>
            <a:r>
              <a:rPr lang="en-US" sz="2400" b="1">
                <a:solidFill>
                  <a:srgbClr val="FFFFFF"/>
                </a:solidFill>
              </a:rPr>
              <a:t> &amp; wants?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0" y="2205038"/>
            <a:ext cx="3726983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Are you well suited to supply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 your community’s 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needs?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1965325" y="6384925"/>
            <a:ext cx="677268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What is your cost position relative to other providers?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4859338" y="5516563"/>
            <a:ext cx="417101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Is segmentation possible? How?</a:t>
            </a:r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0" y="3429000"/>
            <a:ext cx="245900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Can you compete</a:t>
            </a:r>
          </a:p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for their attention?</a:t>
            </a:r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60325" y="4632325"/>
            <a:ext cx="299922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Do you have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special skills, systems,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experience...?</a:t>
            </a:r>
          </a:p>
        </p:txBody>
      </p:sp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6232525" y="2803525"/>
            <a:ext cx="2231381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What is your </a:t>
            </a:r>
          </a:p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corporate </a:t>
            </a:r>
          </a:p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identity or image</a:t>
            </a:r>
          </a:p>
          <a:p>
            <a:pPr eaLnBrk="0" latinLnBrk="1" hangingPunct="0"/>
            <a:endParaRPr lang="en-US" sz="2400" b="1"/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5241925" y="1965325"/>
            <a:ext cx="3141887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Is there a sustainable 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competitive differential?</a:t>
            </a:r>
          </a:p>
        </p:txBody>
      </p:sp>
      <p:sp>
        <p:nvSpPr>
          <p:cNvPr id="29712" name="Rectangle 17"/>
          <p:cNvSpPr>
            <a:spLocks noChangeArrowheads="1"/>
          </p:cNvSpPr>
          <p:nvPr/>
        </p:nvSpPr>
        <p:spPr bwMode="auto">
          <a:xfrm>
            <a:off x="6157913" y="4005263"/>
            <a:ext cx="3201198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Are you aware of the key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     internal and external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   environmental </a:t>
            </a:r>
          </a:p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dynamics/factors</a:t>
            </a:r>
          </a:p>
        </p:txBody>
      </p:sp>
      <p:sp>
        <p:nvSpPr>
          <p:cNvPr id="29713" name="Rectangle 18"/>
          <p:cNvSpPr>
            <a:spLocks noChangeArrowheads="1"/>
          </p:cNvSpPr>
          <p:nvPr/>
        </p:nvSpPr>
        <p:spPr bwMode="auto">
          <a:xfrm>
            <a:off x="2422525" y="1508125"/>
            <a:ext cx="385522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What is your service on offer?</a:t>
            </a:r>
          </a:p>
        </p:txBody>
      </p:sp>
      <p:sp>
        <p:nvSpPr>
          <p:cNvPr id="29714" name="Rectangle 19"/>
          <p:cNvSpPr>
            <a:spLocks noChangeArrowheads="1"/>
          </p:cNvSpPr>
          <p:nvPr/>
        </p:nvSpPr>
        <p:spPr bwMode="auto">
          <a:xfrm>
            <a:off x="6613525" y="3794125"/>
            <a:ext cx="1352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9715" name="Rectangle 20"/>
          <p:cNvSpPr>
            <a:spLocks noChangeArrowheads="1"/>
          </p:cNvSpPr>
          <p:nvPr/>
        </p:nvSpPr>
        <p:spPr bwMode="auto">
          <a:xfrm>
            <a:off x="142875" y="5786438"/>
            <a:ext cx="46968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6600CC"/>
                </a:solidFill>
              </a:rPr>
              <a:t>Any links to other service providers?</a:t>
            </a:r>
          </a:p>
        </p:txBody>
      </p:sp>
      <p:sp>
        <p:nvSpPr>
          <p:cNvPr id="29716" name="Oval 21"/>
          <p:cNvSpPr>
            <a:spLocks noChangeArrowheads="1"/>
          </p:cNvSpPr>
          <p:nvPr/>
        </p:nvSpPr>
        <p:spPr bwMode="auto">
          <a:xfrm>
            <a:off x="3563938" y="3357563"/>
            <a:ext cx="2197100" cy="11160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9717" name="Rectangle 22"/>
          <p:cNvSpPr>
            <a:spLocks noChangeArrowheads="1"/>
          </p:cNvSpPr>
          <p:nvPr/>
        </p:nvSpPr>
        <p:spPr bwMode="auto">
          <a:xfrm>
            <a:off x="4284663" y="3573463"/>
            <a:ext cx="788678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6600CC"/>
                </a:solidFill>
              </a:rPr>
              <a:t>Unique</a:t>
            </a:r>
          </a:p>
          <a:p>
            <a:pPr algn="ctr" eaLnBrk="0" hangingPunct="0"/>
            <a:r>
              <a:rPr lang="en-US" sz="1400" b="1">
                <a:solidFill>
                  <a:srgbClr val="6600CC"/>
                </a:solidFill>
              </a:rPr>
              <a:t>Selling</a:t>
            </a:r>
          </a:p>
          <a:p>
            <a:pPr algn="ctr" eaLnBrk="0" hangingPunct="0"/>
            <a:r>
              <a:rPr lang="en-US" sz="1400" b="1">
                <a:solidFill>
                  <a:srgbClr val="6600CC"/>
                </a:solidFill>
              </a:rPr>
              <a:t>Points</a:t>
            </a:r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1187450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F5834-67BA-4987-8394-46394BF81DFB}" type="slidenum">
              <a:rPr lang="en-US" b="1" smtClean="0"/>
              <a:pPr>
                <a:defRPr/>
              </a:pPr>
              <a:t>33</a:t>
            </a:fld>
            <a:endParaRPr lang="en-US" b="1"/>
          </a:p>
        </p:txBody>
      </p:sp>
      <p:pic>
        <p:nvPicPr>
          <p:cNvPr id="26" name="Picture 25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058" y="264320"/>
            <a:ext cx="90328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</a:pPr>
            <a:r>
              <a:rPr lang="en-US" sz="1800">
                <a:solidFill>
                  <a:srgbClr val="FF0000"/>
                </a:solidFill>
              </a:rPr>
              <a:t>1] </a:t>
            </a:r>
            <a:r>
              <a:rPr lang="en-US" sz="1800" u="sng">
                <a:solidFill>
                  <a:srgbClr val="FF0000"/>
                </a:solidFill>
              </a:rPr>
              <a:t>Criteria that influence the quality of the service- experience outcome.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Access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how easily can others access the service your church offers, i.e., by telephone, internet, roads, buses, taxi, etc.?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Reliability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are all the elements of the church/ community service delivered to the expected standard? i.e., the quality of preaching, caring, visitation, etc.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Credibility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is the Church trustworthy or believable? i.e., the qualifications of the Church Leaders &amp; Pastor?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Security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Is the member safe? Protected from doubt or risk? i.e., the physical environment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 Understanding the member</a:t>
            </a:r>
          </a:p>
          <a:p>
            <a:pPr lvl="4"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400">
                <a:solidFill>
                  <a:srgbClr val="0000FF"/>
                </a:solidFill>
              </a:rPr>
              <a:t>Is there a system for effective feedback for ensuring dialogue during and after the church or community service experience?</a:t>
            </a:r>
            <a:endParaRPr lang="en-US" sz="1400">
              <a:solidFill>
                <a:srgbClr val="0000FF"/>
              </a:solidFill>
            </a:endParaRPr>
          </a:p>
          <a:p>
            <a:pPr lvl="4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</a:pPr>
            <a:endParaRPr lang="en-GB" sz="180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your Church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#1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94" y="10642"/>
            <a:ext cx="935335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</a:pPr>
            <a:r>
              <a:rPr lang="en-US" sz="1800">
                <a:solidFill>
                  <a:srgbClr val="FF0000"/>
                </a:solidFill>
              </a:rPr>
              <a:t>2] </a:t>
            </a:r>
            <a:r>
              <a:rPr lang="en-US" sz="1800" u="sng">
                <a:solidFill>
                  <a:srgbClr val="FF0000"/>
                </a:solidFill>
              </a:rPr>
              <a:t>Criteria that influence the quality of the inputs to the service process.</a:t>
            </a:r>
          </a:p>
          <a:p>
            <a:pPr lvl="1" algn="l" eaLnBrk="1" hangingPunct="1">
              <a:lnSpc>
                <a:spcPct val="80000"/>
              </a:lnSpc>
            </a:pPr>
            <a:endParaRPr lang="en-US" sz="1800">
              <a:solidFill>
                <a:srgbClr val="FF0000"/>
              </a:solidFill>
            </a:endParaRP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Responsiveness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is the Church quick to respond and willing to help? Are member complaints dealt with professionally and quickly?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Courtesy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are Church staff polite, friendly and considerate?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Competence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are Church staff suitably trained and able to deliver the community service properly?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Communication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do Church staff listen to members and take time to explain things to them understandably?</a:t>
            </a:r>
          </a:p>
          <a:p>
            <a:pPr lvl="3" algn="l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Tangibles	</a:t>
            </a:r>
            <a:r>
              <a:rPr lang="en-US" sz="1800"/>
              <a:t>	</a:t>
            </a:r>
          </a:p>
          <a:p>
            <a:pPr lvl="4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are tangible aspects impressive? Does the appearance of Church workers engender confidence in the member from the community?</a:t>
            </a:r>
          </a:p>
          <a:p>
            <a:pPr lvl="1" algn="l" eaLnBrk="1" hangingPunct="1">
              <a:lnSpc>
                <a:spcPct val="80000"/>
              </a:lnSpc>
            </a:pPr>
            <a:endParaRPr lang="en-GB" sz="180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Churches</a:t>
            </a:r>
            <a:b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#2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2003" y="182651"/>
            <a:ext cx="1274798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</a:pPr>
            <a:r>
              <a:rPr lang="en-US" sz="1800">
                <a:solidFill>
                  <a:srgbClr val="FF0000"/>
                </a:solidFill>
              </a:rPr>
              <a:t>3] </a:t>
            </a:r>
            <a:r>
              <a:rPr lang="en-US" sz="1800" u="sng">
                <a:solidFill>
                  <a:srgbClr val="FF0000"/>
                </a:solidFill>
              </a:rPr>
              <a:t>Barriers to Service Quality</a:t>
            </a:r>
            <a:endParaRPr lang="en-US" sz="1800">
              <a:solidFill>
                <a:srgbClr val="FF0000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endParaRPr lang="en-GB" sz="180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Churches</a:t>
            </a:r>
            <a:b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#3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539750" y="2276475"/>
            <a:ext cx="72723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>
              <a:buFont typeface="Wingdings" pitchFamily="2" charset="2"/>
              <a:buChar char="ü"/>
            </a:pPr>
            <a:r>
              <a:rPr lang="en-US">
                <a:solidFill>
                  <a:srgbClr val="FF0000"/>
                </a:solidFill>
              </a:rPr>
              <a:t>Misconceptions</a:t>
            </a:r>
          </a:p>
          <a:p>
            <a:pPr marL="1714500" lvl="3" indent="-342900"/>
            <a:r>
              <a:rPr lang="en-US" b="1"/>
              <a:t>	</a:t>
            </a:r>
            <a:r>
              <a:rPr lang="en-US" b="1">
                <a:solidFill>
                  <a:srgbClr val="0000FF"/>
                </a:solidFill>
              </a:rPr>
              <a:t>- Baptism = Salvation</a:t>
            </a:r>
          </a:p>
          <a:p>
            <a:pPr marL="1714500" lvl="3" indent="-342900"/>
            <a:endParaRPr lang="en-US" b="1">
              <a:solidFill>
                <a:srgbClr val="0000FF"/>
              </a:solidFill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en-US">
                <a:solidFill>
                  <a:srgbClr val="FF0000"/>
                </a:solidFill>
              </a:rPr>
              <a:t>Inadequate resources</a:t>
            </a:r>
          </a:p>
          <a:p>
            <a:pPr marL="1714500" lvl="3" indent="-342900"/>
            <a:r>
              <a:rPr lang="en-US" b="1"/>
              <a:t>	</a:t>
            </a:r>
            <a:r>
              <a:rPr lang="en-US" b="1">
                <a:solidFill>
                  <a:srgbClr val="0000FF"/>
                </a:solidFill>
              </a:rPr>
              <a:t>-  Poor lighting</a:t>
            </a:r>
          </a:p>
          <a:p>
            <a:pPr marL="1714500" lvl="3" indent="-342900"/>
            <a:r>
              <a:rPr lang="en-US" b="1">
                <a:solidFill>
                  <a:srgbClr val="0000FF"/>
                </a:solidFill>
              </a:rPr>
              <a:t>	- Ill-equipped premises</a:t>
            </a:r>
          </a:p>
          <a:p>
            <a:pPr marL="1714500" lvl="3" indent="-342900"/>
            <a:endParaRPr lang="en-US">
              <a:solidFill>
                <a:srgbClr val="0000FF"/>
              </a:solidFill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en-US">
                <a:solidFill>
                  <a:srgbClr val="FF0000"/>
                </a:solidFill>
              </a:rPr>
              <a:t>Inadequate delivery</a:t>
            </a:r>
          </a:p>
          <a:p>
            <a:pPr marL="1714500" lvl="3" indent="-342900"/>
            <a:r>
              <a:rPr lang="en-US" b="1"/>
              <a:t>	</a:t>
            </a:r>
            <a:r>
              <a:rPr lang="en-US" b="1">
                <a:solidFill>
                  <a:srgbClr val="0000FF"/>
                </a:solidFill>
              </a:rPr>
              <a:t>- Lack of training </a:t>
            </a:r>
          </a:p>
          <a:p>
            <a:pPr marL="1714500" lvl="3" indent="-342900"/>
            <a:r>
              <a:rPr lang="en-US" b="1">
                <a:solidFill>
                  <a:srgbClr val="0000FF"/>
                </a:solidFill>
              </a:rPr>
              <a:t>      - Poor customer service</a:t>
            </a:r>
          </a:p>
          <a:p>
            <a:pPr marL="1714500" lvl="3" indent="-342900"/>
            <a:endParaRPr lang="en-US" b="1">
              <a:solidFill>
                <a:srgbClr val="0000FF"/>
              </a:solidFill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en-US">
                <a:solidFill>
                  <a:srgbClr val="FF0000"/>
                </a:solidFill>
              </a:rPr>
              <a:t>Exaggerated promises</a:t>
            </a:r>
          </a:p>
          <a:p>
            <a:pPr marL="1714500" lvl="3" indent="-342900"/>
            <a:r>
              <a:rPr lang="en-US" b="1">
                <a:solidFill>
                  <a:srgbClr val="0000FF"/>
                </a:solidFill>
              </a:rPr>
              <a:t>	- After baptism your troubles will go away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1" name="Picture 10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0381" y="28051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7561262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1800">
                <a:solidFill>
                  <a:srgbClr val="FF0000"/>
                </a:solidFill>
              </a:rPr>
              <a:t>4a.) Types of Customers /Community Contact</a:t>
            </a:r>
          </a:p>
          <a:p>
            <a:pPr algn="l" eaLnBrk="1" hangingPunct="1">
              <a:lnSpc>
                <a:spcPct val="80000"/>
              </a:lnSpc>
            </a:pPr>
            <a:endParaRPr lang="en-US" sz="180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n-GB" sz="2000">
              <a:latin typeface="Garamond" pitchFamily="18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your Church</a:t>
            </a:r>
            <a:b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#4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23" name="Diagram 18"/>
          <p:cNvGrpSpPr>
            <a:grpSpLocks noChangeAspect="1"/>
          </p:cNvGrpSpPr>
          <p:nvPr/>
        </p:nvGrpSpPr>
        <p:grpSpPr bwMode="auto">
          <a:xfrm>
            <a:off x="3930650" y="1612900"/>
            <a:ext cx="4927630" cy="5030810"/>
            <a:chOff x="1997" y="-1537"/>
            <a:chExt cx="8210" cy="8260"/>
          </a:xfrm>
        </p:grpSpPr>
        <p:graphicFrame>
          <p:nvGraphicFramePr>
            <p:cNvPr id="24" name="Diagram 23"/>
            <p:cNvGraphicFramePr/>
            <p:nvPr/>
          </p:nvGraphicFramePr>
          <p:xfrm>
            <a:off x="1997" y="-1537"/>
            <a:ext cx="8210" cy="82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3572" y="985"/>
              <a:ext cx="156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662" y="417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7060" y="873"/>
              <a:ext cx="180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4472" y="5036"/>
              <a:ext cx="3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 descr="http://campus.um.edu.mx/Calistenia/img/127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71681" y="261669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675"/>
            <a:ext cx="8137525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000" b="1" u="sng">
                <a:solidFill>
                  <a:srgbClr val="FF0000"/>
                </a:solidFill>
              </a:rPr>
              <a:t>4b.) The nature of all Services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u="sng">
              <a:solidFill>
                <a:srgbClr val="FF0000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n-US" sz="2000" b="1" u="sng">
                <a:solidFill>
                  <a:srgbClr val="FF0000"/>
                </a:solidFill>
              </a:rPr>
              <a:t>intangible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</a:rPr>
              <a:t> </a:t>
            </a:r>
            <a:r>
              <a:rPr lang="en-US" sz="1400">
                <a:solidFill>
                  <a:srgbClr val="0000FF"/>
                </a:solidFill>
              </a:rPr>
              <a:t>- difficult for service quality to be measured or assessed. It is therefore highly subjective.</a:t>
            </a:r>
          </a:p>
          <a:p>
            <a:pPr lvl="1" algn="l" eaLnBrk="1" hangingPunct="1">
              <a:lnSpc>
                <a:spcPct val="80000"/>
              </a:lnSpc>
            </a:pPr>
            <a:endParaRPr lang="en-US" sz="1800"/>
          </a:p>
          <a:p>
            <a:pPr lvl="1" algn="l" eaLnBrk="1" hangingPunct="1">
              <a:lnSpc>
                <a:spcPct val="80000"/>
              </a:lnSpc>
            </a:pPr>
            <a:r>
              <a:rPr lang="en-US" sz="2000" b="1" u="sng">
                <a:solidFill>
                  <a:srgbClr val="FF0000"/>
                </a:solidFill>
              </a:rPr>
              <a:t>Inseparable</a:t>
            </a:r>
            <a:endParaRPr lang="en-US" sz="1800">
              <a:solidFill>
                <a:srgbClr val="FF0000"/>
              </a:solidFill>
            </a:endParaRP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r>
              <a:rPr lang="en-US" sz="1400">
                <a:solidFill>
                  <a:srgbClr val="0000FF"/>
                </a:solidFill>
              </a:rPr>
              <a:t>service itself and service provider are inextricably linked together, re: transaction, quality. </a:t>
            </a:r>
          </a:p>
          <a:p>
            <a:pPr lvl="1" algn="l" eaLnBrk="1" hangingPunct="1">
              <a:lnSpc>
                <a:spcPct val="80000"/>
              </a:lnSpc>
              <a:buFontTx/>
              <a:buChar char="-"/>
            </a:pPr>
            <a:r>
              <a:rPr lang="en-US" sz="1400">
                <a:solidFill>
                  <a:srgbClr val="0000FF"/>
                </a:solidFill>
              </a:rPr>
              <a:t>The Preacher = The Service ; or The Cleaner = The Service, etc.</a:t>
            </a:r>
          </a:p>
          <a:p>
            <a:pPr lvl="1" algn="l" eaLnBrk="1" hangingPunct="1">
              <a:lnSpc>
                <a:spcPct val="80000"/>
              </a:lnSpc>
            </a:pPr>
            <a:endParaRPr lang="en-US" sz="2000" b="1" u="sng"/>
          </a:p>
          <a:p>
            <a:pPr lvl="1" algn="l" eaLnBrk="1" hangingPunct="1">
              <a:lnSpc>
                <a:spcPct val="80000"/>
              </a:lnSpc>
            </a:pPr>
            <a:r>
              <a:rPr lang="en-US" sz="1800" b="1" u="sng">
                <a:solidFill>
                  <a:srgbClr val="FF0000"/>
                </a:solidFill>
              </a:rPr>
              <a:t>Heterogeneous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- a service is never exactly repeated. </a:t>
            </a:r>
          </a:p>
          <a:p>
            <a:pPr lvl="1" algn="l" eaLnBrk="1" hangingPunct="1">
              <a:lnSpc>
                <a:spcPct val="80000"/>
              </a:lnSpc>
            </a:pPr>
            <a:endParaRPr lang="en-US" sz="1800">
              <a:solidFill>
                <a:srgbClr val="0000FF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n-US" sz="2000" b="1" u="sng">
                <a:solidFill>
                  <a:srgbClr val="FF0000"/>
                </a:solidFill>
              </a:rPr>
              <a:t>Perishable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1400"/>
              <a:t> - </a:t>
            </a:r>
            <a:r>
              <a:rPr lang="en-US" sz="1400">
                <a:solidFill>
                  <a:srgbClr val="0000FF"/>
                </a:solidFill>
              </a:rPr>
              <a:t>if not available at the right time, it can lead to severe dissatisfaction. 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1400">
                <a:solidFill>
                  <a:srgbClr val="0000FF"/>
                </a:solidFill>
              </a:rPr>
              <a:t>- The old adage is: </a:t>
            </a:r>
            <a:r>
              <a:rPr lang="en-US" sz="1400" i="1" u="sng">
                <a:solidFill>
                  <a:srgbClr val="FF0000"/>
                </a:solidFill>
              </a:rPr>
              <a:t>you only have one chance to make a good first impression.</a:t>
            </a:r>
            <a:endParaRPr lang="en-US" sz="1400" u="sng">
              <a:solidFill>
                <a:srgbClr val="FF0000"/>
              </a:solidFill>
            </a:endParaRPr>
          </a:p>
          <a:p>
            <a:pPr lvl="1" algn="l" eaLnBrk="1" hangingPunct="1">
              <a:lnSpc>
                <a:spcPct val="80000"/>
              </a:lnSpc>
            </a:pPr>
            <a:endParaRPr lang="en-GB" sz="180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-396875" y="549275"/>
            <a:ext cx="845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Customers’ Evaluation of your Church</a:t>
            </a:r>
            <a:b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</a:t>
            </a:r>
            <a:r>
              <a:rPr lang="en-GB" sz="2000" b="1" i="1" u="sng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Measurement Criteria’ #4</a:t>
            </a:r>
            <a:endParaRPr lang="en-US" sz="2000" b="1" i="1" u="sng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52600" lvl="3" indent="-381000">
              <a:spcBef>
                <a:spcPct val="20000"/>
              </a:spcBef>
              <a:buFontTx/>
              <a:buAutoNum type="arabicPeriod"/>
            </a:pP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971550" y="0"/>
            <a:ext cx="6767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" name="Picture 9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3393" y="316001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30188"/>
            <a:ext cx="7772400" cy="1143001"/>
          </a:xfrm>
        </p:spPr>
        <p:txBody>
          <a:bodyPr/>
          <a:lstStyle/>
          <a:p>
            <a:pPr algn="l" eaLnBrk="1" hangingPunct="1"/>
            <a:r>
              <a:rPr lang="en-GB">
                <a:solidFill>
                  <a:srgbClr val="0000FF"/>
                </a:solidFill>
              </a:rPr>
              <a:t>Reflective Exercises - 4</a:t>
            </a:r>
            <a:r>
              <a:rPr lang="en-GB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8200"/>
            <a:ext cx="88201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Market Audit Exercise 1:</a:t>
            </a:r>
            <a:endParaRPr lang="en-GB" sz="2800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solidFill>
                  <a:srgbClr val="0000FF"/>
                </a:solidFill>
              </a:rPr>
              <a:t>Implement a survey of your present Community /External Customers :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1800" i="1" u="sng" dirty="0">
                <a:solidFill>
                  <a:srgbClr val="0000FF"/>
                </a:solidFill>
              </a:rPr>
              <a:t>What is their perception of your church in the areas of</a:t>
            </a:r>
            <a:r>
              <a:rPr lang="en-GB" sz="1800" i="1" dirty="0">
                <a:solidFill>
                  <a:srgbClr val="0000FF"/>
                </a:solidFill>
              </a:rPr>
              <a:t>:</a:t>
            </a:r>
            <a:endParaRPr lang="en-GB" sz="1800" dirty="0">
              <a:solidFill>
                <a:srgbClr val="0000FF"/>
              </a:solidFill>
            </a:endParaRP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Physical Premises - façade, pews, signage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Services Offered - nature, scope, professionalism 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People who serve – frontline greeters; members in the pews, telephonists, others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Pricing of services – what is competing for the same time </a:t>
            </a:r>
          </a:p>
          <a:p>
            <a:pPr lvl="4" eaLnBrk="1" hangingPunct="1">
              <a:lnSpc>
                <a:spcPct val="90000"/>
              </a:lnSpc>
            </a:pPr>
            <a:r>
              <a:rPr lang="en-GB" sz="1800" dirty="0">
                <a:solidFill>
                  <a:srgbClr val="0000FF"/>
                </a:solidFill>
              </a:rPr>
              <a:t>Availability of services -opening &amp; closing times, plus location.</a:t>
            </a:r>
          </a:p>
          <a:p>
            <a:pPr lvl="4" eaLnBrk="1" hangingPunct="1">
              <a:lnSpc>
                <a:spcPct val="90000"/>
              </a:lnSpc>
            </a:pPr>
            <a:endParaRPr lang="en-GB" sz="1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Market Audit Exercise 2:</a:t>
            </a:r>
            <a:r>
              <a:rPr lang="en-GB" sz="28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solidFill>
                  <a:srgbClr val="0000FF"/>
                </a:solidFill>
              </a:rPr>
              <a:t>Repeat Exercise 1 above, focusing your questions instead on Members of your church, i.e., your Internal Customers.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SWOT Analysis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solidFill>
                  <a:srgbClr val="0000FF"/>
                </a:solidFill>
              </a:rPr>
              <a:t>Prepare a SWOT analysis for your Church / </a:t>
            </a:r>
            <a:r>
              <a:rPr lang="en-GB" sz="2000" dirty="0" err="1">
                <a:solidFill>
                  <a:srgbClr val="0000FF"/>
                </a:solidFill>
              </a:rPr>
              <a:t>Org’n</a:t>
            </a:r>
            <a:r>
              <a:rPr lang="en-GB" sz="2000" dirty="0">
                <a:solidFill>
                  <a:srgbClr val="0000FF"/>
                </a:solidFill>
              </a:rPr>
              <a:t>. Outline an action plan to be derived from same.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F5834-67BA-4987-8394-46394BF81DF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3858" y="118585"/>
            <a:ext cx="1259879" cy="9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413"/>
            <a:ext cx="7308850" cy="360045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sz="1800" i="1"/>
              <a:t>  </a:t>
            </a:r>
            <a:r>
              <a:rPr lang="en-US" sz="1800" i="1">
                <a:latin typeface="Comic Sans MS" pitchFamily="66" charset="0"/>
              </a:rPr>
              <a:t> </a:t>
            </a:r>
            <a:r>
              <a:rPr lang="en-GB" sz="1800" i="1" u="sng">
                <a:solidFill>
                  <a:srgbClr val="6600CC"/>
                </a:solidFill>
                <a:latin typeface="Garamond" pitchFamily="18" charset="0"/>
              </a:rPr>
              <a:t>An Example:</a:t>
            </a:r>
            <a:r>
              <a:rPr lang="en-GB" sz="2800" u="sng">
                <a:solidFill>
                  <a:srgbClr val="6600CC"/>
                </a:solidFill>
                <a:latin typeface="Garamond" pitchFamily="18" charset="0"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GB" sz="2800" u="sng">
                <a:solidFill>
                  <a:srgbClr val="6600CC"/>
                </a:solidFill>
                <a:latin typeface="Garamond" pitchFamily="18" charset="0"/>
              </a:rPr>
              <a:t>Mission Statement of USC</a:t>
            </a: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r>
              <a:rPr lang="en-GB" sz="2000" b="1" i="1">
                <a:solidFill>
                  <a:srgbClr val="6600CC"/>
                </a:solidFill>
                <a:latin typeface="Garamond" pitchFamily="18" charset="0"/>
              </a:rPr>
              <a:t>(Interactive session)</a:t>
            </a:r>
            <a:endParaRPr lang="en-GB" sz="2000" u="sng">
              <a:solidFill>
                <a:srgbClr val="6600CC"/>
              </a:solidFill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000">
              <a:solidFill>
                <a:srgbClr val="6600CC"/>
              </a:solidFill>
              <a:latin typeface="Garamond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</a:pPr>
            <a:endParaRPr lang="en-GB" sz="2400" i="1">
              <a:solidFill>
                <a:srgbClr val="FF0000"/>
              </a:solidFill>
              <a:latin typeface="Garamond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GB" sz="2400" b="1" i="1">
                <a:solidFill>
                  <a:srgbClr val="FF0000"/>
                </a:solidFill>
                <a:latin typeface="Garamond" pitchFamily="18" charset="0"/>
              </a:rPr>
              <a:t>To transform ordinary people, </a:t>
            </a: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GB" sz="2400" b="1" i="1">
                <a:solidFill>
                  <a:srgbClr val="FF0000"/>
                </a:solidFill>
                <a:latin typeface="Garamond" pitchFamily="18" charset="0"/>
              </a:rPr>
              <a:t>into extra-ordinary servants of God to Humanity.</a:t>
            </a:r>
          </a:p>
          <a:p>
            <a:pPr marL="1638300" lvl="3" indent="-2667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</a:pPr>
            <a:endParaRPr lang="en-US" sz="2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539750" y="6308725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684213" y="6308725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413"/>
            <a:ext cx="7308850" cy="360045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US" sz="1800" i="1" dirty="0"/>
              <a:t>  </a:t>
            </a:r>
            <a:r>
              <a:rPr lang="en-US" sz="1800" i="1" dirty="0">
                <a:latin typeface="Comic Sans MS" pitchFamily="66" charset="0"/>
              </a:rPr>
              <a:t> </a:t>
            </a:r>
            <a:r>
              <a:rPr lang="en-GB" sz="1800" i="1" u="sng" dirty="0">
                <a:solidFill>
                  <a:srgbClr val="6600CC"/>
                </a:solidFill>
                <a:latin typeface="Garamond" pitchFamily="18" charset="0"/>
              </a:rPr>
              <a:t>An Example:</a:t>
            </a:r>
            <a:r>
              <a:rPr lang="en-GB" sz="2800" u="sng" dirty="0">
                <a:solidFill>
                  <a:srgbClr val="6600CC"/>
                </a:solidFill>
                <a:latin typeface="Garamond" pitchFamily="18" charset="0"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en-GB" sz="2800" u="sng" dirty="0">
                <a:solidFill>
                  <a:srgbClr val="6600CC"/>
                </a:solidFill>
                <a:latin typeface="Garamond" pitchFamily="18" charset="0"/>
              </a:rPr>
              <a:t>Mission Statement of USC</a:t>
            </a: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r>
              <a:rPr lang="en-GB" sz="2000" b="1" i="1" dirty="0">
                <a:solidFill>
                  <a:srgbClr val="6600CC"/>
                </a:solidFill>
                <a:latin typeface="Garamond" pitchFamily="18" charset="0"/>
              </a:rPr>
              <a:t>(Interactive session)</a:t>
            </a:r>
            <a:endParaRPr lang="en-GB" sz="2000" u="sng" dirty="0">
              <a:solidFill>
                <a:srgbClr val="6600CC"/>
              </a:solidFill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  <a:defRPr/>
            </a:pPr>
            <a:endParaRPr lang="en-GB" sz="2000" dirty="0">
              <a:solidFill>
                <a:srgbClr val="6600CC"/>
              </a:solidFill>
              <a:latin typeface="Garamond" pitchFamily="18" charset="0"/>
            </a:endParaRP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Focus </a:t>
            </a:r>
            <a:r>
              <a:rPr lang="en-GB" sz="1800" dirty="0">
                <a:solidFill>
                  <a:srgbClr val="FF0000"/>
                </a:solidFill>
                <a:latin typeface="Garamond" pitchFamily="18" charset="0"/>
              </a:rPr>
              <a:t>	        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 = Transforming lives</a:t>
            </a: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Target audience   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= Ordinary people (regardless of race, gender, class, nationality, religious persuasion, etc.)</a:t>
            </a: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Recruiting policy 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= Open policy for enrolment as far as cultures, backgrounds and convictions are concerned</a:t>
            </a: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Objective </a:t>
            </a:r>
            <a:r>
              <a:rPr lang="en-GB" sz="1800" b="1" u="sng" dirty="0">
                <a:solidFill>
                  <a:srgbClr val="002060"/>
                </a:solidFill>
                <a:latin typeface="Garamond" pitchFamily="18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Garamond" pitchFamily="18" charset="0"/>
              </a:rPr>
              <a:t>       </a:t>
            </a:r>
            <a:endParaRPr lang="en-GB" sz="1400" dirty="0">
              <a:solidFill>
                <a:srgbClr val="FF0000"/>
              </a:solidFill>
              <a:latin typeface="Garamond" pitchFamily="18" charset="0"/>
            </a:endParaRP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To add value to ordinary people </a:t>
            </a:r>
            <a:r>
              <a:rPr lang="en-GB" sz="1400" dirty="0">
                <a:solidFill>
                  <a:srgbClr val="FF0000"/>
                </a:solidFill>
                <a:latin typeface="Garamond" pitchFamily="18" charset="0"/>
                <a:sym typeface="Wingdings" pitchFamily="2" charset="2"/>
              </a:rPr>
              <a:t> extraordinary people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To create Godly people (servants of God)</a:t>
            </a:r>
          </a:p>
          <a:p>
            <a:pPr marL="381000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Key to USC mission</a:t>
            </a:r>
            <a:r>
              <a:rPr lang="en-GB" sz="18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Commitment to Service</a:t>
            </a:r>
          </a:p>
          <a:p>
            <a:pPr marL="838200" lvl="1" indent="-3810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  <a:defRPr/>
            </a:pPr>
            <a:r>
              <a:rPr lang="en-GB" sz="1400" dirty="0">
                <a:solidFill>
                  <a:srgbClr val="FF0000"/>
                </a:solidFill>
                <a:latin typeface="Garamond" pitchFamily="18" charset="0"/>
              </a:rPr>
              <a:t>Commitment to participating in the local community</a:t>
            </a:r>
          </a:p>
          <a:p>
            <a:pPr marL="1638300" lvl="3" indent="-2667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  <a:defRPr/>
            </a:pPr>
            <a:endParaRPr lang="en-US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539750" y="6308725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684213" y="6308725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8229600" cy="1143000"/>
          </a:xfrm>
        </p:spPr>
        <p:txBody>
          <a:bodyPr/>
          <a:lstStyle/>
          <a:p>
            <a:r>
              <a:rPr lang="en-US"/>
              <a:t>BUSINESS ORIENTATIONS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57162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600"/>
              <a:t>      Customer will buy provided it’s cheap enough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sz="1600"/>
              <a:t>      </a:t>
            </a:r>
          </a:p>
          <a:p>
            <a:pPr>
              <a:buFontTx/>
              <a:buNone/>
            </a:pPr>
            <a:r>
              <a:rPr lang="en-US" sz="1600"/>
              <a:t>      We concentrate on producing a better product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sz="1600"/>
              <a:t>      A good salesperson can sell anything to anyone; so we give incentives to sell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sz="1600"/>
              <a:t>      We concentrate on  achieving customer satisfaction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sz="1600"/>
              <a:t>      We produce services  and programs which are in society’s best interests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50" y="1571625"/>
            <a:ext cx="321468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Production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High impact Crusades)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250" y="2500313"/>
            <a:ext cx="321468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Product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Bible Class/Teaching)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250" y="3357563"/>
            <a:ext cx="321468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Sales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Literature Evangelists)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50" y="4214813"/>
            <a:ext cx="321468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Marketing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Community Surveys)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7250" y="5072063"/>
            <a:ext cx="321468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Social Orientation</a:t>
            </a:r>
          </a:p>
          <a:p>
            <a:pPr algn="ctr">
              <a:defRPr/>
            </a:pPr>
            <a:r>
              <a:rPr lang="en-US" sz="1200" i="1" dirty="0">
                <a:solidFill>
                  <a:schemeClr val="tx1"/>
                </a:solidFill>
              </a:rPr>
              <a:t>(E.g. Community Services)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195983"/>
            <a:ext cx="5027613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u="sng" dirty="0">
                <a:solidFill>
                  <a:srgbClr val="6600CC"/>
                </a:solidFill>
                <a:latin typeface="Garamond" pitchFamily="18" charset="0"/>
              </a:rPr>
              <a:t>Professional Practice </a:t>
            </a:r>
            <a:r>
              <a:rPr lang="en-US" sz="2800" dirty="0">
                <a:solidFill>
                  <a:srgbClr val="6600CC"/>
                </a:solidFill>
                <a:latin typeface="Garamond" pitchFamily="18" charset="0"/>
              </a:rPr>
              <a:t> -  </a:t>
            </a:r>
            <a:r>
              <a:rPr lang="en-US" sz="2800" u="sng" dirty="0">
                <a:solidFill>
                  <a:srgbClr val="6600CC"/>
                </a:solidFill>
                <a:latin typeface="Garamond" pitchFamily="18" charset="0"/>
              </a:rPr>
              <a:t>MARKETING</a:t>
            </a:r>
            <a:r>
              <a:rPr lang="en-US" sz="3600" u="sng" dirty="0"/>
              <a:t> </a:t>
            </a:r>
            <a:br>
              <a:rPr lang="en-US" sz="3600" dirty="0"/>
            </a:br>
            <a:r>
              <a:rPr lang="en-US" sz="3600" dirty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Is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Selling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= </a:t>
            </a: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Marketing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What business are we in?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solidFill>
                  <a:srgbClr val="FF0000"/>
                </a:solidFill>
                <a:latin typeface="Garamond" pitchFamily="18" charset="0"/>
              </a:rPr>
              <a:t>What is our Orientation?</a:t>
            </a:r>
            <a:br>
              <a:rPr lang="en-US" sz="2400" u="sng" dirty="0">
                <a:solidFill>
                  <a:srgbClr val="FF0000"/>
                </a:solidFill>
              </a:rPr>
            </a:br>
            <a:r>
              <a:rPr lang="en-US" sz="2800" dirty="0"/>
              <a:t>  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4932363" y="1773238"/>
          <a:ext cx="388778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4" imgW="4519440" imgH="3466800" progId="">
                  <p:embed/>
                </p:oleObj>
              </mc:Choice>
              <mc:Fallback>
                <p:oleObj name="Clip" r:id="rId4" imgW="4519440" imgH="3466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73238"/>
                        <a:ext cx="3887787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684213" y="62372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http://campus.um.edu.mx/Calistenia/img/127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90067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6600CC"/>
                </a:solidFill>
              </a:rPr>
              <a:t>Selling =</a:t>
            </a:r>
            <a:r>
              <a:rPr lang="en-US">
                <a:solidFill>
                  <a:srgbClr val="6600CC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church oriented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00B050"/>
                </a:solidFill>
              </a:rPr>
              <a:t>objective is to generate revenue or souls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Push strategies </a:t>
            </a:r>
          </a:p>
          <a:p>
            <a:pPr lvl="1" eaLnBrk="1" hangingPunct="1"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    Examples: </a:t>
            </a:r>
          </a:p>
          <a:p>
            <a:pPr lvl="1" eaLnBrk="1" hangingPunct="1"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	</a:t>
            </a:r>
            <a:r>
              <a:rPr lang="en-US" sz="1400">
                <a:solidFill>
                  <a:srgbClr val="0000FF"/>
                </a:solidFill>
              </a:rPr>
              <a:t>(B2C - E.g.: incentives to Pastors/ Elders/Churches to encourage their children to attend our church/ school  / VBS)</a:t>
            </a:r>
          </a:p>
          <a:p>
            <a:pPr lvl="1" eaLnBrk="1" hangingPunct="1"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   (</a:t>
            </a:r>
            <a:r>
              <a:rPr lang="en-US" sz="1400">
                <a:solidFill>
                  <a:srgbClr val="0000FF"/>
                </a:solidFill>
              </a:rPr>
              <a:t>B2B- Joint ventures in programs, re: spiritual, educational, social, etc.)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6600CC"/>
                </a:solidFill>
              </a:rPr>
              <a:t>Marketing</a:t>
            </a:r>
            <a:r>
              <a:rPr lang="en-US" sz="3200">
                <a:solidFill>
                  <a:srgbClr val="6600CC"/>
                </a:solidFill>
              </a:rPr>
              <a:t> =</a:t>
            </a:r>
            <a:r>
              <a:rPr lang="en-US" sz="3200"/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customer oriented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00B050"/>
                </a:solidFill>
              </a:rPr>
              <a:t>objective is to satisfy needs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Pull strategy 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    </a:t>
            </a:r>
            <a:r>
              <a:rPr lang="en-US" sz="2000">
                <a:solidFill>
                  <a:srgbClr val="0000FF"/>
                </a:solidFill>
              </a:rPr>
              <a:t>Examples: </a:t>
            </a:r>
          </a:p>
          <a:p>
            <a:pPr lvl="1" eaLnBrk="1" hangingPunct="1">
              <a:buFontTx/>
              <a:buNone/>
            </a:pPr>
            <a:r>
              <a:rPr lang="en-US" sz="1400">
                <a:solidFill>
                  <a:srgbClr val="0000FF"/>
                </a:solidFill>
              </a:rPr>
              <a:t>	(E.g.: advertising the merits of Christ - using above &amp; below-the-line advertising)</a:t>
            </a:r>
          </a:p>
          <a:p>
            <a:pPr lvl="1" eaLnBrk="1" hangingPunct="1">
              <a:buFontTx/>
              <a:buNone/>
            </a:pPr>
            <a:r>
              <a:rPr lang="en-US" sz="1400">
                <a:solidFill>
                  <a:srgbClr val="0000FF"/>
                </a:solidFill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sz="1400">
                <a:solidFill>
                  <a:srgbClr val="0000FF"/>
                </a:solidFill>
              </a:rPr>
              <a:t>	(E.g.: Adverts in the local press; programs in the local Community Centre; sponsoring a local needy family in the community, etc.)</a:t>
            </a:r>
          </a:p>
          <a:p>
            <a:pPr eaLnBrk="1" hangingPunct="1"/>
            <a:endParaRPr lang="en-US" sz="1900">
              <a:solidFill>
                <a:srgbClr val="FF0000"/>
              </a:solidFill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684213" y="6308725"/>
            <a:ext cx="676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755650" y="6308725"/>
            <a:ext cx="6767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6C9A-1813-4C56-A156-1FF78C76B9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7505"/>
            <a:ext cx="1295375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066800"/>
          </a:xfrm>
        </p:spPr>
        <p:txBody>
          <a:bodyPr/>
          <a:lstStyle/>
          <a:p>
            <a:pPr eaLnBrk="1" hangingPunct="1"/>
            <a:br>
              <a:rPr lang="en-US" sz="2800" b="1">
                <a:latin typeface="Comic Sans MS" pitchFamily="66" charset="0"/>
              </a:rPr>
            </a:b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4" y="928688"/>
            <a:ext cx="7643838" cy="4643452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sz="1800" dirty="0"/>
              <a:t>  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GB" sz="2800" b="1" u="sng" dirty="0">
                <a:solidFill>
                  <a:srgbClr val="6600CC"/>
                </a:solidFill>
                <a:latin typeface="Garamond" pitchFamily="18" charset="0"/>
              </a:rPr>
              <a:t>Professional Practice - MISSION</a:t>
            </a: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000" b="1" i="1" dirty="0">
              <a:solidFill>
                <a:srgbClr val="6600CC"/>
              </a:solidFill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r>
              <a:rPr lang="en-GB" sz="2000" b="1" u="sng" dirty="0">
                <a:solidFill>
                  <a:srgbClr val="6600CC"/>
                </a:solidFill>
                <a:latin typeface="Garamond" pitchFamily="18" charset="0"/>
              </a:rPr>
              <a:t>REFLECTIVE EXERCISE - 1</a:t>
            </a: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r>
              <a:rPr lang="en-GB" sz="2000" b="1" i="1" u="sng" dirty="0">
                <a:solidFill>
                  <a:srgbClr val="6600CC"/>
                </a:solidFill>
                <a:latin typeface="Garamond" pitchFamily="18" charset="0"/>
              </a:rPr>
              <a:t>(Interactive session)</a:t>
            </a:r>
            <a:endParaRPr lang="en-GB" sz="2000" b="1" u="sng" dirty="0">
              <a:solidFill>
                <a:srgbClr val="6600CC"/>
              </a:solidFill>
              <a:latin typeface="Garamond" pitchFamily="18" charset="0"/>
            </a:endParaRPr>
          </a:p>
          <a:p>
            <a:pPr marL="1219200" lvl="2" indent="-304800" eaLnBrk="1" hangingPunct="1">
              <a:lnSpc>
                <a:spcPct val="60000"/>
              </a:lnSpc>
              <a:buFont typeface="Symbol" pitchFamily="18" charset="2"/>
              <a:buNone/>
            </a:pPr>
            <a:endParaRPr lang="en-GB" sz="2800" dirty="0">
              <a:solidFill>
                <a:srgbClr val="6600CC"/>
              </a:solidFill>
              <a:latin typeface="Garamond" pitchFamily="18" charset="0"/>
            </a:endParaRP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r>
              <a:rPr lang="en-GB" sz="2800" b="1" dirty="0">
                <a:solidFill>
                  <a:srgbClr val="6600CC"/>
                </a:solidFill>
                <a:latin typeface="Garamond" pitchFamily="18" charset="0"/>
              </a:rPr>
              <a:t>Based on your understanding, evaluate the Mission of the Church in your District.</a:t>
            </a: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endParaRPr lang="en-GB" sz="2800" b="1" dirty="0">
              <a:solidFill>
                <a:srgbClr val="6600CC"/>
              </a:solidFill>
              <a:latin typeface="Garamond" pitchFamily="18" charset="0"/>
            </a:endParaRP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r>
              <a:rPr lang="en-GB" sz="2800" b="1" dirty="0">
                <a:solidFill>
                  <a:srgbClr val="6600CC"/>
                </a:solidFill>
                <a:latin typeface="Garamond" pitchFamily="18" charset="0"/>
              </a:rPr>
              <a:t>Is every element being currently addressed? Why (not)?</a:t>
            </a: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endParaRPr lang="en-GB" sz="2800" b="1" dirty="0">
              <a:solidFill>
                <a:srgbClr val="6600CC"/>
              </a:solidFill>
              <a:latin typeface="Garamond" pitchFamily="18" charset="0"/>
            </a:endParaRP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r>
              <a:rPr lang="en-GB" sz="2800" b="1" dirty="0">
                <a:solidFill>
                  <a:srgbClr val="6600CC"/>
                </a:solidFill>
                <a:latin typeface="Garamond" pitchFamily="18" charset="0"/>
              </a:rPr>
              <a:t>In what ways can you improve the implementation of your Mission Statement?</a:t>
            </a: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marL="1638300" lvl="3" indent="-266700" algn="l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AutoNum type="arabicPeriod"/>
            </a:pPr>
            <a:endParaRPr lang="en-GB" dirty="0">
              <a:solidFill>
                <a:srgbClr val="FF0000"/>
              </a:solidFill>
              <a:latin typeface="Garamond" pitchFamily="18" charset="0"/>
            </a:endParaRPr>
          </a:p>
          <a:p>
            <a:pPr marL="1638300" lvl="3" indent="-266700" eaLnBrk="1" hangingPunct="1">
              <a:lnSpc>
                <a:spcPct val="80000"/>
              </a:lnSpc>
              <a:buClr>
                <a:schemeClr val="tx1"/>
              </a:buClr>
              <a:buFont typeface="Symbol" pitchFamily="18" charset="2"/>
              <a:buNone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68313" y="6021388"/>
            <a:ext cx="676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200" b="1" i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684213" y="6429396"/>
            <a:ext cx="6767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‘Reaching the Next Generation’ : A Marketing perspective 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12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...</a:t>
            </a:r>
            <a:endParaRPr lang="en-US" sz="1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1446-D570-4581-B4AE-2C37ECE9AE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 descr="http://campus.um.edu.mx/Calistenia/img/12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" y="148998"/>
            <a:ext cx="1583407" cy="11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2912</Words>
  <Application>Microsoft Macintosh PowerPoint</Application>
  <PresentationFormat>On-screen Show (4:3)</PresentationFormat>
  <Paragraphs>604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Comic Sans MS</vt:lpstr>
      <vt:lpstr>Garamond</vt:lpstr>
      <vt:lpstr>Symbol</vt:lpstr>
      <vt:lpstr>Wingdings</vt:lpstr>
      <vt:lpstr>Default Design</vt:lpstr>
      <vt:lpstr>Custom Design</vt:lpstr>
      <vt:lpstr>Clip</vt:lpstr>
      <vt:lpstr>Photo Editor Photo</vt:lpstr>
      <vt:lpstr> </vt:lpstr>
      <vt:lpstr> </vt:lpstr>
      <vt:lpstr>PowerPoint Presentation</vt:lpstr>
      <vt:lpstr> </vt:lpstr>
      <vt:lpstr> </vt:lpstr>
      <vt:lpstr>BUSINESS ORIENTATIONS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Some Key Review Questions</vt:lpstr>
      <vt:lpstr> </vt:lpstr>
      <vt:lpstr> </vt:lpstr>
      <vt:lpstr> </vt:lpstr>
      <vt:lpstr> </vt:lpstr>
      <vt:lpstr> </vt:lpstr>
      <vt:lpstr>Reflective Exercises - 4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Your User Name</dc:creator>
  <cp:lastModifiedBy>Bianelys Lara</cp:lastModifiedBy>
  <cp:revision>85</cp:revision>
  <dcterms:created xsi:type="dcterms:W3CDTF">2003-07-31T08:32:33Z</dcterms:created>
  <dcterms:modified xsi:type="dcterms:W3CDTF">2020-02-22T02:41:56Z</dcterms:modified>
</cp:coreProperties>
</file>